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9"/>
  </p:notesMasterIdLst>
  <p:handoutMasterIdLst>
    <p:handoutMasterId r:id="rId10"/>
  </p:handoutMasterIdLst>
  <p:sldIdLst>
    <p:sldId id="537" r:id="rId2"/>
    <p:sldId id="473" r:id="rId3"/>
    <p:sldId id="528" r:id="rId4"/>
    <p:sldId id="538" r:id="rId5"/>
    <p:sldId id="540" r:id="rId6"/>
    <p:sldId id="541" r:id="rId7"/>
    <p:sldId id="448" r:id="rId8"/>
  </p:sldIdLst>
  <p:sldSz cx="12190413" cy="6858000"/>
  <p:notesSz cx="6858000" cy="9144000"/>
  <p:custDataLst>
    <p:tags r:id="rId11"/>
  </p:custData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1117">
          <p15:clr>
            <a:srgbClr val="A4A3A4"/>
          </p15:clr>
        </p15:guide>
        <p15:guide id="2" pos="30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 jing" initials="rj" lastIdx="1" clrIdx="0">
    <p:extLst>
      <p:ext uri="{19B8F6BF-5375-455C-9EA6-DF929625EA0E}">
        <p15:presenceInfo xmlns:p15="http://schemas.microsoft.com/office/powerpoint/2012/main" xmlns="" userId="a8a9fba77fd878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7F6"/>
    <a:srgbClr val="993300"/>
    <a:srgbClr val="FF9933"/>
    <a:srgbClr val="FAFFFF"/>
    <a:srgbClr val="504E64"/>
    <a:srgbClr val="FAFAFA"/>
    <a:srgbClr val="0DE8C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60" autoAdjust="0"/>
  </p:normalViewPr>
  <p:slideViewPr>
    <p:cSldViewPr>
      <p:cViewPr>
        <p:scale>
          <a:sx n="70" d="100"/>
          <a:sy n="70" d="100"/>
        </p:scale>
        <p:origin x="-2088" y="-1056"/>
      </p:cViewPr>
      <p:guideLst>
        <p:guide orient="horz" pos="1117"/>
        <p:guide pos="30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3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B077353-EE02-4F54-944F-C75BD23FC783}" type="datetimeFigureOut">
              <a:rPr lang="zh-CN" altLang="en-US"/>
              <a:pPr>
                <a:defRPr/>
              </a:pPr>
              <a:t>2019/12/9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705C79E-35B9-4AD3-A52C-209C3191F8D3}" type="slidenum">
              <a:rPr lang="zh-CN" altLang="en-US"/>
              <a:pPr>
                <a:defRPr/>
              </a:pPr>
              <a:t>‹#›</a:t>
            </a:fld>
            <a:endParaRPr lang="zh-CN" altLang="en-US"/>
          </a:p>
        </p:txBody>
      </p:sp>
    </p:spTree>
    <p:extLst>
      <p:ext uri="{BB962C8B-B14F-4D97-AF65-F5344CB8AC3E}">
        <p14:creationId xmlns:p14="http://schemas.microsoft.com/office/powerpoint/2010/main" val="1941179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4BC5409-FE04-49A8-968F-740FF713DDA9}" type="datetimeFigureOut">
              <a:rPr lang="zh-CN" altLang="en-US"/>
              <a:pPr>
                <a:defRPr/>
              </a:pPr>
              <a:t>2019/12/9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277BA13-FDA9-4E09-B1D3-DE77EDA82DFA}" type="slidenum">
              <a:rPr lang="zh-CN" altLang="en-US"/>
              <a:pPr>
                <a:defRPr/>
              </a:pPr>
              <a:t>‹#›</a:t>
            </a:fld>
            <a:endParaRPr lang="zh-CN" altLang="en-US"/>
          </a:p>
        </p:txBody>
      </p:sp>
    </p:spTree>
    <p:extLst>
      <p:ext uri="{BB962C8B-B14F-4D97-AF65-F5344CB8AC3E}">
        <p14:creationId xmlns:p14="http://schemas.microsoft.com/office/powerpoint/2010/main" val="7735476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headEnd/>
            <a:tailEnd/>
          </a:ln>
        </p:spPr>
      </p:sp>
      <p:sp>
        <p:nvSpPr>
          <p:cNvPr id="276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27652" name="灯片编号占位符 2"/>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996E4C-4E70-4800-82D4-5C356AEF5C4F}" type="slidenum">
              <a:rPr lang="zh-CN" altLang="en-US" smtClean="0">
                <a:latin typeface="Arial" pitchFamily="34" charset="0"/>
                <a:ea typeface="宋体" pitchFamily="2" charset="-122"/>
              </a:rPr>
              <a:pPr/>
              <a:t>0</a:t>
            </a:fld>
            <a:endParaRPr lang="zh-CN" altLang="en-US">
              <a:latin typeface="Arial"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DF112475-DCF3-4342-88CD-6DD8B809F714}" type="slidenum">
              <a:rPr lang="zh-CN" altLang="en-US" smtClean="0"/>
              <a:pPr>
                <a:defRPr/>
              </a:pPr>
              <a:t>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3</a:t>
            </a:fld>
            <a:endParaRPr lang="zh-CN" altLang="en-US"/>
          </a:p>
        </p:txBody>
      </p:sp>
    </p:spTree>
    <p:extLst>
      <p:ext uri="{BB962C8B-B14F-4D97-AF65-F5344CB8AC3E}">
        <p14:creationId xmlns:p14="http://schemas.microsoft.com/office/powerpoint/2010/main" val="376072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4</a:t>
            </a:fld>
            <a:endParaRPr lang="zh-CN" altLang="en-US"/>
          </a:p>
        </p:txBody>
      </p:sp>
    </p:spTree>
    <p:extLst>
      <p:ext uri="{BB962C8B-B14F-4D97-AF65-F5344CB8AC3E}">
        <p14:creationId xmlns:p14="http://schemas.microsoft.com/office/powerpoint/2010/main" val="516571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5</a:t>
            </a:fld>
            <a:endParaRPr lang="zh-CN" altLang="en-US"/>
          </a:p>
        </p:txBody>
      </p:sp>
    </p:spTree>
    <p:extLst>
      <p:ext uri="{BB962C8B-B14F-4D97-AF65-F5344CB8AC3E}">
        <p14:creationId xmlns:p14="http://schemas.microsoft.com/office/powerpoint/2010/main" val="400521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p:cNvSpPr>
          <p:nvPr>
            <p:ph type="sldImg"/>
          </p:nvPr>
        </p:nvSpPr>
        <p:spPr bwMode="auto">
          <a:noFill/>
          <a:ln>
            <a:solidFill>
              <a:srgbClr val="000000"/>
            </a:solidFill>
            <a:miter lim="800000"/>
            <a:headEnd/>
            <a:tailEnd/>
          </a:ln>
        </p:spPr>
      </p:sp>
      <p:sp>
        <p:nvSpPr>
          <p:cNvPr id="8601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03F2CECE-2761-4D88-A32C-F8CC3C96A89A}" type="slidenum">
              <a:rPr lang="zh-CN" altLang="en-US" smtClean="0"/>
              <a:pPr>
                <a:defRPr/>
              </a:pPr>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63D4461C-3DE8-459F-AD18-06C083DC8EC5}" type="datetime1">
              <a:rPr lang="zh-CN" altLang="en-US" smtClean="0"/>
              <a:pPr>
                <a:defRPr/>
              </a:pPr>
              <a:t>2019/12/9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E6A9398-2D15-42D6-AD12-CBBD38931453}" type="slidenum">
              <a:rPr lang="zh-CN" altLang="en-US"/>
              <a:pPr>
                <a:defRPr/>
              </a:pPr>
              <a:t>‹#›</a:t>
            </a:fld>
            <a:endParaRPr lang="zh-CN" altLang="en-US"/>
          </a:p>
        </p:txBody>
      </p:sp>
    </p:spTree>
  </p:cSld>
  <p:clrMapOvr>
    <a:masterClrMapping/>
  </p:clrMapOvr>
  <p:transition advClick="0" advTm="300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F89353A-A46D-4BA6-9874-B6F000ACEB64}" type="datetime1">
              <a:rPr lang="zh-CN" altLang="en-US" smtClean="0"/>
              <a:pPr>
                <a:defRPr/>
              </a:pPr>
              <a:t>2019/12/9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4C25217-E876-479A-A117-1CDC7C551310}" type="slidenum">
              <a:rPr lang="zh-CN" altLang="en-US"/>
              <a:pPr>
                <a:defRPr/>
              </a:pPr>
              <a:t>‹#›</a:t>
            </a:fld>
            <a:endParaRPr lang="zh-CN" altLang="en-US"/>
          </a:p>
        </p:txBody>
      </p:sp>
    </p:spTree>
  </p:cSld>
  <p:clrMapOvr>
    <a:masterClrMapping/>
  </p:clrMapOvr>
  <p:transition advClick="0" advTm="300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E6CF6CB-F2FB-4320-845F-003C21EC3D9A}" type="datetime1">
              <a:rPr lang="zh-CN" altLang="en-US" smtClean="0"/>
              <a:pPr>
                <a:defRPr/>
              </a:pPr>
              <a:t>2019/12/9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30F8D9-6BBE-4787-A285-2A2EC3EAFF64}" type="slidenum">
              <a:rPr lang="zh-CN" altLang="en-US"/>
              <a:pPr>
                <a:defRPr/>
              </a:pPr>
              <a:t>‹#›</a:t>
            </a:fld>
            <a:endParaRPr lang="zh-CN" altLang="en-US"/>
          </a:p>
        </p:txBody>
      </p:sp>
    </p:spTree>
  </p:cSld>
  <p:clrMapOvr>
    <a:masterClrMapping/>
  </p:clrMapOvr>
  <p:transition advClick="0" advTm="3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122DAC64-B205-4604-9ABC-A49B1C4A07D9}" type="datetime1">
              <a:rPr lang="zh-CN" altLang="en-US" smtClean="0"/>
              <a:pPr>
                <a:defRPr/>
              </a:pPr>
              <a:t>2019/12/9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08D7FCD-7151-4F18-8C03-98D9A479168E}" type="slidenum">
              <a:rPr lang="zh-CN" altLang="en-US"/>
              <a:pPr>
                <a:defRPr/>
              </a:pPr>
              <a:t>‹#›</a:t>
            </a:fld>
            <a:endParaRPr lang="zh-CN" altLang="en-US"/>
          </a:p>
        </p:txBody>
      </p:sp>
    </p:spTree>
  </p:cSld>
  <p:clrMapOvr>
    <a:masterClrMapping/>
  </p:clrMapOvr>
  <p:transition advClick="0" advTm="300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8487154-3B74-4E3F-A3AA-BCCA4DC44059}" type="datetime1">
              <a:rPr lang="zh-CN" altLang="en-US" smtClean="0"/>
              <a:pPr>
                <a:defRPr/>
              </a:pPr>
              <a:t>2019/12/9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038DB86-770D-4D87-A6C1-9C9F82E62D43}" type="slidenum">
              <a:rPr lang="zh-CN" altLang="en-US"/>
              <a:pPr>
                <a:defRPr/>
              </a:pPr>
              <a:t>‹#›</a:t>
            </a:fld>
            <a:endParaRPr lang="zh-CN" altLang="en-US"/>
          </a:p>
        </p:txBody>
      </p:sp>
    </p:spTree>
  </p:cSld>
  <p:clrMapOvr>
    <a:masterClrMapping/>
  </p:clrMapOvr>
  <p:transition advClick="0" advTm="300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6A4F8AA5-FA6B-4DB4-9B01-CADF224C6B6C}" type="datetime1">
              <a:rPr lang="zh-CN" altLang="en-US" smtClean="0"/>
              <a:pPr>
                <a:defRPr/>
              </a:pPr>
              <a:t>2019/12/9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139CB7C-6515-4ED9-92A5-7354E8768848}" type="slidenum">
              <a:rPr lang="zh-CN" altLang="en-US"/>
              <a:pPr>
                <a:defRPr/>
              </a:pPr>
              <a:t>‹#›</a:t>
            </a:fld>
            <a:endParaRPr lang="zh-CN" altLang="en-US"/>
          </a:p>
        </p:txBody>
      </p:sp>
    </p:spTree>
  </p:cSld>
  <p:clrMapOvr>
    <a:masterClrMapping/>
  </p:clrMapOvr>
  <p:transition advClick="0" advTm="300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EA08E3FF-B34E-41CD-821D-3AF87CC45FB9}" type="datetime1">
              <a:rPr lang="zh-CN" altLang="en-US" smtClean="0"/>
              <a:pPr>
                <a:defRPr/>
              </a:pPr>
              <a:t>2019/12/9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10519BC-8F19-4119-BACC-D13955E32C89}" type="slidenum">
              <a:rPr lang="zh-CN" altLang="en-US"/>
              <a:pPr>
                <a:defRPr/>
              </a:pPr>
              <a:t>‹#›</a:t>
            </a:fld>
            <a:endParaRPr lang="zh-CN" altLang="en-US"/>
          </a:p>
        </p:txBody>
      </p:sp>
    </p:spTree>
  </p:cSld>
  <p:clrMapOvr>
    <a:masterClrMapping/>
  </p:clrMapOvr>
  <p:transition advClick="0" advTm="300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D634C0BF-74F5-43D7-A1C7-2D75D02E3A7F}" type="datetime1">
              <a:rPr lang="zh-CN" altLang="en-US" smtClean="0"/>
              <a:pPr>
                <a:defRPr/>
              </a:pPr>
              <a:t>2019/12/9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014A4BF-E487-4951-B7B5-6DD076B2C338}" type="slidenum">
              <a:rPr lang="zh-CN" altLang="en-US"/>
              <a:pPr>
                <a:defRPr/>
              </a:pPr>
              <a:t>‹#›</a:t>
            </a:fld>
            <a:endParaRPr lang="zh-CN" altLang="en-US"/>
          </a:p>
        </p:txBody>
      </p:sp>
    </p:spTree>
  </p:cSld>
  <p:clrMapOvr>
    <a:masterClrMapping/>
  </p:clrMapOvr>
  <p:transition advClick="0" advTm="300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smtClean="0"/>
            </a:lvl1pPr>
          </a:lstStyle>
          <a:p>
            <a:pPr>
              <a:defRPr/>
            </a:pPr>
            <a:fld id="{9A8E3EBF-A956-4B92-858A-9B5552AF8F8D}" type="datetime1">
              <a:rPr lang="zh-CN" altLang="en-US" smtClean="0"/>
              <a:pPr>
                <a:defRPr/>
              </a:pPr>
              <a:t>2019/12/9</a:t>
            </a:fld>
            <a:endParaRPr lang="zh-CN" altLang="en-US"/>
          </a:p>
        </p:txBody>
      </p:sp>
    </p:spTree>
  </p:cSld>
  <p:clrMapOvr>
    <a:masterClrMapping/>
  </p:clrMapOvr>
  <p:transition advClick="0" advTm="300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67B1B61-B78F-44D8-B31E-E39BB3F48469}" type="datetime1">
              <a:rPr lang="zh-CN" altLang="en-US" smtClean="0"/>
              <a:pPr>
                <a:defRPr/>
              </a:pPr>
              <a:t>2019/12/9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819564E-EE05-4A9B-B4B2-4A8BB64E4136}" type="slidenum">
              <a:rPr lang="zh-CN" altLang="en-US"/>
              <a:pPr>
                <a:defRPr/>
              </a:pPr>
              <a:t>‹#›</a:t>
            </a:fld>
            <a:endParaRPr lang="zh-CN" altLang="en-US"/>
          </a:p>
        </p:txBody>
      </p:sp>
    </p:spTree>
  </p:cSld>
  <p:clrMapOvr>
    <a:masterClrMapping/>
  </p:clrMapOvr>
  <p:transition advClick="0" advTm="300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44540E3-B5ED-484F-BEC0-2508E5C08389}" type="datetime1">
              <a:rPr lang="zh-CN" altLang="en-US" smtClean="0"/>
              <a:pPr>
                <a:defRPr/>
              </a:pPr>
              <a:t>2019/12/9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B5BE4BF-9833-4A11-B91B-7719E7056854}" type="slidenum">
              <a:rPr lang="zh-CN" altLang="en-US"/>
              <a:pPr>
                <a:defRPr/>
              </a:pPr>
              <a:t>‹#›</a:t>
            </a:fld>
            <a:endParaRPr lang="zh-CN" altLang="en-US"/>
          </a:p>
        </p:txBody>
      </p:sp>
    </p:spTree>
  </p:cSld>
  <p:clrMapOvr>
    <a:masterClrMapping/>
  </p:clrMapOvr>
  <p:transition advClick="0" advTm="300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1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00"/>
            <a:ext cx="109712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5D23D748-172D-4700-9149-0DAD3CEA968A}" type="datetime1">
              <a:rPr lang="zh-CN" altLang="en-US" smtClean="0"/>
              <a:pPr>
                <a:defRPr/>
              </a:pPr>
              <a:t>2019/12/9</a:t>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773E4CB-D398-4D6C-9DE9-52D92DB6DF9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60" r:id="rId7"/>
    <p:sldLayoutId id="2147483656" r:id="rId8"/>
    <p:sldLayoutId id="2147483657" r:id="rId9"/>
    <p:sldLayoutId id="2147483658" r:id="rId10"/>
    <p:sldLayoutId id="2147483659" r:id="rId11"/>
  </p:sldLayoutIdLst>
  <p:transition advClick="0" advTm="3000">
    <p:pull/>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759754" y="2062163"/>
            <a:ext cx="4431723" cy="3022600"/>
          </a:xfrm>
          <a:prstGeom prst="rect">
            <a:avLst/>
          </a:prstGeom>
          <a:noFill/>
          <a:ln w="9525">
            <a:noFill/>
            <a:miter lim="800000"/>
            <a:headEnd/>
            <a:tailEnd/>
          </a:ln>
        </p:spPr>
      </p:pic>
      <p:grpSp>
        <p:nvGrpSpPr>
          <p:cNvPr id="2" name="组合 8"/>
          <p:cNvGrpSpPr>
            <a:grpSpLocks/>
          </p:cNvGrpSpPr>
          <p:nvPr/>
        </p:nvGrpSpPr>
        <p:grpSpPr bwMode="auto">
          <a:xfrm>
            <a:off x="6383035" y="1557338"/>
            <a:ext cx="4852886" cy="4824412"/>
            <a:chOff x="6383237" y="1556793"/>
            <a:chExt cx="4853065" cy="4824535"/>
          </a:xfrm>
        </p:grpSpPr>
        <p:sp>
          <p:nvSpPr>
            <p:cNvPr id="19" name="矩形 18"/>
            <p:cNvSpPr/>
            <p:nvPr/>
          </p:nvSpPr>
          <p:spPr>
            <a:xfrm>
              <a:off x="6383237" y="3023680"/>
              <a:ext cx="4853065"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a:xfrm>
              <a:off x="6383237" y="4077807"/>
              <a:ext cx="4853065" cy="444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a:xfrm rot="5400000">
              <a:off x="5423666" y="3911118"/>
              <a:ext cx="4753096" cy="4444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rot="5400000">
              <a:off x="6828503" y="4162478"/>
              <a:ext cx="4248258" cy="465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矩形 29"/>
            <p:cNvSpPr/>
            <p:nvPr/>
          </p:nvSpPr>
          <p:spPr>
            <a:xfrm rot="5400000">
              <a:off x="7908687" y="4162743"/>
              <a:ext cx="4392724" cy="4444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1" name="矩形 30"/>
          <p:cNvSpPr/>
          <p:nvPr/>
        </p:nvSpPr>
        <p:spPr>
          <a:xfrm>
            <a:off x="11352322" y="2205039"/>
            <a:ext cx="838091" cy="10255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矩形 31"/>
          <p:cNvSpPr/>
          <p:nvPr/>
        </p:nvSpPr>
        <p:spPr>
          <a:xfrm>
            <a:off x="308728" y="2071678"/>
            <a:ext cx="6526950" cy="30241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4" name="矩形 33"/>
          <p:cNvSpPr/>
          <p:nvPr/>
        </p:nvSpPr>
        <p:spPr>
          <a:xfrm>
            <a:off x="10129049" y="4122739"/>
            <a:ext cx="1073011" cy="962025"/>
          </a:xfrm>
          <a:prstGeom prst="rect">
            <a:avLst/>
          </a:prstGeom>
          <a:solidFill>
            <a:schemeClr val="accent2">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矩形 32"/>
          <p:cNvSpPr/>
          <p:nvPr/>
        </p:nvSpPr>
        <p:spPr>
          <a:xfrm>
            <a:off x="6749173" y="4122739"/>
            <a:ext cx="1028566" cy="962025"/>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5" name="矩形 34"/>
          <p:cNvSpPr/>
          <p:nvPr/>
        </p:nvSpPr>
        <p:spPr>
          <a:xfrm>
            <a:off x="7824299" y="2055814"/>
            <a:ext cx="1104756" cy="962025"/>
          </a:xfrm>
          <a:prstGeom prst="rect">
            <a:avLst/>
          </a:prstGeom>
          <a:solidFill>
            <a:schemeClr val="accent1">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81" name="标题 4"/>
          <p:cNvSpPr txBox="1">
            <a:spLocks noChangeArrowheads="1"/>
          </p:cNvSpPr>
          <p:nvPr/>
        </p:nvSpPr>
        <p:spPr bwMode="auto">
          <a:xfrm>
            <a:off x="-97354" y="3881438"/>
            <a:ext cx="5513200" cy="268287"/>
          </a:xfrm>
          <a:prstGeom prst="rect">
            <a:avLst/>
          </a:prstGeom>
          <a:noFill/>
          <a:ln w="9525">
            <a:noFill/>
            <a:miter lim="800000"/>
            <a:headEnd/>
            <a:tailEnd/>
          </a:ln>
        </p:spPr>
        <p:txBody>
          <a:bodyPr anchor="ctr"/>
          <a:lstStyle/>
          <a:p>
            <a:pPr lvl="1"/>
            <a:endParaRPr lang="en-US" altLang="zh-CN">
              <a:solidFill>
                <a:schemeClr val="bg1"/>
              </a:solidFill>
              <a:latin typeface="微软雅黑" pitchFamily="34" charset="-122"/>
              <a:ea typeface="微软雅黑" pitchFamily="34" charset="-122"/>
            </a:endParaRPr>
          </a:p>
        </p:txBody>
      </p:sp>
      <p:sp>
        <p:nvSpPr>
          <p:cNvPr id="24" name="矩形 23"/>
          <p:cNvSpPr/>
          <p:nvPr/>
        </p:nvSpPr>
        <p:spPr>
          <a:xfrm>
            <a:off x="11352322" y="2043114"/>
            <a:ext cx="838091" cy="10255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zh-CN" altLang="en-US"/>
          </a:p>
        </p:txBody>
      </p:sp>
      <p:pic>
        <p:nvPicPr>
          <p:cNvPr id="11" name="图片 10"/>
          <p:cNvPicPr>
            <a:picLocks noChangeAspect="1"/>
          </p:cNvPicPr>
          <p:nvPr/>
        </p:nvPicPr>
        <p:blipFill>
          <a:blip r:embed="rId4" cstate="print"/>
          <a:srcRect/>
          <a:stretch>
            <a:fillRect/>
          </a:stretch>
        </p:blipFill>
        <p:spPr bwMode="auto">
          <a:xfrm>
            <a:off x="8929055" y="836613"/>
            <a:ext cx="1199994" cy="1223962"/>
          </a:xfrm>
          <a:prstGeom prst="rect">
            <a:avLst/>
          </a:prstGeom>
          <a:noFill/>
          <a:ln w="9525">
            <a:noFill/>
            <a:miter lim="800000"/>
            <a:headEnd/>
            <a:tailEnd/>
          </a:ln>
        </p:spPr>
      </p:pic>
      <p:sp>
        <p:nvSpPr>
          <p:cNvPr id="25" name="TextBox 24"/>
          <p:cNvSpPr txBox="1">
            <a:spLocks noChangeArrowheads="1"/>
          </p:cNvSpPr>
          <p:nvPr/>
        </p:nvSpPr>
        <p:spPr bwMode="auto">
          <a:xfrm>
            <a:off x="1748139" y="1671638"/>
            <a:ext cx="5384099" cy="400110"/>
          </a:xfrm>
          <a:prstGeom prst="rect">
            <a:avLst/>
          </a:prstGeom>
          <a:noFill/>
          <a:ln w="9525">
            <a:noFill/>
            <a:miter lim="800000"/>
            <a:headEnd/>
            <a:tailEnd/>
          </a:ln>
        </p:spPr>
        <p:txBody>
          <a:bodyPr>
            <a:spAutoFit/>
          </a:bodyPr>
          <a:lstStyle/>
          <a:p>
            <a:pPr algn="ctr"/>
            <a:r>
              <a:rPr lang="en-US" altLang="zh-CN" sz="2000" dirty="0">
                <a:solidFill>
                  <a:schemeClr val="tx2"/>
                </a:solidFill>
                <a:latin typeface="微软雅黑" pitchFamily="34" charset="-122"/>
                <a:ea typeface="微软雅黑" pitchFamily="34" charset="-122"/>
              </a:rPr>
              <a:t>02</a:t>
            </a:r>
            <a:r>
              <a:rPr lang="zh-CN" altLang="en-US" sz="2000" dirty="0">
                <a:solidFill>
                  <a:schemeClr val="tx2"/>
                </a:solidFill>
                <a:latin typeface="微软雅黑" pitchFamily="34" charset="-122"/>
                <a:ea typeface="微软雅黑" pitchFamily="34" charset="-122"/>
              </a:rPr>
              <a:t>铺装 实木地板</a:t>
            </a:r>
          </a:p>
        </p:txBody>
      </p:sp>
      <p:grpSp>
        <p:nvGrpSpPr>
          <p:cNvPr id="4" name="组合 6"/>
          <p:cNvGrpSpPr>
            <a:grpSpLocks/>
          </p:cNvGrpSpPr>
          <p:nvPr/>
        </p:nvGrpSpPr>
        <p:grpSpPr bwMode="auto">
          <a:xfrm>
            <a:off x="190475" y="1412875"/>
            <a:ext cx="2016921" cy="3170238"/>
            <a:chOff x="-169490" y="1609060"/>
            <a:chExt cx="2016224" cy="3170099"/>
          </a:xfrm>
        </p:grpSpPr>
        <p:sp>
          <p:nvSpPr>
            <p:cNvPr id="3" name="TextBox 2"/>
            <p:cNvSpPr txBox="1"/>
            <p:nvPr/>
          </p:nvSpPr>
          <p:spPr>
            <a:xfrm>
              <a:off x="-169490" y="1609060"/>
              <a:ext cx="1656562" cy="3170099"/>
            </a:xfrm>
            <a:prstGeom prst="rect">
              <a:avLst/>
            </a:prstGeom>
            <a:noFill/>
          </p:spPr>
          <p:txBody>
            <a:bodyPr>
              <a:spAutoFit/>
            </a:bodyPr>
            <a:lstStyle/>
            <a:p>
              <a:pPr>
                <a:defRPr/>
              </a:pPr>
              <a:endParaRPr lang="zh-CN" altLang="en-US" sz="20000" dirty="0">
                <a:solidFill>
                  <a:schemeClr val="bg1">
                    <a:lumMod val="75000"/>
                  </a:schemeClr>
                </a:solidFill>
                <a:latin typeface="Arial Black" pitchFamily="34" charset="0"/>
                <a:ea typeface="方正舒体" pitchFamily="2" charset="-122"/>
                <a:cs typeface="Arial Unicode MS" pitchFamily="34" charset="-122"/>
              </a:endParaRPr>
            </a:p>
          </p:txBody>
        </p:sp>
        <p:sp>
          <p:nvSpPr>
            <p:cNvPr id="5" name="TextBox 4"/>
            <p:cNvSpPr txBox="1"/>
            <p:nvPr/>
          </p:nvSpPr>
          <p:spPr>
            <a:xfrm>
              <a:off x="1387635" y="3607635"/>
              <a:ext cx="459099" cy="523852"/>
            </a:xfrm>
            <a:prstGeom prst="rect">
              <a:avLst/>
            </a:prstGeom>
            <a:noFill/>
          </p:spPr>
          <p:txBody>
            <a:bodyPr>
              <a:spAutoFit/>
            </a:bodyPr>
            <a:lstStyle/>
            <a:p>
              <a:pPr>
                <a:defRPr/>
              </a:pPr>
              <a:endParaRPr lang="zh-CN" altLang="en-US" sz="2800" dirty="0">
                <a:solidFill>
                  <a:schemeClr val="bg1">
                    <a:lumMod val="75000"/>
                  </a:schemeClr>
                </a:solidFill>
                <a:latin typeface="微软雅黑" pitchFamily="34" charset="-122"/>
                <a:ea typeface="微软雅黑" pitchFamily="34" charset="-122"/>
              </a:endParaRPr>
            </a:p>
          </p:txBody>
        </p:sp>
      </p:grpSp>
      <p:grpSp>
        <p:nvGrpSpPr>
          <p:cNvPr id="6" name="组合 5"/>
          <p:cNvGrpSpPr>
            <a:grpSpLocks/>
          </p:cNvGrpSpPr>
          <p:nvPr/>
        </p:nvGrpSpPr>
        <p:grpSpPr bwMode="auto">
          <a:xfrm>
            <a:off x="1318545" y="2183538"/>
            <a:ext cx="5257116" cy="1619557"/>
            <a:chOff x="1846825" y="2106090"/>
            <a:chExt cx="5256584" cy="1619189"/>
          </a:xfrm>
        </p:grpSpPr>
        <p:sp>
          <p:nvSpPr>
            <p:cNvPr id="23" name="TextBox 22"/>
            <p:cNvSpPr txBox="1">
              <a:spLocks noChangeArrowheads="1"/>
            </p:cNvSpPr>
            <p:nvPr/>
          </p:nvSpPr>
          <p:spPr bwMode="auto">
            <a:xfrm>
              <a:off x="1846825" y="2106090"/>
              <a:ext cx="5256584" cy="1200056"/>
            </a:xfrm>
            <a:prstGeom prst="rect">
              <a:avLst/>
            </a:prstGeom>
            <a:noFill/>
            <a:ln w="9525">
              <a:noFill/>
              <a:miter lim="800000"/>
              <a:headEnd/>
              <a:tailEnd/>
            </a:ln>
          </p:spPr>
          <p:txBody>
            <a:bodyPr>
              <a:spAutoFit/>
            </a:bodyPr>
            <a:lstStyle/>
            <a:p>
              <a:pPr algn="ctr">
                <a:defRPr/>
              </a:pPr>
              <a:endParaRPr lang="en-US" altLang="zh-CN" sz="3600" dirty="0">
                <a:solidFill>
                  <a:schemeClr val="bg1"/>
                </a:solidFill>
                <a:latin typeface="AvantGarde Md BT"/>
                <a:ea typeface="微软雅黑" pitchFamily="34" charset="-122"/>
              </a:endParaRPr>
            </a:p>
            <a:p>
              <a:pPr algn="ctr">
                <a:defRPr/>
              </a:pPr>
              <a:r>
                <a:rPr lang="zh-CN" altLang="en-US" sz="3600" dirty="0">
                  <a:solidFill>
                    <a:srgbClr val="FFC000"/>
                  </a:solidFill>
                  <a:latin typeface="AvantGarde Md BT"/>
                  <a:ea typeface="微软雅黑" pitchFamily="34" charset="-122"/>
                </a:rPr>
                <a:t>任务</a:t>
              </a:r>
              <a:r>
                <a:rPr lang="en-US" altLang="zh-CN" sz="3600" dirty="0">
                  <a:solidFill>
                    <a:srgbClr val="FFC000"/>
                  </a:solidFill>
                  <a:latin typeface="AvantGarde Md BT"/>
                  <a:ea typeface="微软雅黑" pitchFamily="34" charset="-122"/>
                </a:rPr>
                <a:t>0202</a:t>
              </a:r>
              <a:r>
                <a:rPr lang="zh-CN" altLang="en-US" sz="3600" dirty="0">
                  <a:solidFill>
                    <a:srgbClr val="FFC000"/>
                  </a:solidFill>
                  <a:latin typeface="AvantGarde Md BT"/>
                  <a:ea typeface="微软雅黑" pitchFamily="34" charset="-122"/>
                </a:rPr>
                <a:t>铺装复合木地板</a:t>
              </a:r>
              <a:endParaRPr lang="en-US" altLang="zh-CN" sz="3600" dirty="0">
                <a:solidFill>
                  <a:schemeClr val="bg1">
                    <a:lumMod val="50000"/>
                  </a:schemeClr>
                </a:solidFill>
                <a:latin typeface="AvantGarde Md BT"/>
                <a:ea typeface="微软雅黑" pitchFamily="34" charset="-122"/>
              </a:endParaRPr>
            </a:p>
          </p:txBody>
        </p:sp>
        <p:sp>
          <p:nvSpPr>
            <p:cNvPr id="8" name="矩形 7"/>
            <p:cNvSpPr/>
            <p:nvPr/>
          </p:nvSpPr>
          <p:spPr>
            <a:xfrm>
              <a:off x="2881602" y="3356031"/>
              <a:ext cx="184712" cy="369248"/>
            </a:xfrm>
            <a:prstGeom prst="rect">
              <a:avLst/>
            </a:prstGeom>
          </p:spPr>
          <p:txBody>
            <a:bodyPr wrap="none">
              <a:spAutoFit/>
            </a:bodyPr>
            <a:lstStyle/>
            <a:p>
              <a:pPr>
                <a:defRPr/>
              </a:pPr>
              <a:endParaRPr lang="zh-CN" altLang="en-US" dirty="0">
                <a:solidFill>
                  <a:schemeClr val="bg1">
                    <a:lumMod val="50000"/>
                  </a:schemeClr>
                </a:solidFill>
                <a:latin typeface="微软雅黑" pitchFamily="34" charset="-122"/>
                <a:ea typeface="微软雅黑" pitchFamily="34" charset="-122"/>
              </a:endParaRPr>
            </a:p>
          </p:txBody>
        </p:sp>
      </p:grpSp>
      <p:sp>
        <p:nvSpPr>
          <p:cNvPr id="26" name="TextBox 25"/>
          <p:cNvSpPr txBox="1">
            <a:spLocks noChangeArrowheads="1"/>
          </p:cNvSpPr>
          <p:nvPr/>
        </p:nvSpPr>
        <p:spPr bwMode="auto">
          <a:xfrm>
            <a:off x="1968244" y="2032001"/>
            <a:ext cx="4649712" cy="460375"/>
          </a:xfrm>
          <a:prstGeom prst="rect">
            <a:avLst/>
          </a:prstGeom>
          <a:noFill/>
          <a:ln w="9525">
            <a:noFill/>
            <a:miter lim="800000"/>
            <a:headEnd/>
            <a:tailEnd/>
          </a:ln>
        </p:spPr>
        <p:txBody>
          <a:bodyPr>
            <a:spAutoFit/>
          </a:bodyPr>
          <a:lstStyle/>
          <a:p>
            <a:pPr algn="ctr">
              <a:defRPr/>
            </a:pPr>
            <a:r>
              <a:rPr lang="en-US" altLang="zh-CN" sz="2400" dirty="0">
                <a:solidFill>
                  <a:schemeClr val="bg1">
                    <a:lumMod val="85000"/>
                  </a:schemeClr>
                </a:solidFill>
                <a:latin typeface="微软雅黑" pitchFamily="34" charset="-122"/>
                <a:ea typeface="微软雅黑" pitchFamily="34" charset="-122"/>
              </a:rPr>
              <a:t>《</a:t>
            </a:r>
            <a:r>
              <a:rPr lang="zh-CN" altLang="en-US" sz="2400" dirty="0">
                <a:solidFill>
                  <a:schemeClr val="bg1">
                    <a:lumMod val="85000"/>
                  </a:schemeClr>
                </a:solidFill>
                <a:latin typeface="微软雅黑" pitchFamily="34" charset="-122"/>
                <a:ea typeface="微软雅黑" pitchFamily="34" charset="-122"/>
              </a:rPr>
              <a:t>建筑装饰工程施工</a:t>
            </a:r>
            <a:r>
              <a:rPr lang="en-US" altLang="zh-CN" sz="2400" dirty="0">
                <a:solidFill>
                  <a:schemeClr val="bg1">
                    <a:lumMod val="85000"/>
                  </a:schemeClr>
                </a:solidFill>
                <a:latin typeface="微软雅黑" pitchFamily="34" charset="-122"/>
                <a:ea typeface="微软雅黑" pitchFamily="34" charset="-122"/>
              </a:rPr>
              <a:t>》</a:t>
            </a:r>
          </a:p>
        </p:txBody>
      </p:sp>
    </p:spTree>
  </p:cSld>
  <p:clrMapOvr>
    <a:masterClrMapping/>
  </p:clrMapOvr>
  <p:transition spd="slow" advClick="0" advTm="88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fill="hold"/>
                                        <p:tgtEl>
                                          <p:spTgt spid="1026"/>
                                        </p:tgtEl>
                                        <p:attrNameLst>
                                          <p:attrName>ppt_w</p:attrName>
                                        </p:attrNameLst>
                                      </p:cBhvr>
                                      <p:tavLst>
                                        <p:tav tm="0">
                                          <p:val>
                                            <p:fltVal val="0"/>
                                          </p:val>
                                        </p:tav>
                                        <p:tav tm="100000">
                                          <p:val>
                                            <p:strVal val="#ppt_w"/>
                                          </p:val>
                                        </p:tav>
                                      </p:tavLst>
                                    </p:anim>
                                    <p:anim calcmode="lin" valueType="num">
                                      <p:cBhvr>
                                        <p:cTn id="12" dur="500" fill="hold"/>
                                        <p:tgtEl>
                                          <p:spTgt spid="1026"/>
                                        </p:tgtEl>
                                        <p:attrNameLst>
                                          <p:attrName>ppt_h</p:attrName>
                                        </p:attrNameLst>
                                      </p:cBhvr>
                                      <p:tavLst>
                                        <p:tav tm="0">
                                          <p:val>
                                            <p:fltVal val="0"/>
                                          </p:val>
                                        </p:tav>
                                        <p:tav tm="100000">
                                          <p:val>
                                            <p:strVal val="#ppt_h"/>
                                          </p:val>
                                        </p:tav>
                                      </p:tavLst>
                                    </p:anim>
                                    <p:anim calcmode="lin" valueType="num">
                                      <p:cBhvr>
                                        <p:cTn id="13" dur="500" fill="hold"/>
                                        <p:tgtEl>
                                          <p:spTgt spid="1026"/>
                                        </p:tgtEl>
                                        <p:attrNameLst>
                                          <p:attrName>style.rotation</p:attrName>
                                        </p:attrNameLst>
                                      </p:cBhvr>
                                      <p:tavLst>
                                        <p:tav tm="0">
                                          <p:val>
                                            <p:fltVal val="90"/>
                                          </p:val>
                                        </p:tav>
                                        <p:tav tm="100000">
                                          <p:val>
                                            <p:fltVal val="0"/>
                                          </p:val>
                                        </p:tav>
                                      </p:tavLst>
                                    </p:anim>
                                    <p:animEffect transition="in" filter="fade">
                                      <p:cBhvr>
                                        <p:cTn id="14" dur="500"/>
                                        <p:tgtEl>
                                          <p:spTgt spid="10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par>
                                <p:cTn id="21" presetID="41" presetClass="entr" presetSubtype="0" fill="hold" grpId="0" nodeType="withEffect" nodePh="1">
                                  <p:stCondLst>
                                    <p:cond delay="0"/>
                                  </p:stCondLst>
                                  <p:endCondLst>
                                    <p:cond evt="begin" delay="0">
                                      <p:tn val="21"/>
                                    </p:cond>
                                  </p:endCondLst>
                                  <p:iterate type="lt">
                                    <p:tmPct val="10000"/>
                                  </p:iterate>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1"/>
                                        </p:tgtEl>
                                        <p:attrNameLst>
                                          <p:attrName>ppt_y</p:attrName>
                                        </p:attrNameLst>
                                      </p:cBhvr>
                                      <p:tavLst>
                                        <p:tav tm="0">
                                          <p:val>
                                            <p:strVal val="#ppt_y"/>
                                          </p:val>
                                        </p:tav>
                                        <p:tav tm="100000">
                                          <p:val>
                                            <p:strVal val="#ppt_y"/>
                                          </p:val>
                                        </p:tav>
                                      </p:tavLst>
                                    </p:anim>
                                    <p:anim calcmode="lin" valueType="num">
                                      <p:cBhvr>
                                        <p:cTn id="25"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1"/>
                                        </p:tgtEl>
                                      </p:cBhvr>
                                    </p:animEffect>
                                  </p:childTnLst>
                                </p:cTn>
                              </p:par>
                              <p:par>
                                <p:cTn id="28" presetID="21" presetClass="entr" presetSubtype="1"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heel(1)">
                                      <p:cBhvr>
                                        <p:cTn id="30" dur="500"/>
                                        <p:tgtEl>
                                          <p:spTgt spid="1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14" presetClass="entr" presetSubtype="10"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randombar(horizontal)">
                                      <p:cBhvr>
                                        <p:cTn id="38" dur="500"/>
                                        <p:tgtEl>
                                          <p:spTgt spid="2"/>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fill="hold"/>
                                        <p:tgtEl>
                                          <p:spTgt spid="34"/>
                                        </p:tgtEl>
                                        <p:attrNameLst>
                                          <p:attrName>ppt_w</p:attrName>
                                        </p:attrNameLst>
                                      </p:cBhvr>
                                      <p:tavLst>
                                        <p:tav tm="0">
                                          <p:val>
                                            <p:fltVal val="0"/>
                                          </p:val>
                                        </p:tav>
                                        <p:tav tm="100000">
                                          <p:val>
                                            <p:strVal val="#ppt_w"/>
                                          </p:val>
                                        </p:tav>
                                      </p:tavLst>
                                    </p:anim>
                                    <p:anim calcmode="lin" valueType="num">
                                      <p:cBhvr>
                                        <p:cTn id="42" dur="500" fill="hold"/>
                                        <p:tgtEl>
                                          <p:spTgt spid="34"/>
                                        </p:tgtEl>
                                        <p:attrNameLst>
                                          <p:attrName>ppt_h</p:attrName>
                                        </p:attrNameLst>
                                      </p:cBhvr>
                                      <p:tavLst>
                                        <p:tav tm="0">
                                          <p:val>
                                            <p:fltVal val="0"/>
                                          </p:val>
                                        </p:tav>
                                        <p:tav tm="100000">
                                          <p:val>
                                            <p:strVal val="#ppt_h"/>
                                          </p:val>
                                        </p:tav>
                                      </p:tavLst>
                                    </p:anim>
                                    <p:anim calcmode="lin" valueType="num">
                                      <p:cBhvr>
                                        <p:cTn id="43" dur="500" fill="hold"/>
                                        <p:tgtEl>
                                          <p:spTgt spid="34"/>
                                        </p:tgtEl>
                                        <p:attrNameLst>
                                          <p:attrName>style.rotation</p:attrName>
                                        </p:attrNameLst>
                                      </p:cBhvr>
                                      <p:tavLst>
                                        <p:tav tm="0">
                                          <p:val>
                                            <p:fltVal val="90"/>
                                          </p:val>
                                        </p:tav>
                                        <p:tav tm="100000">
                                          <p:val>
                                            <p:fltVal val="0"/>
                                          </p:val>
                                        </p:tav>
                                      </p:tavLst>
                                    </p:anim>
                                    <p:animEffect transition="in" filter="fade">
                                      <p:cBhvr>
                                        <p:cTn id="44" dur="500"/>
                                        <p:tgtEl>
                                          <p:spTgt spid="34"/>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fltVal val="0"/>
                                          </p:val>
                                        </p:tav>
                                        <p:tav tm="100000">
                                          <p:val>
                                            <p:strVal val="#ppt_w"/>
                                          </p:val>
                                        </p:tav>
                                      </p:tavLst>
                                    </p:anim>
                                    <p:anim calcmode="lin" valueType="num">
                                      <p:cBhvr>
                                        <p:cTn id="48" dur="500" fill="hold"/>
                                        <p:tgtEl>
                                          <p:spTgt spid="33"/>
                                        </p:tgtEl>
                                        <p:attrNameLst>
                                          <p:attrName>ppt_h</p:attrName>
                                        </p:attrNameLst>
                                      </p:cBhvr>
                                      <p:tavLst>
                                        <p:tav tm="0">
                                          <p:val>
                                            <p:fltVal val="0"/>
                                          </p:val>
                                        </p:tav>
                                        <p:tav tm="100000">
                                          <p:val>
                                            <p:strVal val="#ppt_h"/>
                                          </p:val>
                                        </p:tav>
                                      </p:tavLst>
                                    </p:anim>
                                    <p:anim calcmode="lin" valueType="num">
                                      <p:cBhvr>
                                        <p:cTn id="49" dur="500" fill="hold"/>
                                        <p:tgtEl>
                                          <p:spTgt spid="33"/>
                                        </p:tgtEl>
                                        <p:attrNameLst>
                                          <p:attrName>style.rotation</p:attrName>
                                        </p:attrNameLst>
                                      </p:cBhvr>
                                      <p:tavLst>
                                        <p:tav tm="0">
                                          <p:val>
                                            <p:fltVal val="90"/>
                                          </p:val>
                                        </p:tav>
                                        <p:tav tm="100000">
                                          <p:val>
                                            <p:fltVal val="0"/>
                                          </p:val>
                                        </p:tav>
                                      </p:tavLst>
                                    </p:anim>
                                    <p:animEffect transition="in" filter="fade">
                                      <p:cBhvr>
                                        <p:cTn id="50" dur="500"/>
                                        <p:tgtEl>
                                          <p:spTgt spid="33"/>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500" fill="hold"/>
                                        <p:tgtEl>
                                          <p:spTgt spid="35"/>
                                        </p:tgtEl>
                                        <p:attrNameLst>
                                          <p:attrName>ppt_w</p:attrName>
                                        </p:attrNameLst>
                                      </p:cBhvr>
                                      <p:tavLst>
                                        <p:tav tm="0">
                                          <p:val>
                                            <p:fltVal val="0"/>
                                          </p:val>
                                        </p:tav>
                                        <p:tav tm="100000">
                                          <p:val>
                                            <p:strVal val="#ppt_w"/>
                                          </p:val>
                                        </p:tav>
                                      </p:tavLst>
                                    </p:anim>
                                    <p:anim calcmode="lin" valueType="num">
                                      <p:cBhvr>
                                        <p:cTn id="54" dur="500" fill="hold"/>
                                        <p:tgtEl>
                                          <p:spTgt spid="35"/>
                                        </p:tgtEl>
                                        <p:attrNameLst>
                                          <p:attrName>ppt_h</p:attrName>
                                        </p:attrNameLst>
                                      </p:cBhvr>
                                      <p:tavLst>
                                        <p:tav tm="0">
                                          <p:val>
                                            <p:fltVal val="0"/>
                                          </p:val>
                                        </p:tav>
                                        <p:tav tm="100000">
                                          <p:val>
                                            <p:strVal val="#ppt_h"/>
                                          </p:val>
                                        </p:tav>
                                      </p:tavLst>
                                    </p:anim>
                                    <p:anim calcmode="lin" valueType="num">
                                      <p:cBhvr>
                                        <p:cTn id="55" dur="500" fill="hold"/>
                                        <p:tgtEl>
                                          <p:spTgt spid="35"/>
                                        </p:tgtEl>
                                        <p:attrNameLst>
                                          <p:attrName>style.rotation</p:attrName>
                                        </p:attrNameLst>
                                      </p:cBhvr>
                                      <p:tavLst>
                                        <p:tav tm="0">
                                          <p:val>
                                            <p:fltVal val="90"/>
                                          </p:val>
                                        </p:tav>
                                        <p:tav tm="100000">
                                          <p:val>
                                            <p:fltVal val="0"/>
                                          </p:val>
                                        </p:tav>
                                      </p:tavLst>
                                    </p:anim>
                                    <p:animEffect transition="in" filter="fade">
                                      <p:cBhvr>
                                        <p:cTn id="56" dur="500"/>
                                        <p:tgtEl>
                                          <p:spTgt spid="35"/>
                                        </p:tgtEl>
                                      </p:cBhvr>
                                    </p:animEffect>
                                  </p:childTnLst>
                                </p:cTn>
                              </p:par>
                              <p:par>
                                <p:cTn id="57" presetID="42"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anim calcmode="lin" valueType="num">
                                      <p:cBhvr>
                                        <p:cTn id="60" dur="500" fill="hold"/>
                                        <p:tgtEl>
                                          <p:spTgt spid="4"/>
                                        </p:tgtEl>
                                        <p:attrNameLst>
                                          <p:attrName>ppt_x</p:attrName>
                                        </p:attrNameLst>
                                      </p:cBhvr>
                                      <p:tavLst>
                                        <p:tav tm="0">
                                          <p:val>
                                            <p:strVal val="#ppt_x"/>
                                          </p:val>
                                        </p:tav>
                                        <p:tav tm="100000">
                                          <p:val>
                                            <p:strVal val="#ppt_x"/>
                                          </p:val>
                                        </p:tav>
                                      </p:tavLst>
                                    </p:anim>
                                    <p:anim calcmode="lin" valueType="num">
                                      <p:cBhvr>
                                        <p:cTn id="61" dur="500" fill="hold"/>
                                        <p:tgtEl>
                                          <p:spTgt spid="4"/>
                                        </p:tgtEl>
                                        <p:attrNameLst>
                                          <p:attrName>ppt_y</p:attrName>
                                        </p:attrNameLst>
                                      </p:cBhvr>
                                      <p:tavLst>
                                        <p:tav tm="0">
                                          <p:val>
                                            <p:strVal val="#ppt_y+.1"/>
                                          </p:val>
                                        </p:tav>
                                        <p:tav tm="100000">
                                          <p:val>
                                            <p:strVal val="#ppt_y"/>
                                          </p:val>
                                        </p:tav>
                                      </p:tavLst>
                                    </p:anim>
                                  </p:childTnLst>
                                </p:cTn>
                              </p:par>
                              <p:par>
                                <p:cTn id="62" presetID="53" presetClass="entr" presetSubtype="16"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ppt_w</p:attrName>
                                        </p:attrNameLst>
                                      </p:cBhvr>
                                      <p:tavLst>
                                        <p:tav tm="0">
                                          <p:val>
                                            <p:fltVal val="0"/>
                                          </p:val>
                                        </p:tav>
                                        <p:tav tm="100000">
                                          <p:val>
                                            <p:strVal val="#ppt_w"/>
                                          </p:val>
                                        </p:tav>
                                      </p:tavLst>
                                    </p:anim>
                                    <p:anim calcmode="lin" valueType="num">
                                      <p:cBhvr>
                                        <p:cTn id="65" dur="500" fill="hold"/>
                                        <p:tgtEl>
                                          <p:spTgt spid="6"/>
                                        </p:tgtEl>
                                        <p:attrNameLst>
                                          <p:attrName>ppt_h</p:attrName>
                                        </p:attrNameLst>
                                      </p:cBhvr>
                                      <p:tavLst>
                                        <p:tav tm="0">
                                          <p:val>
                                            <p:fltVal val="0"/>
                                          </p:val>
                                        </p:tav>
                                        <p:tav tm="100000">
                                          <p:val>
                                            <p:strVal val="#ppt_h"/>
                                          </p:val>
                                        </p:tav>
                                      </p:tavLst>
                                    </p:anim>
                                    <p:animEffect transition="in" filter="fade">
                                      <p:cBhvr>
                                        <p:cTn id="66" dur="500"/>
                                        <p:tgtEl>
                                          <p:spTgt spid="6"/>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 calcmode="lin" valueType="num">
                                      <p:cBhvr>
                                        <p:cTn id="69" dur="500" fill="hold"/>
                                        <p:tgtEl>
                                          <p:spTgt spid="26"/>
                                        </p:tgtEl>
                                        <p:attrNameLst>
                                          <p:attrName>ppt_w</p:attrName>
                                        </p:attrNameLst>
                                      </p:cBhvr>
                                      <p:tavLst>
                                        <p:tav tm="0">
                                          <p:val>
                                            <p:fltVal val="0"/>
                                          </p:val>
                                        </p:tav>
                                        <p:tav tm="100000">
                                          <p:val>
                                            <p:strVal val="#ppt_w"/>
                                          </p:val>
                                        </p:tav>
                                      </p:tavLst>
                                    </p:anim>
                                    <p:anim calcmode="lin" valueType="num">
                                      <p:cBhvr>
                                        <p:cTn id="70" dur="500" fill="hold"/>
                                        <p:tgtEl>
                                          <p:spTgt spid="26"/>
                                        </p:tgtEl>
                                        <p:attrNameLst>
                                          <p:attrName>ppt_h</p:attrName>
                                        </p:attrNameLst>
                                      </p:cBhvr>
                                      <p:tavLst>
                                        <p:tav tm="0">
                                          <p:val>
                                            <p:fltVal val="0"/>
                                          </p:val>
                                        </p:tav>
                                        <p:tav tm="100000">
                                          <p:val>
                                            <p:strVal val="#ppt_h"/>
                                          </p:val>
                                        </p:tav>
                                      </p:tavLst>
                                    </p:anim>
                                    <p:animEffect transition="in" filter="fade">
                                      <p:cBhvr>
                                        <p:cTn id="7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3" grpId="0" animBg="1"/>
      <p:bldP spid="35" grpId="0" animBg="1"/>
      <p:bldP spid="81" grpId="0"/>
      <p:bldP spid="24" grpId="0" animBg="1"/>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1509" name="TextBox 3"/>
          <p:cNvSpPr txBox="1">
            <a:spLocks noChangeArrowheads="1"/>
          </p:cNvSpPr>
          <p:nvPr/>
        </p:nvSpPr>
        <p:spPr bwMode="auto">
          <a:xfrm>
            <a:off x="1290638" y="673100"/>
            <a:ext cx="2355850" cy="523875"/>
          </a:xfrm>
          <a:prstGeom prst="rect">
            <a:avLst/>
          </a:prstGeom>
          <a:noFill/>
          <a:ln w="9525">
            <a:noFill/>
            <a:miter lim="800000"/>
            <a:headEnd/>
            <a:tailEnd/>
          </a:ln>
        </p:spPr>
        <p:txBody>
          <a:bodyPr>
            <a:spAutoFit/>
          </a:bodyPr>
          <a:lstStyle/>
          <a:p>
            <a:r>
              <a:rPr lang="zh-CN" altLang="en-US" sz="2800">
                <a:solidFill>
                  <a:schemeClr val="tx2"/>
                </a:solidFill>
                <a:latin typeface="华文隶书"/>
                <a:ea typeface="华文隶书"/>
                <a:cs typeface="华文隶书"/>
              </a:rPr>
              <a:t>教学目标</a:t>
            </a:r>
          </a:p>
        </p:txBody>
      </p:sp>
      <p:sp>
        <p:nvSpPr>
          <p:cNvPr id="55" name="KSO_Shape"/>
          <p:cNvSpPr>
            <a:spLocks/>
          </p:cNvSpPr>
          <p:nvPr/>
        </p:nvSpPr>
        <p:spPr bwMode="auto">
          <a:xfrm>
            <a:off x="400050" y="582613"/>
            <a:ext cx="671513" cy="623887"/>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tx2"/>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sz="1707">
              <a:solidFill>
                <a:srgbClr val="1C666E"/>
              </a:solidFill>
              <a:latin typeface="+mn-lt"/>
              <a:ea typeface="宋体" panose="02010600030101010101" pitchFamily="2" charset="-122"/>
            </a:endParaRPr>
          </a:p>
        </p:txBody>
      </p:sp>
      <p:sp>
        <p:nvSpPr>
          <p:cNvPr id="6" name="矩形 5"/>
          <p:cNvSpPr/>
          <p:nvPr/>
        </p:nvSpPr>
        <p:spPr>
          <a:xfrm>
            <a:off x="1071563" y="1125538"/>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2927350" y="765175"/>
            <a:ext cx="2095500" cy="368300"/>
          </a:xfrm>
          <a:prstGeom prst="rect">
            <a:avLst/>
          </a:prstGeom>
        </p:spPr>
        <p:txBody>
          <a:bodyPr wrap="none">
            <a:spAutoFit/>
          </a:bodyPr>
          <a:lstStyle/>
          <a:p>
            <a:pPr>
              <a:defRPr/>
            </a:pPr>
            <a:r>
              <a:rPr lang="en-US" altLang="zh-CN" dirty="0">
                <a:solidFill>
                  <a:schemeClr val="accent3">
                    <a:lumMod val="75000"/>
                  </a:schemeClr>
                </a:solidFill>
              </a:rPr>
              <a:t>Unit teaching goal </a:t>
            </a:r>
            <a:endParaRPr lang="zh-CN" altLang="en-US" dirty="0">
              <a:solidFill>
                <a:schemeClr val="accent3">
                  <a:lumMod val="75000"/>
                </a:schemeClr>
              </a:solidFill>
            </a:endParaRPr>
          </a:p>
        </p:txBody>
      </p:sp>
      <p:grpSp>
        <p:nvGrpSpPr>
          <p:cNvPr id="4" name="组合 3"/>
          <p:cNvGrpSpPr/>
          <p:nvPr/>
        </p:nvGrpSpPr>
        <p:grpSpPr>
          <a:xfrm>
            <a:off x="529939" y="1335776"/>
            <a:ext cx="3877248" cy="4528640"/>
            <a:chOff x="735806" y="1328010"/>
            <a:chExt cx="3877248" cy="4528640"/>
          </a:xfrm>
        </p:grpSpPr>
        <p:sp>
          <p:nvSpPr>
            <p:cNvPr id="20" name="矩形 19"/>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6" name="矩形 25"/>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1511" name="矩形 29"/>
            <p:cNvSpPr>
              <a:spLocks noChangeArrowheads="1"/>
            </p:cNvSpPr>
            <p:nvPr/>
          </p:nvSpPr>
          <p:spPr bwMode="auto">
            <a:xfrm>
              <a:off x="941673" y="1622549"/>
              <a:ext cx="3239889" cy="3713517"/>
            </a:xfrm>
            <a:prstGeom prst="rect">
              <a:avLst/>
            </a:prstGeom>
            <a:noFill/>
            <a:ln w="9525">
              <a:noFill/>
              <a:miter lim="800000"/>
              <a:headEnd/>
              <a:tailEnd/>
            </a:ln>
          </p:spPr>
          <p:txBody>
            <a:bodyPr wrap="square">
              <a:spAutoFit/>
            </a:bodyPr>
            <a:lstStyle/>
            <a:p>
              <a:pPr>
                <a:lnSpc>
                  <a:spcPct val="150000"/>
                </a:lnSpc>
              </a:pPr>
              <a:r>
                <a:rPr lang="en-US" altLang="zh-CN" sz="2000" dirty="0">
                  <a:latin typeface="隶书"/>
                  <a:ea typeface="隶书"/>
                  <a:cs typeface="隶书"/>
                </a:rPr>
                <a:t>1.</a:t>
              </a:r>
              <a:r>
                <a:rPr lang="zh-CN" altLang="en-US" sz="2000" dirty="0">
                  <a:latin typeface="隶书"/>
                  <a:ea typeface="隶书"/>
                  <a:cs typeface="隶书"/>
                </a:rPr>
                <a:t>能够做铺装复合木地板前的准备工作</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2.</a:t>
              </a:r>
              <a:r>
                <a:rPr lang="zh-CN" altLang="en-US" sz="2000" dirty="0">
                  <a:latin typeface="隶书"/>
                  <a:ea typeface="隶书"/>
                  <a:cs typeface="隶书"/>
                </a:rPr>
                <a:t>能够熟练使用本单元所用装修工具；</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4.</a:t>
              </a:r>
              <a:r>
                <a:rPr lang="zh-CN" altLang="zh-CN" sz="2000" dirty="0">
                  <a:latin typeface="隶书"/>
                  <a:ea typeface="隶书"/>
                  <a:cs typeface="隶书"/>
                </a:rPr>
                <a:t>能够</a:t>
              </a:r>
              <a:r>
                <a:rPr lang="zh-CN" altLang="en-US" sz="2000" dirty="0">
                  <a:latin typeface="隶书"/>
                  <a:ea typeface="隶书"/>
                  <a:cs typeface="隶书"/>
                </a:rPr>
                <a:t>依据</a:t>
              </a:r>
              <a:r>
                <a:rPr lang="en-US" altLang="zh-CN" sz="2000" dirty="0">
                  <a:solidFill>
                    <a:srgbClr val="C00000"/>
                  </a:solidFill>
                  <a:latin typeface="隶书"/>
                  <a:ea typeface="隶书"/>
                  <a:cs typeface="隶书"/>
                </a:rPr>
                <a:t>《GB50327-2001</a:t>
              </a:r>
              <a:r>
                <a:rPr lang="zh-CN" altLang="en-US" sz="2000" dirty="0">
                  <a:solidFill>
                    <a:srgbClr val="C00000"/>
                  </a:solidFill>
                  <a:latin typeface="隶书"/>
                  <a:ea typeface="隶书"/>
                  <a:cs typeface="隶书"/>
                </a:rPr>
                <a:t>住宅装饰装修工程施工规范</a:t>
              </a:r>
              <a:r>
                <a:rPr lang="en-US" altLang="zh-CN" sz="2000" dirty="0">
                  <a:solidFill>
                    <a:srgbClr val="C00000"/>
                  </a:solidFill>
                  <a:latin typeface="隶书"/>
                  <a:ea typeface="隶书"/>
                  <a:cs typeface="隶书"/>
                </a:rPr>
                <a:t>》</a:t>
              </a:r>
              <a:r>
                <a:rPr lang="zh-CN" altLang="en-US" sz="2000" dirty="0">
                  <a:latin typeface="隶书"/>
                  <a:ea typeface="隶书"/>
                  <a:cs typeface="隶书"/>
                </a:rPr>
                <a:t>，完成复合木地板铺装的各道工序；</a:t>
              </a:r>
              <a:endParaRPr lang="en-US" altLang="zh-CN" sz="2000" dirty="0">
                <a:latin typeface="隶书"/>
                <a:ea typeface="隶书"/>
                <a:cs typeface="隶书"/>
              </a:endParaRPr>
            </a:p>
          </p:txBody>
        </p:sp>
        <p:sp>
          <p:nvSpPr>
            <p:cNvPr id="3" name="上凸带形 2"/>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能 力 目 标</a:t>
              </a:r>
            </a:p>
          </p:txBody>
        </p:sp>
      </p:grpSp>
      <p:sp>
        <p:nvSpPr>
          <p:cNvPr id="15" name="矩形 14"/>
          <p:cNvSpPr/>
          <p:nvPr/>
        </p:nvSpPr>
        <p:spPr>
          <a:xfrm>
            <a:off x="5708002" y="6266790"/>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2</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9" name="矩形 18"/>
          <p:cNvSpPr/>
          <p:nvPr/>
        </p:nvSpPr>
        <p:spPr>
          <a:xfrm>
            <a:off x="5145869" y="1164732"/>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7" name="矩形 26"/>
          <p:cNvSpPr/>
          <p:nvPr/>
        </p:nvSpPr>
        <p:spPr>
          <a:xfrm>
            <a:off x="9071759" y="1208965"/>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grpSp>
        <p:nvGrpSpPr>
          <p:cNvPr id="29" name="组合 28"/>
          <p:cNvGrpSpPr/>
          <p:nvPr/>
        </p:nvGrpSpPr>
        <p:grpSpPr>
          <a:xfrm>
            <a:off x="8126382" y="1343308"/>
            <a:ext cx="3877248" cy="4528640"/>
            <a:chOff x="735806" y="1328010"/>
            <a:chExt cx="3877248" cy="4528640"/>
          </a:xfrm>
        </p:grpSpPr>
        <p:sp>
          <p:nvSpPr>
            <p:cNvPr id="30" name="矩形 29"/>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1" name="矩形 30"/>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2" name="矩形 29"/>
            <p:cNvSpPr>
              <a:spLocks noChangeArrowheads="1"/>
            </p:cNvSpPr>
            <p:nvPr/>
          </p:nvSpPr>
          <p:spPr bwMode="auto">
            <a:xfrm>
              <a:off x="911102" y="1615017"/>
              <a:ext cx="3239889" cy="3886641"/>
            </a:xfrm>
            <a:prstGeom prst="rect">
              <a:avLst/>
            </a:prstGeom>
            <a:noFill/>
            <a:ln w="9525">
              <a:noFill/>
              <a:miter lim="800000"/>
              <a:headEnd/>
              <a:tailEnd/>
            </a:ln>
          </p:spPr>
          <p:txBody>
            <a:bodyPr wrap="square">
              <a:spAutoFit/>
            </a:bodyPr>
            <a:lstStyle/>
            <a:p>
              <a:pPr>
                <a:lnSpc>
                  <a:spcPts val="3000"/>
                </a:lnSpc>
              </a:pPr>
              <a:r>
                <a:rPr lang="en-US" altLang="zh-CN" sz="2000" dirty="0">
                  <a:latin typeface="隶书"/>
                  <a:ea typeface="隶书"/>
                  <a:cs typeface="隶书"/>
                </a:rPr>
                <a:t>1.</a:t>
              </a:r>
              <a:r>
                <a:rPr lang="zh-CN" altLang="en-US" sz="2000" dirty="0">
                  <a:latin typeface="隶书"/>
                  <a:ea typeface="隶书"/>
                  <a:cs typeface="隶书"/>
                </a:rPr>
                <a:t>严格按规程使用装修工机具；</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培养安全意识</a:t>
              </a:r>
              <a:r>
                <a:rPr lang="zh-CN" altLang="en-US" sz="2000" dirty="0">
                  <a:latin typeface="隶书"/>
                  <a:ea typeface="隶书"/>
                  <a:cs typeface="隶书"/>
                </a:rPr>
                <a:t>；</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2.</a:t>
              </a:r>
              <a:r>
                <a:rPr lang="zh-CN" altLang="en-US" sz="2000" dirty="0">
                  <a:latin typeface="隶书"/>
                  <a:ea typeface="隶书"/>
                  <a:cs typeface="隶书"/>
                </a:rPr>
                <a:t>严格执行实木地板铺装工艺，确保实木地板施工质量；</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培养责任意识、质量意识</a:t>
              </a:r>
              <a:r>
                <a:rPr lang="zh-CN" altLang="en-US" sz="2000" dirty="0">
                  <a:latin typeface="隶书"/>
                  <a:ea typeface="隶书"/>
                  <a:cs typeface="隶书"/>
                </a:rPr>
                <a:t>；</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3.</a:t>
              </a:r>
              <a:r>
                <a:rPr lang="zh-CN" altLang="en-US" sz="2000" dirty="0">
                  <a:latin typeface="隶书"/>
                  <a:ea typeface="隶书"/>
                  <a:cs typeface="隶书"/>
                </a:rPr>
                <a:t>施工现场材料堆放整齐、工具摆放有序；</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注重维护公司企业形象</a:t>
              </a:r>
              <a:r>
                <a:rPr lang="zh-CN" altLang="en-US" sz="2000" dirty="0">
                  <a:latin typeface="隶书"/>
                  <a:ea typeface="隶书"/>
                  <a:cs typeface="隶书"/>
                </a:rPr>
                <a:t>；</a:t>
              </a:r>
              <a:endParaRPr lang="en-US" altLang="zh-CN" sz="2000" dirty="0">
                <a:latin typeface="隶书"/>
                <a:ea typeface="隶书"/>
                <a:cs typeface="隶书"/>
              </a:endParaRPr>
            </a:p>
          </p:txBody>
        </p:sp>
        <p:sp>
          <p:nvSpPr>
            <p:cNvPr id="33" name="上凸带形 32"/>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素质目 标</a:t>
              </a:r>
            </a:p>
          </p:txBody>
        </p:sp>
      </p:grpSp>
      <p:grpSp>
        <p:nvGrpSpPr>
          <p:cNvPr id="34" name="组合 33"/>
          <p:cNvGrpSpPr/>
          <p:nvPr/>
        </p:nvGrpSpPr>
        <p:grpSpPr>
          <a:xfrm>
            <a:off x="4325458" y="1334199"/>
            <a:ext cx="3877248" cy="4528640"/>
            <a:chOff x="735806" y="1328010"/>
            <a:chExt cx="3877248" cy="4528640"/>
          </a:xfrm>
        </p:grpSpPr>
        <p:sp>
          <p:nvSpPr>
            <p:cNvPr id="35" name="矩形 34"/>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7" name="矩形 29"/>
            <p:cNvSpPr>
              <a:spLocks noChangeArrowheads="1"/>
            </p:cNvSpPr>
            <p:nvPr/>
          </p:nvSpPr>
          <p:spPr bwMode="auto">
            <a:xfrm>
              <a:off x="939487" y="1698633"/>
              <a:ext cx="3239889" cy="2328523"/>
            </a:xfrm>
            <a:prstGeom prst="rect">
              <a:avLst/>
            </a:prstGeom>
            <a:noFill/>
            <a:ln w="9525">
              <a:noFill/>
              <a:miter lim="800000"/>
              <a:headEnd/>
              <a:tailEnd/>
            </a:ln>
          </p:spPr>
          <p:txBody>
            <a:bodyPr wrap="square">
              <a:spAutoFit/>
            </a:bodyPr>
            <a:lstStyle/>
            <a:p>
              <a:pPr>
                <a:lnSpc>
                  <a:spcPct val="150000"/>
                </a:lnSpc>
              </a:pPr>
              <a:r>
                <a:rPr lang="en-US" altLang="zh-CN" sz="2000" dirty="0">
                  <a:latin typeface="隶书"/>
                  <a:ea typeface="隶书"/>
                  <a:cs typeface="隶书"/>
                </a:rPr>
                <a:t>1.</a:t>
              </a:r>
              <a:r>
                <a:rPr lang="zh-CN" altLang="en-US" sz="2000" dirty="0">
                  <a:latin typeface="隶书"/>
                  <a:ea typeface="隶书"/>
                  <a:cs typeface="隶书"/>
                </a:rPr>
                <a:t>掌握复合木地板铺装的准备工作内容；</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2.</a:t>
              </a:r>
              <a:r>
                <a:rPr lang="zh-CN" altLang="zh-CN" sz="2000" dirty="0">
                  <a:latin typeface="隶书"/>
                  <a:ea typeface="隶书"/>
                  <a:cs typeface="隶书"/>
                </a:rPr>
                <a:t>掌握</a:t>
              </a:r>
              <a:r>
                <a:rPr lang="zh-CN" altLang="en-US" sz="2000" dirty="0">
                  <a:latin typeface="隶书"/>
                  <a:ea typeface="隶书"/>
                  <a:cs typeface="隶书"/>
                </a:rPr>
                <a:t>实木地板的施工程序；</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3.</a:t>
              </a:r>
              <a:r>
                <a:rPr lang="zh-CN" altLang="en-US" sz="2000" dirty="0">
                  <a:latin typeface="隶书"/>
                  <a:ea typeface="隶书"/>
                  <a:cs typeface="隶书"/>
                </a:rPr>
                <a:t>掌握实木地板铺装的质量控制要点；</a:t>
              </a:r>
              <a:endParaRPr lang="en-US" altLang="zh-CN" sz="2000" dirty="0">
                <a:latin typeface="隶书"/>
                <a:ea typeface="隶书"/>
                <a:cs typeface="隶书"/>
              </a:endParaRPr>
            </a:p>
          </p:txBody>
        </p:sp>
        <p:sp>
          <p:nvSpPr>
            <p:cNvPr id="38" name="上凸带形 37"/>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知识目 标</a:t>
              </a:r>
            </a:p>
          </p:txBody>
        </p:sp>
      </p:gr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3" name="矩形 2">
            <a:extLst>
              <a:ext uri="{FF2B5EF4-FFF2-40B4-BE49-F238E27FC236}">
                <a16:creationId xmlns:a16="http://schemas.microsoft.com/office/drawing/2014/main" xmlns="" id="{E1937870-A284-497E-B514-9F10C2D10B67}"/>
              </a:ext>
            </a:extLst>
          </p:cNvPr>
          <p:cNvSpPr/>
          <p:nvPr/>
        </p:nvSpPr>
        <p:spPr>
          <a:xfrm>
            <a:off x="1434983" y="1268760"/>
            <a:ext cx="4732231" cy="3820085"/>
          </a:xfrm>
          <a:prstGeom prst="rect">
            <a:avLst/>
          </a:prstGeom>
        </p:spPr>
        <p:txBody>
          <a:bodyPr wrap="square">
            <a:spAutoFit/>
          </a:bodyPr>
          <a:lstStyle/>
          <a:p>
            <a:pPr algn="just">
              <a:lnSpc>
                <a:spcPct val="115000"/>
              </a:lnSpc>
              <a:spcBef>
                <a:spcPct val="50000"/>
              </a:spcBef>
            </a:pPr>
            <a:r>
              <a:rPr lang="zh-CN" altLang="en-US" sz="2400" dirty="0">
                <a:latin typeface="+mj-ea"/>
                <a:ea typeface="+mj-ea"/>
              </a:rPr>
              <a:t>    </a:t>
            </a:r>
            <a:r>
              <a:rPr lang="zh-CN" altLang="en-US" sz="2400" b="1" dirty="0">
                <a:latin typeface="+mj-ea"/>
                <a:ea typeface="+mj-ea"/>
              </a:rPr>
              <a:t>实木复合地板</a:t>
            </a:r>
            <a:r>
              <a:rPr lang="zh-CN" altLang="en-US" sz="2400" dirty="0">
                <a:latin typeface="+mj-ea"/>
                <a:ea typeface="+mj-ea"/>
              </a:rPr>
              <a:t>是从实木地板家族中衍生出来的木地板，种类，是一种新的实木地板。</a:t>
            </a:r>
            <a:endParaRPr lang="en-US" altLang="zh-CN" sz="2400" dirty="0">
              <a:latin typeface="+mj-ea"/>
              <a:ea typeface="+mj-ea"/>
            </a:endParaRPr>
          </a:p>
          <a:p>
            <a:pPr algn="just">
              <a:lnSpc>
                <a:spcPct val="115000"/>
              </a:lnSpc>
              <a:spcBef>
                <a:spcPct val="50000"/>
              </a:spcBef>
            </a:pPr>
            <a:r>
              <a:rPr lang="zh-CN" altLang="en-US" sz="2400" dirty="0">
                <a:latin typeface="+mj-ea"/>
                <a:ea typeface="+mj-ea"/>
              </a:rPr>
              <a:t>     </a:t>
            </a:r>
            <a:r>
              <a:rPr lang="zh-CN" altLang="en-US" sz="2400" b="1" dirty="0">
                <a:latin typeface="+mj-ea"/>
                <a:ea typeface="+mj-ea"/>
              </a:rPr>
              <a:t>施工方法</a:t>
            </a:r>
            <a:r>
              <a:rPr lang="zh-CN" altLang="en-US" sz="2400" dirty="0">
                <a:latin typeface="+mj-ea"/>
                <a:ea typeface="+mj-ea"/>
              </a:rPr>
              <a:t>：</a:t>
            </a:r>
            <a:r>
              <a:rPr lang="zh-CN" altLang="en-US" sz="2400" dirty="0">
                <a:latin typeface="宋体" panose="02010600030101010101" pitchFamily="2" charset="-122"/>
              </a:rPr>
              <a:t>实铺式</a:t>
            </a:r>
            <a:endParaRPr lang="en-US" altLang="zh-CN" sz="2400" dirty="0">
              <a:latin typeface="宋体" panose="02010600030101010101" pitchFamily="2" charset="-122"/>
            </a:endParaRPr>
          </a:p>
          <a:p>
            <a:pPr algn="just">
              <a:lnSpc>
                <a:spcPct val="115000"/>
              </a:lnSpc>
              <a:spcBef>
                <a:spcPct val="50000"/>
              </a:spcBef>
            </a:pPr>
            <a:r>
              <a:rPr lang="zh-CN" altLang="en-US" sz="2400" dirty="0">
                <a:latin typeface="宋体" panose="02010600030101010101" pitchFamily="2" charset="-122"/>
              </a:rPr>
              <a:t>     </a:t>
            </a:r>
            <a:r>
              <a:rPr lang="zh-CN" altLang="en-US" sz="2400" b="1" dirty="0">
                <a:latin typeface="宋体" panose="02010600030101010101" pitchFamily="2" charset="-122"/>
              </a:rPr>
              <a:t>实铺式</a:t>
            </a:r>
            <a:r>
              <a:rPr lang="zh-CN" altLang="en-US" sz="2400" dirty="0">
                <a:latin typeface="宋体" panose="02010600030101010101" pitchFamily="2" charset="-122"/>
              </a:rPr>
              <a:t>是指采用胶粘剂或沥青胶结料将木地板直接粘贴于建筑物楼地面混凝土基层上的构造做法。</a:t>
            </a:r>
            <a:endParaRPr lang="zh-CN" altLang="en-US" dirty="0"/>
          </a:p>
        </p:txBody>
      </p:sp>
      <p:pic>
        <p:nvPicPr>
          <p:cNvPr id="14" name="Picture 8" descr="mudiban027">
            <a:extLst>
              <a:ext uri="{FF2B5EF4-FFF2-40B4-BE49-F238E27FC236}">
                <a16:creationId xmlns:a16="http://schemas.microsoft.com/office/drawing/2014/main" xmlns="" id="{E686B926-9958-43BB-8592-5047634CF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7922" y="1196752"/>
            <a:ext cx="4185084" cy="418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574628"/>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9" name="Text Box 3">
            <a:extLst>
              <a:ext uri="{FF2B5EF4-FFF2-40B4-BE49-F238E27FC236}">
                <a16:creationId xmlns:a16="http://schemas.microsoft.com/office/drawing/2014/main" xmlns="" id="{411C7A79-0536-475C-BC8C-CD352C3111CF}"/>
              </a:ext>
            </a:extLst>
          </p:cNvPr>
          <p:cNvSpPr txBox="1">
            <a:spLocks noChangeArrowheads="1"/>
          </p:cNvSpPr>
          <p:nvPr/>
        </p:nvSpPr>
        <p:spPr bwMode="auto">
          <a:xfrm>
            <a:off x="1198662" y="1545431"/>
            <a:ext cx="9217024"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zh-CN" altLang="en-US" dirty="0">
                <a:latin typeface="黑体" panose="02010609060101010101" pitchFamily="49" charset="-122"/>
                <a:ea typeface="黑体" panose="02010609060101010101" pitchFamily="49" charset="-122"/>
              </a:rPr>
              <a:t>   （</a:t>
            </a:r>
            <a:r>
              <a:rPr lang="zh-CN" altLang="en-US" sz="2400" dirty="0">
                <a:latin typeface="+mj-ea"/>
                <a:ea typeface="+mj-ea"/>
              </a:rPr>
              <a:t>2）</a:t>
            </a:r>
            <a:r>
              <a:rPr lang="zh-CN" altLang="en-US" sz="2400" b="1" dirty="0">
                <a:latin typeface="+mj-ea"/>
                <a:ea typeface="+mj-ea"/>
              </a:rPr>
              <a:t>弹线  </a:t>
            </a:r>
            <a:r>
              <a:rPr lang="zh-CN" altLang="en-US" sz="2400" dirty="0">
                <a:latin typeface="+mj-ea"/>
                <a:ea typeface="+mj-ea"/>
              </a:rPr>
              <a:t>按设计图案和块材尺寸进行弹线，先弹房间的中心线，从中心向四周弹出块材方格线及圈边线。方格必须保证方正，不得偏斜。</a:t>
            </a:r>
          </a:p>
          <a:p>
            <a:pPr algn="just">
              <a:lnSpc>
                <a:spcPct val="150000"/>
              </a:lnSpc>
              <a:spcBef>
                <a:spcPct val="50000"/>
              </a:spcBef>
            </a:pPr>
            <a:r>
              <a:rPr lang="zh-CN" altLang="en-US" sz="2400" dirty="0">
                <a:latin typeface="+mj-ea"/>
                <a:ea typeface="+mj-ea"/>
              </a:rPr>
              <a:t>  （3）</a:t>
            </a:r>
            <a:r>
              <a:rPr lang="zh-CN" altLang="en-US" sz="2400" b="1" dirty="0">
                <a:latin typeface="+mj-ea"/>
                <a:ea typeface="+mj-ea"/>
              </a:rPr>
              <a:t>分档  </a:t>
            </a:r>
            <a:r>
              <a:rPr lang="zh-CN" altLang="en-US" sz="2400" dirty="0">
                <a:latin typeface="+mj-ea"/>
                <a:ea typeface="+mj-ea"/>
              </a:rPr>
              <a:t>严格挑选尺寸一致、厚薄相等、直角度好、颜色相同的材质集中装箱(或捆扎)备用。拼花时也可用两种相同颜色拼用。铺贴时按编号试拼试铺，调整至符合要求后进行编号</a:t>
            </a:r>
            <a:r>
              <a:rPr lang="zh-CN" altLang="en-US" dirty="0">
                <a:latin typeface="宋体" panose="02010600030101010101" pitchFamily="2" charset="-122"/>
              </a:rPr>
              <a:t>。</a:t>
            </a:r>
            <a:endParaRPr lang="zh-CN" altLang="en-US" dirty="0"/>
          </a:p>
          <a:p>
            <a:pPr>
              <a:spcBef>
                <a:spcPct val="50000"/>
              </a:spcBef>
            </a:pPr>
            <a:endParaRPr lang="zh-CN" altLang="en-US" dirty="0"/>
          </a:p>
        </p:txBody>
      </p:sp>
    </p:spTree>
    <p:extLst>
      <p:ext uri="{BB962C8B-B14F-4D97-AF65-F5344CB8AC3E}">
        <p14:creationId xmlns:p14="http://schemas.microsoft.com/office/powerpoint/2010/main" val="422029402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3" name="矩形 2">
            <a:extLst>
              <a:ext uri="{FF2B5EF4-FFF2-40B4-BE49-F238E27FC236}">
                <a16:creationId xmlns:a16="http://schemas.microsoft.com/office/drawing/2014/main" xmlns="" id="{01B4CB07-1EAD-4E6F-9DD8-B0399185309A}"/>
              </a:ext>
            </a:extLst>
          </p:cNvPr>
          <p:cNvSpPr/>
          <p:nvPr/>
        </p:nvSpPr>
        <p:spPr>
          <a:xfrm>
            <a:off x="1414686" y="1412776"/>
            <a:ext cx="9505056" cy="3329758"/>
          </a:xfrm>
          <a:prstGeom prst="rect">
            <a:avLst/>
          </a:prstGeom>
        </p:spPr>
        <p:txBody>
          <a:bodyPr wrap="square">
            <a:spAutoFit/>
          </a:bodyPr>
          <a:lstStyle/>
          <a:p>
            <a:pPr>
              <a:lnSpc>
                <a:spcPct val="150000"/>
              </a:lnSpc>
              <a:spcBef>
                <a:spcPct val="50000"/>
              </a:spcBef>
            </a:pPr>
            <a:r>
              <a:rPr lang="zh-CN" altLang="en-US" sz="2400" b="1" dirty="0">
                <a:latin typeface="+mj-ea"/>
                <a:ea typeface="+mj-ea"/>
              </a:rPr>
              <a:t>（4）粘贴  </a:t>
            </a:r>
            <a:r>
              <a:rPr lang="zh-CN" altLang="en-US" sz="2400" dirty="0">
                <a:latin typeface="+mj-ea"/>
                <a:ea typeface="+mj-ea"/>
              </a:rPr>
              <a:t>正方块粘贴从中心开始，沿线先贴一个方块，即几块宽度尺寸拼在一起刚好为一块的长度尺寸称一个方块，检测无误后，沿方格线从房间中央向四周渐次展开铺贴，板缝必须顺直密实。人字型粘贴，则从房间的中线的一头开始粘贴，其他同正方块粘贴。黏结材料多采用沥青或专用地板胶、环氧树脂、聚氨酯、聚醋酸乙烯、酪素胶等。</a:t>
            </a:r>
          </a:p>
        </p:txBody>
      </p:sp>
    </p:spTree>
    <p:extLst>
      <p:ext uri="{BB962C8B-B14F-4D97-AF65-F5344CB8AC3E}">
        <p14:creationId xmlns:p14="http://schemas.microsoft.com/office/powerpoint/2010/main" val="506717320"/>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3" name="矩形 2">
            <a:extLst>
              <a:ext uri="{FF2B5EF4-FFF2-40B4-BE49-F238E27FC236}">
                <a16:creationId xmlns:a16="http://schemas.microsoft.com/office/drawing/2014/main" xmlns="" id="{2EA4789B-D9AE-4B7B-AED2-E60F8D57CFD3}"/>
              </a:ext>
            </a:extLst>
          </p:cNvPr>
          <p:cNvSpPr/>
          <p:nvPr/>
        </p:nvSpPr>
        <p:spPr>
          <a:xfrm>
            <a:off x="1362975" y="980728"/>
            <a:ext cx="9217024" cy="1986313"/>
          </a:xfrm>
          <a:prstGeom prst="rect">
            <a:avLst/>
          </a:prstGeom>
        </p:spPr>
        <p:txBody>
          <a:bodyPr wrap="square">
            <a:spAutoFit/>
          </a:bodyPr>
          <a:lstStyle/>
          <a:p>
            <a:pPr algn="just">
              <a:lnSpc>
                <a:spcPct val="105000"/>
              </a:lnSpc>
              <a:spcBef>
                <a:spcPct val="50000"/>
              </a:spcBef>
            </a:pPr>
            <a:r>
              <a:rPr lang="zh-CN" altLang="en-US" sz="2400" b="1" dirty="0">
                <a:latin typeface="+mj-ea"/>
                <a:ea typeface="+mj-ea"/>
              </a:rPr>
              <a:t>（5）撕衬纸  </a:t>
            </a:r>
            <a:r>
              <a:rPr lang="zh-CN" altLang="en-US" sz="2400" dirty="0">
                <a:latin typeface="+mj-ea"/>
                <a:ea typeface="+mj-ea"/>
              </a:rPr>
              <a:t>铺正方块时，往往事先将几块(常用五块)小拼花地板齐整地粘贴在一张牛皮纸或其他比较厚实的纸上，按大块地板整联铺贴，待全部铺贴完毕，用湿布在木地板上全面擦湿一次，其湿度以衬纸表面不积水为宜，浸润衬纸渗透后，随即把衬纸撕掉。注意撕衬纸不是所有的实铺工艺都有此工序。</a:t>
            </a:r>
          </a:p>
        </p:txBody>
      </p:sp>
    </p:spTree>
    <p:extLst>
      <p:ext uri="{BB962C8B-B14F-4D97-AF65-F5344CB8AC3E}">
        <p14:creationId xmlns:p14="http://schemas.microsoft.com/office/powerpoint/2010/main" val="3477236539"/>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grpSp>
        <p:nvGrpSpPr>
          <p:cNvPr id="5" name="组合 4"/>
          <p:cNvGrpSpPr>
            <a:grpSpLocks/>
          </p:cNvGrpSpPr>
          <p:nvPr/>
        </p:nvGrpSpPr>
        <p:grpSpPr bwMode="auto">
          <a:xfrm>
            <a:off x="-1724025" y="630456"/>
            <a:ext cx="13914438" cy="5616575"/>
            <a:chOff x="-1724078" y="765700"/>
            <a:chExt cx="13914491" cy="5615628"/>
          </a:xfrm>
        </p:grpSpPr>
        <p:grpSp>
          <p:nvGrpSpPr>
            <p:cNvPr id="85001" name="组合 1"/>
            <p:cNvGrpSpPr>
              <a:grpSpLocks/>
            </p:cNvGrpSpPr>
            <p:nvPr/>
          </p:nvGrpSpPr>
          <p:grpSpPr bwMode="auto">
            <a:xfrm>
              <a:off x="-1724078" y="765700"/>
              <a:ext cx="13914491" cy="4319063"/>
              <a:chOff x="-1724078" y="765700"/>
              <a:chExt cx="13914491" cy="4319063"/>
            </a:xfrm>
          </p:grpSpPr>
          <p:sp>
            <p:nvSpPr>
              <p:cNvPr id="32" name="矩形 31"/>
              <p:cNvSpPr/>
              <p:nvPr/>
            </p:nvSpPr>
            <p:spPr>
              <a:xfrm>
                <a:off x="-46" y="2060882"/>
                <a:ext cx="6527825" cy="3023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pic>
            <p:nvPicPr>
              <p:cNvPr id="85009" name="图片 5"/>
              <p:cNvPicPr>
                <a:picLocks noChangeAspect="1"/>
              </p:cNvPicPr>
              <p:nvPr/>
            </p:nvPicPr>
            <p:blipFill>
              <a:blip r:embed="rId3" cstate="print"/>
              <a:srcRect/>
              <a:stretch>
                <a:fillRect/>
              </a:stretch>
            </p:blipFill>
            <p:spPr bwMode="auto">
              <a:xfrm>
                <a:off x="6837136" y="2060575"/>
                <a:ext cx="4232728" cy="3024188"/>
              </a:xfrm>
              <a:prstGeom prst="rect">
                <a:avLst/>
              </a:prstGeom>
              <a:noFill/>
              <a:ln w="9525">
                <a:noFill/>
                <a:miter lim="800000"/>
                <a:headEnd/>
                <a:tailEnd/>
              </a:ln>
            </p:spPr>
          </p:pic>
          <p:sp>
            <p:nvSpPr>
              <p:cNvPr id="85010" name="标题 4"/>
              <p:cNvSpPr txBox="1">
                <a:spLocks noChangeArrowheads="1"/>
              </p:cNvSpPr>
              <p:nvPr/>
            </p:nvSpPr>
            <p:spPr bwMode="auto">
              <a:xfrm>
                <a:off x="-1724078" y="4816476"/>
                <a:ext cx="5513388" cy="268287"/>
              </a:xfrm>
              <a:prstGeom prst="rect">
                <a:avLst/>
              </a:prstGeom>
              <a:noFill/>
              <a:ln w="9525">
                <a:noFill/>
                <a:miter lim="800000"/>
                <a:headEnd/>
                <a:tailEnd/>
              </a:ln>
            </p:spPr>
            <p:txBody>
              <a:bodyPr anchor="ctr"/>
              <a:lstStyle/>
              <a:p>
                <a:pPr lvl="1"/>
                <a:endParaRPr lang="en-US" altLang="zh-CN" sz="1600">
                  <a:solidFill>
                    <a:schemeClr val="bg1"/>
                  </a:solidFill>
                  <a:latin typeface="微软雅黑" pitchFamily="34" charset="-122"/>
                  <a:ea typeface="微软雅黑" pitchFamily="34" charset="-122"/>
                </a:endParaRPr>
              </a:p>
            </p:txBody>
          </p:sp>
          <p:sp>
            <p:nvSpPr>
              <p:cNvPr id="82" name="TextBox 59"/>
              <p:cNvSpPr>
                <a:spLocks noChangeArrowheads="1"/>
              </p:cNvSpPr>
              <p:nvPr/>
            </p:nvSpPr>
            <p:spPr bwMode="auto">
              <a:xfrm flipH="1">
                <a:off x="4006819" y="1197427"/>
                <a:ext cx="3119450" cy="399983"/>
              </a:xfrm>
              <a:prstGeom prst="rect">
                <a:avLst/>
              </a:prstGeom>
              <a:noFill/>
              <a:ln w="9525">
                <a:noFill/>
                <a:miter lim="800000"/>
                <a:headEnd/>
                <a:tailEnd/>
              </a:ln>
            </p:spPr>
            <p:txBody>
              <a:bodyPr>
                <a:spAutoFit/>
              </a:bodyPr>
              <a:lstStyle/>
              <a:p>
                <a:pPr eaLnBrk="0" hangingPunct="0">
                  <a:defRPr/>
                </a:pPr>
                <a:endParaRPr lang="en-US" altLang="zh-CN" sz="2000" dirty="0">
                  <a:solidFill>
                    <a:schemeClr val="bg1">
                      <a:lumMod val="50000"/>
                    </a:schemeClr>
                  </a:solidFill>
                  <a:latin typeface="华文隶书" pitchFamily="2" charset="-122"/>
                  <a:ea typeface="华文隶书" pitchFamily="2" charset="-122"/>
                  <a:sym typeface="方正兰亭黑_GBK"/>
                </a:endParaRPr>
              </a:p>
            </p:txBody>
          </p:sp>
          <p:sp>
            <p:nvSpPr>
              <p:cNvPr id="24" name="矩形 23"/>
              <p:cNvSpPr/>
              <p:nvPr/>
            </p:nvSpPr>
            <p:spPr>
              <a:xfrm>
                <a:off x="11352210" y="2043423"/>
                <a:ext cx="838203" cy="3041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zh-CN" altLang="en-US"/>
              </a:p>
            </p:txBody>
          </p:sp>
          <p:pic>
            <p:nvPicPr>
              <p:cNvPr id="85013" name="图片 10"/>
              <p:cNvPicPr>
                <a:picLocks noChangeAspect="1"/>
              </p:cNvPicPr>
              <p:nvPr/>
            </p:nvPicPr>
            <p:blipFill>
              <a:blip r:embed="rId4" cstate="print"/>
              <a:srcRect/>
              <a:stretch>
                <a:fillRect/>
              </a:stretch>
            </p:blipFill>
            <p:spPr bwMode="auto">
              <a:xfrm>
                <a:off x="9263558" y="765700"/>
                <a:ext cx="1224136" cy="1222852"/>
              </a:xfrm>
              <a:prstGeom prst="rect">
                <a:avLst/>
              </a:prstGeom>
              <a:noFill/>
              <a:ln w="9525">
                <a:noFill/>
                <a:miter lim="800000"/>
                <a:headEnd/>
                <a:tailEnd/>
              </a:ln>
            </p:spPr>
          </p:pic>
        </p:grpSp>
        <p:grpSp>
          <p:nvGrpSpPr>
            <p:cNvPr id="85002" name="组合 8"/>
            <p:cNvGrpSpPr>
              <a:grpSpLocks/>
            </p:cNvGrpSpPr>
            <p:nvPr/>
          </p:nvGrpSpPr>
          <p:grpSpPr bwMode="auto">
            <a:xfrm>
              <a:off x="6735764" y="1556916"/>
              <a:ext cx="4500562" cy="4824412"/>
              <a:chOff x="6735668" y="1556793"/>
              <a:chExt cx="4500634" cy="4824535"/>
            </a:xfrm>
          </p:grpSpPr>
          <p:sp>
            <p:nvSpPr>
              <p:cNvPr id="19" name="矩形 18"/>
              <p:cNvSpPr/>
              <p:nvPr/>
            </p:nvSpPr>
            <p:spPr>
              <a:xfrm>
                <a:off x="6735646" y="3022659"/>
                <a:ext cx="4500651" cy="460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a:xfrm>
                <a:off x="6735646" y="4078196"/>
                <a:ext cx="4500651" cy="444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a:xfrm rot="5400000">
                <a:off x="5423144" y="3909941"/>
                <a:ext cx="4753882"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rot="5400000">
                <a:off x="6828069" y="4162317"/>
                <a:ext cx="4249129"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矩形 29"/>
              <p:cNvSpPr/>
              <p:nvPr/>
            </p:nvSpPr>
            <p:spPr>
              <a:xfrm rot="5400000">
                <a:off x="7908396" y="4161523"/>
                <a:ext cx="4393571"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80" name="TextBox 79"/>
          <p:cNvSpPr txBox="1">
            <a:spLocks noChangeArrowheads="1"/>
          </p:cNvSpPr>
          <p:nvPr/>
        </p:nvSpPr>
        <p:spPr bwMode="auto">
          <a:xfrm>
            <a:off x="1487488" y="2792413"/>
            <a:ext cx="5348287" cy="646331"/>
          </a:xfrm>
          <a:prstGeom prst="rect">
            <a:avLst/>
          </a:prstGeom>
          <a:noFill/>
          <a:ln w="9525">
            <a:noFill/>
            <a:miter lim="800000"/>
            <a:headEnd/>
            <a:tailEnd/>
          </a:ln>
        </p:spPr>
        <p:txBody>
          <a:bodyPr>
            <a:spAutoFit/>
          </a:bodyPr>
          <a:lstStyle/>
          <a:p>
            <a:r>
              <a:rPr lang="zh-CN" altLang="en-US" sz="3600" b="1" dirty="0">
                <a:solidFill>
                  <a:srgbClr val="FFC000"/>
                </a:solidFill>
                <a:latin typeface="AvantGarde Md BT"/>
                <a:ea typeface="微软雅黑" pitchFamily="34" charset="-122"/>
              </a:rPr>
              <a:t>   </a:t>
            </a:r>
            <a:endParaRPr lang="en-US" altLang="zh-CN" sz="3600" b="1" dirty="0">
              <a:solidFill>
                <a:srgbClr val="FFC000"/>
              </a:solidFill>
              <a:latin typeface="AvantGarde Md BT"/>
              <a:ea typeface="微软雅黑" pitchFamily="34" charset="-122"/>
            </a:endParaRPr>
          </a:p>
        </p:txBody>
      </p:sp>
      <p:sp>
        <p:nvSpPr>
          <p:cNvPr id="8" name="矩形 7"/>
          <p:cNvSpPr/>
          <p:nvPr/>
        </p:nvSpPr>
        <p:spPr>
          <a:xfrm>
            <a:off x="1032658" y="2933919"/>
            <a:ext cx="4826000" cy="1508125"/>
          </a:xfrm>
          <a:prstGeom prst="rect">
            <a:avLst/>
          </a:prstGeom>
        </p:spPr>
        <p:txBody>
          <a:bodyPr wrap="none">
            <a:spAutoFit/>
          </a:bodyPr>
          <a:lstStyle/>
          <a:p>
            <a:pPr>
              <a:defRPr/>
            </a:pPr>
            <a:r>
              <a:rPr lang="en-US" altLang="zh-CN" sz="9200" dirty="0">
                <a:solidFill>
                  <a:schemeClr val="bg1">
                    <a:lumMod val="75000"/>
                  </a:schemeClr>
                </a:solidFill>
                <a:latin typeface="Stencil" pitchFamily="82" charset="0"/>
              </a:rPr>
              <a:t>Thanks</a:t>
            </a:r>
            <a:endParaRPr lang="zh-CN" altLang="en-US" sz="9200" dirty="0">
              <a:solidFill>
                <a:schemeClr val="bg1">
                  <a:lumMod val="75000"/>
                </a:schemeClr>
              </a:solidFill>
              <a:latin typeface="Stencil" pitchFamily="82" charset="0"/>
            </a:endParaRPr>
          </a:p>
        </p:txBody>
      </p:sp>
      <p:sp>
        <p:nvSpPr>
          <p:cNvPr id="23" name="矩形 22"/>
          <p:cNvSpPr/>
          <p:nvPr/>
        </p:nvSpPr>
        <p:spPr>
          <a:xfrm>
            <a:off x="10128250" y="4124325"/>
            <a:ext cx="941388" cy="960438"/>
          </a:xfrm>
          <a:prstGeom prst="rect">
            <a:avLst/>
          </a:prstGeom>
          <a:solidFill>
            <a:schemeClr val="accent1">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6" name="矩形 25"/>
          <p:cNvSpPr/>
          <p:nvPr/>
        </p:nvSpPr>
        <p:spPr>
          <a:xfrm>
            <a:off x="8986838" y="2065338"/>
            <a:ext cx="1095375" cy="962025"/>
          </a:xfrm>
          <a:prstGeom prst="rect">
            <a:avLst/>
          </a:prstGeom>
          <a:solidFill>
            <a:schemeClr val="accent6">
              <a:lumMod val="5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Tree>
  </p:cSld>
  <p:clrMapOvr>
    <a:masterClrMapping/>
  </p:clrMapOvr>
  <p:transition advClick="0" advTm="3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500"/>
                                        <p:tgtEl>
                                          <p:spTgt spid="80"/>
                                        </p:tgtEl>
                                      </p:cBhvr>
                                    </p:animEffect>
                                    <p:anim calcmode="lin" valueType="num">
                                      <p:cBhvr>
                                        <p:cTn id="13" dur="500" fill="hold"/>
                                        <p:tgtEl>
                                          <p:spTgt spid="80"/>
                                        </p:tgtEl>
                                        <p:attrNameLst>
                                          <p:attrName>ppt_x</p:attrName>
                                        </p:attrNameLst>
                                      </p:cBhvr>
                                      <p:tavLst>
                                        <p:tav tm="0">
                                          <p:val>
                                            <p:strVal val="#ppt_x"/>
                                          </p:val>
                                        </p:tav>
                                        <p:tav tm="100000">
                                          <p:val>
                                            <p:strVal val="#ppt_x"/>
                                          </p:val>
                                        </p:tav>
                                      </p:tavLst>
                                    </p:anim>
                                    <p:anim calcmode="lin" valueType="num">
                                      <p:cBhvr>
                                        <p:cTn id="14" dur="500" fill="hold"/>
                                        <p:tgtEl>
                                          <p:spTgt spid="80"/>
                                        </p:tgtEl>
                                        <p:attrNameLst>
                                          <p:attrName>ppt_y</p:attrName>
                                        </p:attrNameLst>
                                      </p:cBhvr>
                                      <p:tavLst>
                                        <p:tav tm="0">
                                          <p:val>
                                            <p:strVal val="#ppt_y+.1"/>
                                          </p:val>
                                        </p:tav>
                                        <p:tav tm="100000">
                                          <p:val>
                                            <p:strVal val="#ppt_y"/>
                                          </p:val>
                                        </p:tav>
                                      </p:tavLst>
                                    </p:anim>
                                  </p:childTnLst>
                                </p:cTn>
                              </p:par>
                              <p:par>
                                <p:cTn id="15" presetID="3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 calcmode="lin" valueType="num">
                                      <p:cBhvr>
                                        <p:cTn id="19" dur="500" fill="hold"/>
                                        <p:tgtEl>
                                          <p:spTgt spid="23"/>
                                        </p:tgtEl>
                                        <p:attrNameLst>
                                          <p:attrName>style.rotation</p:attrName>
                                        </p:attrNameLst>
                                      </p:cBhvr>
                                      <p:tavLst>
                                        <p:tav tm="0">
                                          <p:val>
                                            <p:fltVal val="90"/>
                                          </p:val>
                                        </p:tav>
                                        <p:tav tm="100000">
                                          <p:val>
                                            <p:fltVal val="0"/>
                                          </p:val>
                                        </p:tav>
                                      </p:tavLst>
                                    </p:anim>
                                    <p:animEffect transition="in" filter="fade">
                                      <p:cBhvr>
                                        <p:cTn id="20" dur="500"/>
                                        <p:tgtEl>
                                          <p:spTgt spid="23"/>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 calcmode="lin" valueType="num">
                                      <p:cBhvr>
                                        <p:cTn id="25" dur="500" fill="hold"/>
                                        <p:tgtEl>
                                          <p:spTgt spid="26"/>
                                        </p:tgtEl>
                                        <p:attrNameLst>
                                          <p:attrName>style.rotation</p:attrName>
                                        </p:attrNameLst>
                                      </p:cBhvr>
                                      <p:tavLst>
                                        <p:tav tm="0">
                                          <p:val>
                                            <p:fltVal val="90"/>
                                          </p:val>
                                        </p:tav>
                                        <p:tav tm="100000">
                                          <p:val>
                                            <p:fltVal val="0"/>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23" grpId="0" animBg="1"/>
      <p:bldP spid="2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信息化教学设计PPT模版"/>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pFill/>
        <a:ln>
          <a:solidFill>
            <a:srgbClr val="FF9933"/>
          </a:solidFill>
        </a:ln>
      </a:spPr>
      <a:bodyPr rtlCol="0" anchor="ctr"/>
      <a:lstStyle>
        <a:defPPr algn="ctr">
          <a:defRPr>
            <a:latin typeface="微软雅黑" panose="020B0503020204020204" pitchFamily="34" charset="-122"/>
            <a:ea typeface="微软雅黑" panose="020B0503020204020204" pitchFamily="34"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10811</TotalTime>
  <Words>553</Words>
  <Application>Microsoft Office PowerPoint</Application>
  <PresentationFormat>自定义</PresentationFormat>
  <Paragraphs>42</Paragraphs>
  <Slides>7</Slides>
  <Notes>7</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www.33ppt.com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信息化教学设计PPT模版</dc:title>
  <dc:creator>weihai</dc:creator>
  <cp:lastModifiedBy>weihai</cp:lastModifiedBy>
  <cp:revision>1564</cp:revision>
  <dcterms:created xsi:type="dcterms:W3CDTF">2016-06-02T10:48:00Z</dcterms:created>
  <dcterms:modified xsi:type="dcterms:W3CDTF">2019-12-09T13:45:16Z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