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wmf" ContentType="image/x-wmf"/>
  <Default Extension="gif" ContentType="image/gi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78"/>
  </p:handoutMasterIdLst>
  <p:sldIdLst>
    <p:sldId id="1342" r:id="rId3"/>
    <p:sldId id="1343" r:id="rId5"/>
    <p:sldId id="507" r:id="rId6"/>
    <p:sldId id="557" r:id="rId7"/>
    <p:sldId id="509" r:id="rId8"/>
    <p:sldId id="513" r:id="rId9"/>
    <p:sldId id="1345" r:id="rId10"/>
    <p:sldId id="1346" r:id="rId11"/>
    <p:sldId id="1347" r:id="rId12"/>
    <p:sldId id="1348" r:id="rId13"/>
    <p:sldId id="1693" r:id="rId14"/>
    <p:sldId id="1700" r:id="rId15"/>
    <p:sldId id="1760" r:id="rId16"/>
    <p:sldId id="1747" r:id="rId17"/>
    <p:sldId id="1748" r:id="rId18"/>
    <p:sldId id="1749" r:id="rId19"/>
    <p:sldId id="1750" r:id="rId20"/>
    <p:sldId id="1751" r:id="rId21"/>
    <p:sldId id="1761" r:id="rId22"/>
    <p:sldId id="1752" r:id="rId23"/>
    <p:sldId id="1753" r:id="rId24"/>
    <p:sldId id="1754" r:id="rId25"/>
    <p:sldId id="1755" r:id="rId26"/>
    <p:sldId id="1756" r:id="rId27"/>
    <p:sldId id="1762" r:id="rId28"/>
    <p:sldId id="1757" r:id="rId29"/>
    <p:sldId id="1758" r:id="rId30"/>
    <p:sldId id="1698" r:id="rId31"/>
    <p:sldId id="1699" r:id="rId32"/>
    <p:sldId id="1172" r:id="rId33"/>
    <p:sldId id="1720" r:id="rId34"/>
    <p:sldId id="1763" r:id="rId35"/>
    <p:sldId id="1764" r:id="rId36"/>
    <p:sldId id="1765" r:id="rId37"/>
    <p:sldId id="1766" r:id="rId38"/>
    <p:sldId id="1767" r:id="rId39"/>
    <p:sldId id="1768" r:id="rId40"/>
    <p:sldId id="1769" r:id="rId41"/>
    <p:sldId id="1770" r:id="rId42"/>
    <p:sldId id="1771" r:id="rId43"/>
    <p:sldId id="1772" r:id="rId44"/>
    <p:sldId id="1773" r:id="rId45"/>
    <p:sldId id="1774" r:id="rId46"/>
    <p:sldId id="1775" r:id="rId47"/>
    <p:sldId id="1776" r:id="rId48"/>
    <p:sldId id="1777" r:id="rId49"/>
    <p:sldId id="1778" r:id="rId50"/>
    <p:sldId id="1780" r:id="rId51"/>
    <p:sldId id="1783" r:id="rId52"/>
    <p:sldId id="1781" r:id="rId53"/>
    <p:sldId id="1784" r:id="rId54"/>
    <p:sldId id="1586" r:id="rId55"/>
    <p:sldId id="1782" r:id="rId56"/>
    <p:sldId id="1587" r:id="rId57"/>
    <p:sldId id="940" r:id="rId58"/>
    <p:sldId id="1381" r:id="rId59"/>
    <p:sldId id="1384" r:id="rId60"/>
    <p:sldId id="1588" r:id="rId61"/>
    <p:sldId id="1785" r:id="rId62"/>
    <p:sldId id="1786" r:id="rId63"/>
    <p:sldId id="1787" r:id="rId64"/>
    <p:sldId id="1788" r:id="rId65"/>
    <p:sldId id="1789" r:id="rId66"/>
    <p:sldId id="1790" r:id="rId67"/>
    <p:sldId id="1390" r:id="rId68"/>
    <p:sldId id="1391" r:id="rId69"/>
    <p:sldId id="955" r:id="rId70"/>
    <p:sldId id="956" r:id="rId71"/>
    <p:sldId id="957" r:id="rId72"/>
    <p:sldId id="958" r:id="rId73"/>
    <p:sldId id="959" r:id="rId74"/>
    <p:sldId id="960" r:id="rId75"/>
    <p:sldId id="963" r:id="rId76"/>
    <p:sldId id="280" r:id="rId77"/>
  </p:sldIdLst>
  <p:sldSz cx="9144000" cy="5143500" type="screen16x9"/>
  <p:notesSz cx="6858000" cy="9144000"/>
  <p:custDataLst>
    <p:tags r:id="rId8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C0000"/>
    <a:srgbClr val="E8E8E6"/>
    <a:srgbClr val="D9D9D9"/>
    <a:srgbClr val="BDD7EE"/>
    <a:srgbClr val="2A12DE"/>
    <a:srgbClr val="F3D046"/>
    <a:srgbClr val="EF863F"/>
    <a:srgbClr val="FBE5D6"/>
    <a:srgbClr val="8D8F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4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3" Type="http://schemas.openxmlformats.org/officeDocument/2006/relationships/tags" Target="tags/tag98.xml"/><Relationship Id="rId82" Type="http://schemas.openxmlformats.org/officeDocument/2006/relationships/commentAuthors" Target="commentAuthors.xml"/><Relationship Id="rId81" Type="http://schemas.openxmlformats.org/officeDocument/2006/relationships/tableStyles" Target="tableStyles.xml"/><Relationship Id="rId80" Type="http://schemas.openxmlformats.org/officeDocument/2006/relationships/viewProps" Target="viewProps.xml"/><Relationship Id="rId8" Type="http://schemas.openxmlformats.org/officeDocument/2006/relationships/slide" Target="slides/slide5.xml"/><Relationship Id="rId79" Type="http://schemas.openxmlformats.org/officeDocument/2006/relationships/presProps" Target="presProps.xml"/><Relationship Id="rId78" Type="http://schemas.openxmlformats.org/officeDocument/2006/relationships/handoutMaster" Target="handoutMasters/handoutMaster1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10.vml.rels><?xml version="1.0" encoding="UTF-8" standalone="yes"?>
<Relationships xmlns="http://schemas.openxmlformats.org/package/2006/relationships"><Relationship Id="rId5" Type="http://schemas.openxmlformats.org/officeDocument/2006/relationships/image" Target="../media/image75.wmf"/><Relationship Id="rId4" Type="http://schemas.openxmlformats.org/officeDocument/2006/relationships/image" Target="../media/image74.wmf"/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image" Target="../media/image90.wmf"/></Relationships>
</file>

<file path=ppt/drawings/_rels/vmlDrawing2.vml.rels><?xml version="1.0" encoding="UTF-8" standalone="yes"?>
<Relationships xmlns="http://schemas.openxmlformats.org/package/2006/relationships"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4" Type="http://schemas.openxmlformats.org/officeDocument/2006/relationships/image" Target="../media/image34.wmf"/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4" Type="http://schemas.openxmlformats.org/officeDocument/2006/relationships/image" Target="../media/image39.wmf"/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7" Type="http://schemas.openxmlformats.org/officeDocument/2006/relationships/image" Target="../media/image46.wmf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3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466946" name="幻灯片图像占位符 466945"/>
          <p:cNvSpPr>
            <a:spLocks noRot="1" noTextEdit="1"/>
          </p:cNvSpPr>
          <p:nvPr>
            <p:ph type="sldImg"/>
          </p:nvPr>
        </p:nvSpPr>
        <p:spPr/>
      </p:sp>
      <p:sp>
        <p:nvSpPr>
          <p:cNvPr id="466947" name="文本占位符 466946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466946" name="幻灯片图像占位符 466945"/>
          <p:cNvSpPr>
            <a:spLocks noRot="1" noTextEdit="1"/>
          </p:cNvSpPr>
          <p:nvPr>
            <p:ph type="sldImg"/>
          </p:nvPr>
        </p:nvSpPr>
        <p:spPr/>
      </p:sp>
      <p:sp>
        <p:nvSpPr>
          <p:cNvPr id="466947" name="文本占位符 466946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376834" name="幻灯片图像占位符 376833"/>
          <p:cNvSpPr>
            <a:spLocks noRot="1" noTextEdit="1"/>
          </p:cNvSpPr>
          <p:nvPr>
            <p:ph type="sldImg"/>
          </p:nvPr>
        </p:nvSpPr>
        <p:spPr/>
      </p:sp>
      <p:sp>
        <p:nvSpPr>
          <p:cNvPr id="376835" name="文本占位符 376834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747522" name="幻灯片图像占位符 747521"/>
          <p:cNvSpPr>
            <a:spLocks noRot="1" noTextEdit="1"/>
          </p:cNvSpPr>
          <p:nvPr>
            <p:ph type="sldImg"/>
          </p:nvPr>
        </p:nvSpPr>
        <p:spPr/>
      </p:sp>
      <p:sp>
        <p:nvSpPr>
          <p:cNvPr id="747523" name="文本占位符 747522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866306" name="幻灯片图像占位符 866305"/>
          <p:cNvSpPr>
            <a:spLocks noRot="1" noTextEdit="1"/>
          </p:cNvSpPr>
          <p:nvPr>
            <p:ph type="sldImg"/>
          </p:nvPr>
        </p:nvSpPr>
        <p:spPr/>
      </p:sp>
      <p:sp>
        <p:nvSpPr>
          <p:cNvPr id="866307" name="文本占位符 866306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745474" name="幻灯片图像占位符 745473"/>
          <p:cNvSpPr>
            <a:spLocks noRot="1" noTextEdit="1"/>
          </p:cNvSpPr>
          <p:nvPr>
            <p:ph type="sldImg"/>
          </p:nvPr>
        </p:nvSpPr>
        <p:spPr/>
      </p:sp>
      <p:sp>
        <p:nvSpPr>
          <p:cNvPr id="745475" name="文本占位符 745474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728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97283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9728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601090" name="幻灯片图像占位符 60108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601091" name="文本占位符 601090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868354" name="幻灯片图像占位符 868353"/>
          <p:cNvSpPr>
            <a:spLocks noRot="1" noTextEdit="1"/>
          </p:cNvSpPr>
          <p:nvPr>
            <p:ph type="sldImg"/>
          </p:nvPr>
        </p:nvSpPr>
        <p:spPr/>
      </p:sp>
      <p:sp>
        <p:nvSpPr>
          <p:cNvPr id="868355" name="文本占位符 868354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9523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523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870402" name="幻灯片图像占位符 870401"/>
          <p:cNvSpPr>
            <a:spLocks noRot="1" noTextEdit="1"/>
          </p:cNvSpPr>
          <p:nvPr>
            <p:ph type="sldImg"/>
          </p:nvPr>
        </p:nvSpPr>
        <p:spPr/>
      </p:sp>
      <p:sp>
        <p:nvSpPr>
          <p:cNvPr id="870403" name="文本占位符 870402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874498" name="幻灯片图像占位符 874497"/>
          <p:cNvSpPr>
            <a:spLocks noRot="1" noTextEdit="1"/>
          </p:cNvSpPr>
          <p:nvPr>
            <p:ph type="sldImg"/>
          </p:nvPr>
        </p:nvSpPr>
        <p:spPr/>
      </p:sp>
      <p:sp>
        <p:nvSpPr>
          <p:cNvPr id="874499" name="文本占位符 874498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872450" name="幻灯片图像占位符 87244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872451" name="文本占位符 872450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728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97283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9728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828418" name="幻灯片图像占位符 828417"/>
          <p:cNvSpPr>
            <a:spLocks noRot="1" noTextEdit="1"/>
          </p:cNvSpPr>
          <p:nvPr>
            <p:ph type="sldImg"/>
          </p:nvPr>
        </p:nvSpPr>
        <p:spPr/>
      </p:sp>
      <p:sp>
        <p:nvSpPr>
          <p:cNvPr id="828419" name="文本占位符 828418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</a:fld>
            <a:endParaRPr lang="zh-CN" altLang="en-US" sz="1200" b="0" dirty="0">
              <a:solidFill>
                <a:schemeClr val="tx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9218" name="幻灯片图像占位符 876545"/>
          <p:cNvSpPr>
            <a:spLocks noRot="1" noTextEdit="1"/>
          </p:cNvSpPr>
          <p:nvPr>
            <p:ph type="sldImg"/>
          </p:nvPr>
        </p:nvSpPr>
        <p:spPr/>
      </p:sp>
      <p:sp>
        <p:nvSpPr>
          <p:cNvPr id="9219" name="文本占位符 876546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</a:fld>
            <a:endParaRPr lang="zh-CN" altLang="en-US" sz="1200" b="0" dirty="0">
              <a:solidFill>
                <a:schemeClr val="tx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1266" name="幻灯片图像占位符 878593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1267" name="文本占位符 878594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</a:fld>
            <a:endParaRPr lang="zh-CN" altLang="en-US" sz="1200" b="0" dirty="0">
              <a:solidFill>
                <a:schemeClr val="tx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3314" name="幻灯片图像占位符 880641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880642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</a:fld>
            <a:endParaRPr lang="zh-CN" altLang="en-US" sz="1200" b="0" dirty="0">
              <a:solidFill>
                <a:schemeClr val="tx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5362" name="幻灯片图像占位符 88268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5363" name="文本占位符 88269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</a:fld>
            <a:endParaRPr lang="zh-CN" altLang="en-US" sz="1200" b="0" dirty="0">
              <a:solidFill>
                <a:schemeClr val="tx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7410" name="幻灯片图像占位符 884737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7411" name="文本占位符 884738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</a:fld>
            <a:endParaRPr lang="zh-CN" altLang="en-US" sz="1200" b="0" dirty="0">
              <a:solidFill>
                <a:schemeClr val="tx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9458" name="幻灯片图像占位符 886785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9459" name="文本占位符 886786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</a:fld>
            <a:endParaRPr lang="zh-CN" altLang="en-US" sz="1200" b="0" dirty="0">
              <a:solidFill>
                <a:schemeClr val="tx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1506" name="幻灯片图像占位符 888833"/>
          <p:cNvSpPr>
            <a:spLocks noRot="1" noTextEdit="1"/>
          </p:cNvSpPr>
          <p:nvPr>
            <p:ph type="sldImg"/>
          </p:nvPr>
        </p:nvSpPr>
        <p:spPr/>
      </p:sp>
      <p:sp>
        <p:nvSpPr>
          <p:cNvPr id="21507" name="文本占位符 888834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</a:fld>
            <a:endParaRPr lang="zh-CN" altLang="en-US" sz="1200" b="0" dirty="0">
              <a:solidFill>
                <a:schemeClr val="tx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3554" name="幻灯片图像占位符 890881"/>
          <p:cNvSpPr>
            <a:spLocks noRot="1" noTextEdit="1"/>
          </p:cNvSpPr>
          <p:nvPr>
            <p:ph type="sldImg"/>
          </p:nvPr>
        </p:nvSpPr>
        <p:spPr/>
      </p:sp>
      <p:sp>
        <p:nvSpPr>
          <p:cNvPr id="23555" name="文本占位符 890882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1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</a:fld>
            <a:endParaRPr lang="zh-CN" altLang="en-US" sz="1200" b="0" dirty="0">
              <a:solidFill>
                <a:schemeClr val="tx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5602" name="幻灯片图像占位符 89292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25603" name="文本占位符 89293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49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</a:fld>
            <a:endParaRPr lang="zh-CN" altLang="en-US" sz="1200" b="0" dirty="0">
              <a:solidFill>
                <a:schemeClr val="tx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7650" name="幻灯片图像占位符 619521"/>
          <p:cNvSpPr>
            <a:spLocks noRot="1" noTextEdit="1"/>
          </p:cNvSpPr>
          <p:nvPr>
            <p:ph type="sldImg"/>
          </p:nvPr>
        </p:nvSpPr>
        <p:spPr/>
      </p:sp>
      <p:sp>
        <p:nvSpPr>
          <p:cNvPr id="27651" name="文本占位符 619522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7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</a:fld>
            <a:endParaRPr lang="zh-CN" altLang="en-US" sz="1200" b="0" dirty="0">
              <a:solidFill>
                <a:schemeClr val="tx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9698" name="幻灯片图像占位符 1027073"/>
          <p:cNvSpPr>
            <a:spLocks noRot="1" noTextEdit="1"/>
          </p:cNvSpPr>
          <p:nvPr>
            <p:ph type="sldImg"/>
          </p:nvPr>
        </p:nvSpPr>
        <p:spPr/>
      </p:sp>
      <p:sp>
        <p:nvSpPr>
          <p:cNvPr id="29699" name="文本占位符 1027074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5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</a:fld>
            <a:endParaRPr lang="zh-CN" altLang="en-US" sz="1200" b="0" dirty="0">
              <a:solidFill>
                <a:schemeClr val="tx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1746" name="幻灯片图像占位符 778241"/>
          <p:cNvSpPr>
            <a:spLocks noRot="1" noTextEdit="1"/>
          </p:cNvSpPr>
          <p:nvPr>
            <p:ph type="sldImg"/>
          </p:nvPr>
        </p:nvSpPr>
        <p:spPr/>
      </p:sp>
      <p:sp>
        <p:nvSpPr>
          <p:cNvPr id="31747" name="文本占位符 778242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</a:fld>
            <a:endParaRPr lang="zh-CN" altLang="en-US" sz="1200" b="0" dirty="0">
              <a:solidFill>
                <a:schemeClr val="tx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3794" name="幻灯片图像占位符 894977"/>
          <p:cNvSpPr>
            <a:spLocks noRot="1" noTextEdit="1"/>
          </p:cNvSpPr>
          <p:nvPr>
            <p:ph type="sldImg"/>
          </p:nvPr>
        </p:nvSpPr>
        <p:spPr/>
      </p:sp>
      <p:sp>
        <p:nvSpPr>
          <p:cNvPr id="33795" name="文本占位符 894978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</a:fld>
            <a:endParaRPr lang="zh-CN" altLang="en-US" sz="1200" b="0" dirty="0">
              <a:solidFill>
                <a:schemeClr val="tx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5842" name="幻灯片图像占位符 897025"/>
          <p:cNvSpPr>
            <a:spLocks noRot="1" noTextEdit="1"/>
          </p:cNvSpPr>
          <p:nvPr>
            <p:ph type="sldImg"/>
          </p:nvPr>
        </p:nvSpPr>
        <p:spPr/>
      </p:sp>
      <p:sp>
        <p:nvSpPr>
          <p:cNvPr id="35843" name="文本占位符 897026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89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</a:fld>
            <a:endParaRPr lang="zh-CN" altLang="en-US" sz="1200" b="0" dirty="0">
              <a:solidFill>
                <a:schemeClr val="tx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7890" name="幻灯片图像占位符 899073"/>
          <p:cNvSpPr>
            <a:spLocks noRot="1" noTextEdit="1"/>
          </p:cNvSpPr>
          <p:nvPr>
            <p:ph type="sldImg"/>
          </p:nvPr>
        </p:nvSpPr>
        <p:spPr/>
      </p:sp>
      <p:sp>
        <p:nvSpPr>
          <p:cNvPr id="37891" name="文本占位符 899074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5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</a:fld>
            <a:endParaRPr lang="zh-CN" altLang="en-US" sz="1200" b="0" dirty="0">
              <a:solidFill>
                <a:schemeClr val="tx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1986" name="幻灯片图像占位符 772097"/>
          <p:cNvSpPr>
            <a:spLocks noRot="1" noTextEdit="1"/>
          </p:cNvSpPr>
          <p:nvPr>
            <p:ph type="sldImg"/>
          </p:nvPr>
        </p:nvSpPr>
        <p:spPr/>
      </p:sp>
      <p:sp>
        <p:nvSpPr>
          <p:cNvPr id="41987" name="文本占位符 772098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728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97283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9728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728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97283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9728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9523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523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4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112643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1264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4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112643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1264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4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112643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1264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595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125955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2595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4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112643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1264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9523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523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9523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523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9523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523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audio" Target="../media/audio1.wav"/><Relationship Id="rId3" Type="http://schemas.microsoft.com/office/2007/relationships/hdphoto" Target="../media/image3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0410" y="4846003"/>
            <a:ext cx="2057400" cy="273844"/>
          </a:xfrm>
        </p:spPr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7938" y="4531519"/>
            <a:ext cx="9188451" cy="6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270" y="0"/>
            <a:ext cx="9192260" cy="514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2000">
    <p:split/>
    <p:sndAc>
      <p:stSnd>
        <p:snd r:embed="rId4" name="push.wav"/>
      </p:stSnd>
    </p:sndAc>
  </p:transition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5400" y="171450"/>
            <a:ext cx="7669213" cy="36552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/>
          <a:lstStyle/>
          <a:p>
            <a:pPr marL="443230" marR="0" lvl="0" indent="-26670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kumimoji="0" lang="zh-CN" altLang="en-US" sz="3200" b="1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标题和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表占位符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1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B615F6E-2EB6-4EFE-B271-66FA7E149DA9}" type="slidenum">
              <a:rPr kumimoji="1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未标题-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55610" y="8255"/>
            <a:ext cx="1078865" cy="1047115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8030" y="4824413"/>
            <a:ext cx="2057400" cy="273844"/>
          </a:xfrm>
        </p:spPr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77075" y="4824413"/>
            <a:ext cx="2057400" cy="273844"/>
          </a:xfrm>
        </p:spPr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未标题-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55610" y="8255"/>
            <a:ext cx="1078865" cy="1047115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3425" y="485362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tags" Target="../tags/tag23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tags" Target="../tags/tag22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tags" Target="../tags/tag25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tags" Target="../tags/tag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27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2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30.xml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wmf"/><Relationship Id="rId3" Type="http://schemas.openxmlformats.org/officeDocument/2006/relationships/oleObject" Target="../embeddings/oleObject1.bin"/><Relationship Id="rId2" Type="http://schemas.openxmlformats.org/officeDocument/2006/relationships/image" Target="../media/image19.jpeg"/><Relationship Id="rId11" Type="http://schemas.openxmlformats.org/officeDocument/2006/relationships/notesSlide" Target="../notesSlides/notesSlide16.xml"/><Relationship Id="rId10" Type="http://schemas.openxmlformats.org/officeDocument/2006/relationships/vmlDrawing" Target="../drawings/vmlDrawing1.vml"/><Relationship Id="rId1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2.wav"/><Relationship Id="rId2" Type="http://schemas.openxmlformats.org/officeDocument/2006/relationships/tags" Target="../tags/tag31.xml"/><Relationship Id="rId1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6.bin"/><Relationship Id="rId8" Type="http://schemas.openxmlformats.org/officeDocument/2006/relationships/image" Target="../media/image28.wmf"/><Relationship Id="rId7" Type="http://schemas.openxmlformats.org/officeDocument/2006/relationships/oleObject" Target="../embeddings/oleObject5.bin"/><Relationship Id="rId6" Type="http://schemas.openxmlformats.org/officeDocument/2006/relationships/image" Target="../media/image2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6.wmf"/><Relationship Id="rId3" Type="http://schemas.openxmlformats.org/officeDocument/2006/relationships/oleObject" Target="../embeddings/oleObject3.bin"/><Relationship Id="rId2" Type="http://schemas.openxmlformats.org/officeDocument/2006/relationships/image" Target="../media/image25.wmf"/><Relationship Id="rId16" Type="http://schemas.openxmlformats.org/officeDocument/2006/relationships/notesSlide" Target="../notesSlides/notesSlide18.xml"/><Relationship Id="rId15" Type="http://schemas.openxmlformats.org/officeDocument/2006/relationships/vmlDrawing" Target="../drawings/vmlDrawing2.v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32.xml"/><Relationship Id="rId12" Type="http://schemas.openxmlformats.org/officeDocument/2006/relationships/image" Target="../media/image30.wmf"/><Relationship Id="rId11" Type="http://schemas.openxmlformats.org/officeDocument/2006/relationships/oleObject" Target="../embeddings/oleObject7.bin"/><Relationship Id="rId10" Type="http://schemas.openxmlformats.org/officeDocument/2006/relationships/image" Target="../media/image29.wmf"/><Relationship Id="rId1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image" Target="../media/image34.wmf"/><Relationship Id="rId7" Type="http://schemas.openxmlformats.org/officeDocument/2006/relationships/oleObject" Target="../embeddings/oleObject11.bin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2.wmf"/><Relationship Id="rId3" Type="http://schemas.openxmlformats.org/officeDocument/2006/relationships/oleObject" Target="../embeddings/oleObject9.bin"/><Relationship Id="rId2" Type="http://schemas.openxmlformats.org/officeDocument/2006/relationships/image" Target="../media/image31.wmf"/><Relationship Id="rId12" Type="http://schemas.openxmlformats.org/officeDocument/2006/relationships/notesSlide" Target="../notesSlides/notesSlide19.xml"/><Relationship Id="rId11" Type="http://schemas.openxmlformats.org/officeDocument/2006/relationships/vmlDrawing" Target="../drawings/vmlDrawing3.vml"/><Relationship Id="rId10" Type="http://schemas.openxmlformats.org/officeDocument/2006/relationships/slideLayout" Target="../slideLayouts/slideLayout2.xml"/><Relationship Id="rId1" Type="http://schemas.openxmlformats.org/officeDocument/2006/relationships/oleObject" Target="../embeddings/oleObject8.bin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vmlDrawing" Target="../drawings/vmlDrawing4.v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34.xml"/><Relationship Id="rId2" Type="http://schemas.openxmlformats.org/officeDocument/2006/relationships/image" Target="../media/image35.wmf"/><Relationship Id="rId1" Type="http://schemas.openxmlformats.org/officeDocument/2006/relationships/oleObject" Target="../embeddings/oleObject12.bin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image" Target="../media/image39.wmf"/><Relationship Id="rId7" Type="http://schemas.openxmlformats.org/officeDocument/2006/relationships/oleObject" Target="../embeddings/oleObject16.bin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7.wmf"/><Relationship Id="rId3" Type="http://schemas.openxmlformats.org/officeDocument/2006/relationships/oleObject" Target="../embeddings/oleObject14.bin"/><Relationship Id="rId2" Type="http://schemas.openxmlformats.org/officeDocument/2006/relationships/image" Target="../media/image36.wmf"/><Relationship Id="rId12" Type="http://schemas.openxmlformats.org/officeDocument/2006/relationships/notesSlide" Target="../notesSlides/notesSlide21.xml"/><Relationship Id="rId11" Type="http://schemas.openxmlformats.org/officeDocument/2006/relationships/vmlDrawing" Target="../drawings/vmlDrawing5.vml"/><Relationship Id="rId10" Type="http://schemas.openxmlformats.org/officeDocument/2006/relationships/slideLayout" Target="../slideLayouts/slideLayout2.xml"/><Relationship Id="rId1" Type="http://schemas.openxmlformats.org/officeDocument/2006/relationships/oleObject" Target="../embeddings/oleObject1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2.wav"/><Relationship Id="rId2" Type="http://schemas.openxmlformats.org/officeDocument/2006/relationships/tags" Target="../tags/tag37.xml"/><Relationship Id="rId1" Type="http://schemas.openxmlformats.org/officeDocument/2006/relationships/image" Target="../media/image24.GIF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1.bin"/><Relationship Id="rId8" Type="http://schemas.openxmlformats.org/officeDocument/2006/relationships/image" Target="../media/image43.wmf"/><Relationship Id="rId7" Type="http://schemas.openxmlformats.org/officeDocument/2006/relationships/oleObject" Target="../embeddings/oleObject20.bin"/><Relationship Id="rId6" Type="http://schemas.openxmlformats.org/officeDocument/2006/relationships/image" Target="../media/image42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41.wmf"/><Relationship Id="rId3" Type="http://schemas.openxmlformats.org/officeDocument/2006/relationships/oleObject" Target="../embeddings/oleObject18.bin"/><Relationship Id="rId21" Type="http://schemas.openxmlformats.org/officeDocument/2006/relationships/vmlDrawing" Target="../drawings/vmlDrawing6.vml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40.wmf"/><Relationship Id="rId19" Type="http://schemas.openxmlformats.org/officeDocument/2006/relationships/tags" Target="../tags/tag38.xml"/><Relationship Id="rId18" Type="http://schemas.openxmlformats.org/officeDocument/2006/relationships/image" Target="../media/image47.wmf"/><Relationship Id="rId17" Type="http://schemas.openxmlformats.org/officeDocument/2006/relationships/oleObject" Target="../embeddings/oleObject26.bin"/><Relationship Id="rId16" Type="http://schemas.openxmlformats.org/officeDocument/2006/relationships/image" Target="../media/image46.wmf"/><Relationship Id="rId15" Type="http://schemas.openxmlformats.org/officeDocument/2006/relationships/oleObject" Target="../embeddings/oleObject25.bin"/><Relationship Id="rId14" Type="http://schemas.openxmlformats.org/officeDocument/2006/relationships/oleObject" Target="../embeddings/oleObject24.bin"/><Relationship Id="rId13" Type="http://schemas.openxmlformats.org/officeDocument/2006/relationships/image" Target="../media/image45.wmf"/><Relationship Id="rId12" Type="http://schemas.openxmlformats.org/officeDocument/2006/relationships/oleObject" Target="../embeddings/oleObject23.bin"/><Relationship Id="rId11" Type="http://schemas.openxmlformats.org/officeDocument/2006/relationships/image" Target="../media/image44.wmf"/><Relationship Id="rId10" Type="http://schemas.openxmlformats.org/officeDocument/2006/relationships/oleObject" Target="../embeddings/oleObject22.bin"/><Relationship Id="rId1" Type="http://schemas.openxmlformats.org/officeDocument/2006/relationships/oleObject" Target="../embeddings/oleObject17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41.xml"/><Relationship Id="rId2" Type="http://schemas.openxmlformats.org/officeDocument/2006/relationships/image" Target="../media/image48.png"/><Relationship Id="rId1" Type="http://schemas.openxmlformats.org/officeDocument/2006/relationships/tags" Target="../tags/tag40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tags" Target="../tags/tag46.xml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tags" Target="../tags/tag4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48.xml"/><Relationship Id="rId7" Type="http://schemas.openxmlformats.org/officeDocument/2006/relationships/image" Target="../media/image52.png"/><Relationship Id="rId6" Type="http://schemas.openxmlformats.org/officeDocument/2006/relationships/image" Target="../media/image51.jpeg"/><Relationship Id="rId5" Type="http://schemas.openxmlformats.org/officeDocument/2006/relationships/slide" Target="slide5.xml"/><Relationship Id="rId4" Type="http://schemas.openxmlformats.org/officeDocument/2006/relationships/slide" Target="slide4.xml"/><Relationship Id="rId3" Type="http://schemas.openxmlformats.org/officeDocument/2006/relationships/slide" Target="slide1.xml"/><Relationship Id="rId2" Type="http://schemas.openxmlformats.org/officeDocument/2006/relationships/image" Target="../media/image50.wmf"/><Relationship Id="rId10" Type="http://schemas.openxmlformats.org/officeDocument/2006/relationships/notesSlide" Target="../notesSlides/notesSlide28.xml"/><Relationship Id="rId1" Type="http://schemas.openxmlformats.org/officeDocument/2006/relationships/slide" Target="slide6.xml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49.xml"/><Relationship Id="rId2" Type="http://schemas.openxmlformats.org/officeDocument/2006/relationships/image" Target="../media/image53.jpeg"/><Relationship Id="rId1" Type="http://schemas.openxmlformats.org/officeDocument/2006/relationships/slide" Target="slide3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7.v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image" Target="../media/image56.jpeg"/><Relationship Id="rId4" Type="http://schemas.openxmlformats.org/officeDocument/2006/relationships/image" Target="../media/image55.wmf"/><Relationship Id="rId3" Type="http://schemas.openxmlformats.org/officeDocument/2006/relationships/oleObject" Target="../embeddings/oleObject27.bin"/><Relationship Id="rId2" Type="http://schemas.openxmlformats.org/officeDocument/2006/relationships/image" Target="../media/image54.jpeg"/><Relationship Id="rId10" Type="http://schemas.openxmlformats.org/officeDocument/2006/relationships/notesSlide" Target="../notesSlides/notesSlide30.xml"/><Relationship Id="rId1" Type="http://schemas.openxmlformats.org/officeDocument/2006/relationships/slide" Target="slide3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52.xml"/><Relationship Id="rId7" Type="http://schemas.openxmlformats.org/officeDocument/2006/relationships/image" Target="../media/image58.png"/><Relationship Id="rId6" Type="http://schemas.openxmlformats.org/officeDocument/2006/relationships/image" Target="../media/image57.jpeg"/><Relationship Id="rId5" Type="http://schemas.openxmlformats.org/officeDocument/2006/relationships/slide" Target="slide8.xml"/><Relationship Id="rId4" Type="http://schemas.openxmlformats.org/officeDocument/2006/relationships/slide" Target="slide7.xml"/><Relationship Id="rId3" Type="http://schemas.openxmlformats.org/officeDocument/2006/relationships/slide" Target="slide1.xml"/><Relationship Id="rId2" Type="http://schemas.openxmlformats.org/officeDocument/2006/relationships/image" Target="../media/image50.wmf"/><Relationship Id="rId10" Type="http://schemas.openxmlformats.org/officeDocument/2006/relationships/notesSlide" Target="../notesSlides/notesSlide31.xml"/><Relationship Id="rId1" Type="http://schemas.openxmlformats.org/officeDocument/2006/relationships/slide" Target="slide9.xml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53.xml"/><Relationship Id="rId2" Type="http://schemas.openxmlformats.org/officeDocument/2006/relationships/image" Target="../media/image59.jpeg"/><Relationship Id="rId1" Type="http://schemas.openxmlformats.org/officeDocument/2006/relationships/slide" Target="slide6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3.xml"/><Relationship Id="rId8" Type="http://schemas.openxmlformats.org/officeDocument/2006/relationships/vmlDrawing" Target="../drawings/vmlDrawing8.v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54.xml"/><Relationship Id="rId5" Type="http://schemas.openxmlformats.org/officeDocument/2006/relationships/image" Target="../media/image62.jpeg"/><Relationship Id="rId4" Type="http://schemas.openxmlformats.org/officeDocument/2006/relationships/image" Target="../media/image61.wmf"/><Relationship Id="rId3" Type="http://schemas.openxmlformats.org/officeDocument/2006/relationships/oleObject" Target="../embeddings/oleObject28.bin"/><Relationship Id="rId2" Type="http://schemas.openxmlformats.org/officeDocument/2006/relationships/image" Target="../media/image60.jpeg"/><Relationship Id="rId1" Type="http://schemas.openxmlformats.org/officeDocument/2006/relationships/slide" Target="slide6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55.xml"/><Relationship Id="rId7" Type="http://schemas.openxmlformats.org/officeDocument/2006/relationships/image" Target="../media/image64.png"/><Relationship Id="rId6" Type="http://schemas.openxmlformats.org/officeDocument/2006/relationships/image" Target="../media/image63.jpeg"/><Relationship Id="rId5" Type="http://schemas.openxmlformats.org/officeDocument/2006/relationships/slide" Target="slide11.xml"/><Relationship Id="rId4" Type="http://schemas.openxmlformats.org/officeDocument/2006/relationships/slide" Target="slide10.xml"/><Relationship Id="rId3" Type="http://schemas.openxmlformats.org/officeDocument/2006/relationships/slide" Target="slide1.xml"/><Relationship Id="rId2" Type="http://schemas.openxmlformats.org/officeDocument/2006/relationships/image" Target="../media/image50.wmf"/><Relationship Id="rId10" Type="http://schemas.openxmlformats.org/officeDocument/2006/relationships/notesSlide" Target="../notesSlides/notesSlide34.xml"/><Relationship Id="rId1" Type="http://schemas.openxmlformats.org/officeDocument/2006/relationships/slide" Target="slide12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4.xml"/><Relationship Id="rId2" Type="http://schemas.openxmlformats.org/officeDocument/2006/relationships/image" Target="../media/image5.png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56.xml"/><Relationship Id="rId2" Type="http://schemas.openxmlformats.org/officeDocument/2006/relationships/image" Target="../media/image65.jpeg"/><Relationship Id="rId1" Type="http://schemas.openxmlformats.org/officeDocument/2006/relationships/slide" Target="slide9.xml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wmf"/><Relationship Id="rId8" Type="http://schemas.openxmlformats.org/officeDocument/2006/relationships/oleObject" Target="../embeddings/oleObject31.bin"/><Relationship Id="rId7" Type="http://schemas.openxmlformats.org/officeDocument/2006/relationships/image" Target="../media/image69.wmf"/><Relationship Id="rId6" Type="http://schemas.openxmlformats.org/officeDocument/2006/relationships/oleObject" Target="../embeddings/oleObject30.bin"/><Relationship Id="rId5" Type="http://schemas.openxmlformats.org/officeDocument/2006/relationships/image" Target="../media/image68.jpeg"/><Relationship Id="rId4" Type="http://schemas.openxmlformats.org/officeDocument/2006/relationships/image" Target="../media/image67.wmf"/><Relationship Id="rId3" Type="http://schemas.openxmlformats.org/officeDocument/2006/relationships/oleObject" Target="../embeddings/oleObject29.bin"/><Relationship Id="rId2" Type="http://schemas.openxmlformats.org/officeDocument/2006/relationships/image" Target="../media/image66.jpeg"/><Relationship Id="rId14" Type="http://schemas.openxmlformats.org/officeDocument/2006/relationships/notesSlide" Target="../notesSlides/notesSlide36.xml"/><Relationship Id="rId13" Type="http://schemas.openxmlformats.org/officeDocument/2006/relationships/vmlDrawing" Target="../drawings/vmlDrawing9.v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58.xml"/><Relationship Id="rId10" Type="http://schemas.openxmlformats.org/officeDocument/2006/relationships/tags" Target="../tags/tag57.xml"/><Relationship Id="rId1" Type="http://schemas.openxmlformats.org/officeDocument/2006/relationships/slide" Target="slide9.xml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6.bin"/><Relationship Id="rId8" Type="http://schemas.openxmlformats.org/officeDocument/2006/relationships/image" Target="../media/image74.wmf"/><Relationship Id="rId7" Type="http://schemas.openxmlformats.org/officeDocument/2006/relationships/oleObject" Target="../embeddings/oleObject35.bin"/><Relationship Id="rId6" Type="http://schemas.openxmlformats.org/officeDocument/2006/relationships/image" Target="../media/image73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72.wmf"/><Relationship Id="rId3" Type="http://schemas.openxmlformats.org/officeDocument/2006/relationships/oleObject" Target="../embeddings/oleObject33.bin"/><Relationship Id="rId2" Type="http://schemas.openxmlformats.org/officeDocument/2006/relationships/image" Target="../media/image71.wmf"/><Relationship Id="rId19" Type="http://schemas.openxmlformats.org/officeDocument/2006/relationships/notesSlide" Target="../notesSlides/notesSlide37.xml"/><Relationship Id="rId18" Type="http://schemas.openxmlformats.org/officeDocument/2006/relationships/vmlDrawing" Target="../drawings/vmlDrawing10.v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59.xml"/><Relationship Id="rId15" Type="http://schemas.openxmlformats.org/officeDocument/2006/relationships/image" Target="../media/image80.jpeg"/><Relationship Id="rId14" Type="http://schemas.openxmlformats.org/officeDocument/2006/relationships/image" Target="../media/image79.jpeg"/><Relationship Id="rId13" Type="http://schemas.openxmlformats.org/officeDocument/2006/relationships/image" Target="../media/image78.jpeg"/><Relationship Id="rId12" Type="http://schemas.openxmlformats.org/officeDocument/2006/relationships/image" Target="../media/image77.jpeg"/><Relationship Id="rId11" Type="http://schemas.openxmlformats.org/officeDocument/2006/relationships/image" Target="../media/image76.jpeg"/><Relationship Id="rId10" Type="http://schemas.openxmlformats.org/officeDocument/2006/relationships/image" Target="../media/image75.wmf"/><Relationship Id="rId1" Type="http://schemas.openxmlformats.org/officeDocument/2006/relationships/oleObject" Target="../embeddings/oleObject32.bin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9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0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image" Target="../media/image82.jpe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4.xml"/><Relationship Id="rId2" Type="http://schemas.openxmlformats.org/officeDocument/2006/relationships/image" Target="../media/image84.jpeg"/><Relationship Id="rId1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image" Target="../media/image85.jpe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7.xml"/><Relationship Id="rId2" Type="http://schemas.openxmlformats.org/officeDocument/2006/relationships/image" Target="../media/image86.png"/><Relationship Id="rId1" Type="http://schemas.openxmlformats.org/officeDocument/2006/relationships/tags" Target="../tags/tag66.xml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2.wav"/><Relationship Id="rId2" Type="http://schemas.openxmlformats.org/officeDocument/2006/relationships/tags" Target="../tags/tag68.xml"/><Relationship Id="rId1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.xml"/><Relationship Id="rId3" Type="http://schemas.openxmlformats.org/officeDocument/2006/relationships/image" Target="../media/image6.png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2.wav"/><Relationship Id="rId2" Type="http://schemas.openxmlformats.org/officeDocument/2006/relationships/tags" Target="../tags/tag70.xml"/><Relationship Id="rId1" Type="http://schemas.openxmlformats.org/officeDocument/2006/relationships/image" Target="../media/image24.GIF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1.v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image" Target="../media/image88.wmf"/><Relationship Id="rId4" Type="http://schemas.openxmlformats.org/officeDocument/2006/relationships/oleObject" Target="../embeddings/oleObject37.bin"/><Relationship Id="rId3" Type="http://schemas.openxmlformats.org/officeDocument/2006/relationships/image" Target="../media/image66.jpeg"/><Relationship Id="rId2" Type="http://schemas.openxmlformats.org/officeDocument/2006/relationships/image" Target="../media/image60.jpeg"/><Relationship Id="rId1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1" Type="http://schemas.openxmlformats.org/officeDocument/2006/relationships/tags" Target="../tags/tag77.xml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2.v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2.wmf"/><Relationship Id="rId6" Type="http://schemas.openxmlformats.org/officeDocument/2006/relationships/oleObject" Target="../embeddings/oleObject40.bin"/><Relationship Id="rId5" Type="http://schemas.openxmlformats.org/officeDocument/2006/relationships/image" Target="../media/image91.wmf"/><Relationship Id="rId4" Type="http://schemas.openxmlformats.org/officeDocument/2006/relationships/oleObject" Target="../embeddings/oleObject39.bin"/><Relationship Id="rId3" Type="http://schemas.openxmlformats.org/officeDocument/2006/relationships/image" Target="../media/image90.wmf"/><Relationship Id="rId2" Type="http://schemas.openxmlformats.org/officeDocument/2006/relationships/oleObject" Target="../embeddings/oleObject38.bin"/><Relationship Id="rId10" Type="http://schemas.openxmlformats.org/officeDocument/2006/relationships/notesSlide" Target="../notesSlides/notesSlide49.xml"/><Relationship Id="rId1" Type="http://schemas.openxmlformats.org/officeDocument/2006/relationships/tags" Target="../tags/tag78.xml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1" Type="http://schemas.openxmlformats.org/officeDocument/2006/relationships/tags" Target="../tags/tag79.xml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1" Type="http://schemas.openxmlformats.org/officeDocument/2006/relationships/tags" Target="../tags/tag8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3.v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2.wmf"/><Relationship Id="rId6" Type="http://schemas.openxmlformats.org/officeDocument/2006/relationships/oleObject" Target="../embeddings/oleObject43.bin"/><Relationship Id="rId5" Type="http://schemas.openxmlformats.org/officeDocument/2006/relationships/image" Target="../media/image91.wmf"/><Relationship Id="rId4" Type="http://schemas.openxmlformats.org/officeDocument/2006/relationships/oleObject" Target="../embeddings/oleObject42.bin"/><Relationship Id="rId3" Type="http://schemas.openxmlformats.org/officeDocument/2006/relationships/image" Target="../media/image90.wmf"/><Relationship Id="rId2" Type="http://schemas.openxmlformats.org/officeDocument/2006/relationships/oleObject" Target="../embeddings/oleObject41.bin"/><Relationship Id="rId10" Type="http://schemas.openxmlformats.org/officeDocument/2006/relationships/notesSlide" Target="../notesSlides/notesSlide52.xml"/><Relationship Id="rId1" Type="http://schemas.openxmlformats.org/officeDocument/2006/relationships/tags" Target="../tags/tag81.xml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1" Type="http://schemas.openxmlformats.org/officeDocument/2006/relationships/tags" Target="../tags/tag82.xml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1" Type="http://schemas.openxmlformats.org/officeDocument/2006/relationships/tags" Target="../tags/tag83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5.xml"/><Relationship Id="rId7" Type="http://schemas.openxmlformats.org/officeDocument/2006/relationships/vmlDrawing" Target="../drawings/vmlDrawing14.v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2.wmf"/><Relationship Id="rId4" Type="http://schemas.openxmlformats.org/officeDocument/2006/relationships/oleObject" Target="../embeddings/oleObject45.bin"/><Relationship Id="rId3" Type="http://schemas.openxmlformats.org/officeDocument/2006/relationships/image" Target="../media/image90.wmf"/><Relationship Id="rId2" Type="http://schemas.openxmlformats.org/officeDocument/2006/relationships/oleObject" Target="../embeddings/oleObject44.bin"/><Relationship Id="rId1" Type="http://schemas.openxmlformats.org/officeDocument/2006/relationships/tags" Target="../tags/tag84.xml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1" Type="http://schemas.openxmlformats.org/officeDocument/2006/relationships/tags" Target="../tags/tag85.xml"/></Relationships>
</file>

<file path=ppt/slides/_rels/slide6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8.png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0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92.xml"/><Relationship Id="rId1" Type="http://schemas.openxmlformats.org/officeDocument/2006/relationships/image" Target="../media/image96.jpeg"/></Relationships>
</file>

<file path=ppt/slides/_rels/slide6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1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93.xml"/><Relationship Id="rId1" Type="http://schemas.openxmlformats.org/officeDocument/2006/relationships/image" Target="../media/image96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1.xml"/><Relationship Id="rId3" Type="http://schemas.openxmlformats.org/officeDocument/2006/relationships/image" Target="../media/image8.png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2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94.xml"/><Relationship Id="rId1" Type="http://schemas.openxmlformats.org/officeDocument/2006/relationships/image" Target="../media/image9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/Relationships>
</file>

<file path=ppt/slides/_rels/slide7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1" Type="http://schemas.openxmlformats.org/officeDocument/2006/relationships/tags" Target="../tags/tag9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37      (向天歌演示原创作品：www.TopPPT.cn)"/>
          <p:cNvSpPr/>
          <p:nvPr/>
        </p:nvSpPr>
        <p:spPr>
          <a:xfrm rot="19177476">
            <a:off x="6119362" y="234489"/>
            <a:ext cx="4262813" cy="4010365"/>
          </a:xfrm>
          <a:custGeom>
            <a:avLst/>
            <a:gdLst>
              <a:gd name="connsiteX0" fmla="*/ 699354 w 5683751"/>
              <a:gd name="connsiteY0" fmla="*/ 2660654 h 5347153"/>
              <a:gd name="connsiteX1" fmla="*/ 699354 w 5683751"/>
              <a:gd name="connsiteY1" fmla="*/ 4647799 h 5347153"/>
              <a:gd name="connsiteX2" fmla="*/ 2720656 w 5683751"/>
              <a:gd name="connsiteY2" fmla="*/ 4654875 h 5347153"/>
              <a:gd name="connsiteX3" fmla="*/ 2131993 w 5683751"/>
              <a:gd name="connsiteY3" fmla="*/ 5347153 h 5347153"/>
              <a:gd name="connsiteX4" fmla="*/ 0 w 5683751"/>
              <a:gd name="connsiteY4" fmla="*/ 5347153 h 5347153"/>
              <a:gd name="connsiteX5" fmla="*/ 0 w 5683751"/>
              <a:gd name="connsiteY5" fmla="*/ 2660489 h 5347153"/>
              <a:gd name="connsiteX6" fmla="*/ 2808800 w 5683751"/>
              <a:gd name="connsiteY6" fmla="*/ 0 h 5347153"/>
              <a:gd name="connsiteX7" fmla="*/ 2832652 w 5683751"/>
              <a:gd name="connsiteY7" fmla="*/ 699354 h 5347153"/>
              <a:gd name="connsiteX8" fmla="*/ 699354 w 5683751"/>
              <a:gd name="connsiteY8" fmla="*/ 699354 h 5347153"/>
              <a:gd name="connsiteX9" fmla="*/ 699354 w 5683751"/>
              <a:gd name="connsiteY9" fmla="*/ 2481295 h 5347153"/>
              <a:gd name="connsiteX10" fmla="*/ 0 w 5683751"/>
              <a:gd name="connsiteY10" fmla="*/ 2481130 h 5347153"/>
              <a:gd name="connsiteX11" fmla="*/ 0 w 5683751"/>
              <a:gd name="connsiteY11" fmla="*/ 0 h 5347153"/>
              <a:gd name="connsiteX12" fmla="*/ 4307551 w 5683751"/>
              <a:gd name="connsiteY12" fmla="*/ 0 h 5347153"/>
              <a:gd name="connsiteX13" fmla="*/ 5683751 w 5683751"/>
              <a:gd name="connsiteY13" fmla="*/ 1170220 h 5347153"/>
              <a:gd name="connsiteX14" fmla="*/ 5080222 w 5683751"/>
              <a:gd name="connsiteY14" fmla="*/ 1879981 h 5347153"/>
              <a:gd name="connsiteX15" fmla="*/ 5080546 w 5683751"/>
              <a:gd name="connsiteY15" fmla="*/ 1701265 h 5347153"/>
              <a:gd name="connsiteX16" fmla="*/ 5081521 w 5683751"/>
              <a:gd name="connsiteY16" fmla="*/ 699354 h 5347153"/>
              <a:gd name="connsiteX17" fmla="*/ 3041115 w 5683751"/>
              <a:gd name="connsiteY17" fmla="*/ 699354 h 5347153"/>
              <a:gd name="connsiteX18" fmla="*/ 3017264 w 5683751"/>
              <a:gd name="connsiteY18" fmla="*/ 0 h 534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3751" h="5347153">
                <a:moveTo>
                  <a:pt x="699354" y="2660654"/>
                </a:moveTo>
                <a:lnTo>
                  <a:pt x="699354" y="4647799"/>
                </a:lnTo>
                <a:lnTo>
                  <a:pt x="2720656" y="4654875"/>
                </a:lnTo>
                <a:lnTo>
                  <a:pt x="2131993" y="5347153"/>
                </a:lnTo>
                <a:lnTo>
                  <a:pt x="0" y="5347153"/>
                </a:lnTo>
                <a:lnTo>
                  <a:pt x="0" y="2660489"/>
                </a:lnTo>
                <a:close/>
                <a:moveTo>
                  <a:pt x="2808800" y="0"/>
                </a:moveTo>
                <a:lnTo>
                  <a:pt x="2832652" y="699354"/>
                </a:lnTo>
                <a:lnTo>
                  <a:pt x="699354" y="699354"/>
                </a:lnTo>
                <a:lnTo>
                  <a:pt x="699354" y="2481295"/>
                </a:lnTo>
                <a:lnTo>
                  <a:pt x="0" y="2481130"/>
                </a:lnTo>
                <a:lnTo>
                  <a:pt x="0" y="0"/>
                </a:lnTo>
                <a:close/>
                <a:moveTo>
                  <a:pt x="4307551" y="0"/>
                </a:moveTo>
                <a:lnTo>
                  <a:pt x="5683751" y="1170220"/>
                </a:lnTo>
                <a:lnTo>
                  <a:pt x="5080222" y="1879981"/>
                </a:lnTo>
                <a:lnTo>
                  <a:pt x="5080546" y="1701265"/>
                </a:lnTo>
                <a:cubicBezTo>
                  <a:pt x="5081157" y="1364859"/>
                  <a:pt x="5081625" y="1029670"/>
                  <a:pt x="5081521" y="699354"/>
                </a:cubicBezTo>
                <a:lnTo>
                  <a:pt x="3041115" y="699354"/>
                </a:lnTo>
                <a:lnTo>
                  <a:pt x="3017264" y="0"/>
                </a:lnTo>
                <a:close/>
              </a:path>
            </a:pathLst>
          </a:cu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15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25" name="Freeform 38      (向天歌演示原创作品：www.TopPPT.cn)"/>
          <p:cNvSpPr/>
          <p:nvPr/>
        </p:nvSpPr>
        <p:spPr>
          <a:xfrm rot="19177476">
            <a:off x="7844664" y="988348"/>
            <a:ext cx="2598672" cy="3056087"/>
          </a:xfrm>
          <a:custGeom>
            <a:avLst/>
            <a:gdLst>
              <a:gd name="connsiteX0" fmla="*/ 699354 w 3464896"/>
              <a:gd name="connsiteY0" fmla="*/ 2076448 h 4074783"/>
              <a:gd name="connsiteX1" fmla="*/ 699354 w 3464896"/>
              <a:gd name="connsiteY1" fmla="*/ 3252330 h 4074783"/>
              <a:gd name="connsiteX2" fmla="*/ 0 w 3464896"/>
              <a:gd name="connsiteY2" fmla="*/ 4074783 h 4074783"/>
              <a:gd name="connsiteX3" fmla="*/ 0 w 3464896"/>
              <a:gd name="connsiteY3" fmla="*/ 2076283 h 4074783"/>
              <a:gd name="connsiteX4" fmla="*/ 1684570 w 3464896"/>
              <a:gd name="connsiteY4" fmla="*/ 0 h 4074783"/>
              <a:gd name="connsiteX5" fmla="*/ 1708421 w 3464896"/>
              <a:gd name="connsiteY5" fmla="*/ 699355 h 4074783"/>
              <a:gd name="connsiteX6" fmla="*/ 699354 w 3464896"/>
              <a:gd name="connsiteY6" fmla="*/ 699354 h 4074783"/>
              <a:gd name="connsiteX7" fmla="*/ 699354 w 3464896"/>
              <a:gd name="connsiteY7" fmla="*/ 1859921 h 4074783"/>
              <a:gd name="connsiteX8" fmla="*/ 0 w 3464896"/>
              <a:gd name="connsiteY8" fmla="*/ 1859755 h 4074783"/>
              <a:gd name="connsiteX9" fmla="*/ 0 w 3464896"/>
              <a:gd name="connsiteY9" fmla="*/ 0 h 4074783"/>
              <a:gd name="connsiteX10" fmla="*/ 3464896 w 3464896"/>
              <a:gd name="connsiteY10" fmla="*/ 1 h 4074783"/>
              <a:gd name="connsiteX11" fmla="*/ 2870217 w 3464896"/>
              <a:gd name="connsiteY11" fmla="*/ 699354 h 4074783"/>
              <a:gd name="connsiteX12" fmla="*/ 1916884 w 3464896"/>
              <a:gd name="connsiteY12" fmla="*/ 699354 h 4074783"/>
              <a:gd name="connsiteX13" fmla="*/ 1893033 w 3464896"/>
              <a:gd name="connsiteY13" fmla="*/ 1 h 407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64896" h="4074783">
                <a:moveTo>
                  <a:pt x="699354" y="2076448"/>
                </a:moveTo>
                <a:lnTo>
                  <a:pt x="699354" y="3252330"/>
                </a:lnTo>
                <a:lnTo>
                  <a:pt x="0" y="4074783"/>
                </a:lnTo>
                <a:lnTo>
                  <a:pt x="0" y="2076283"/>
                </a:lnTo>
                <a:close/>
                <a:moveTo>
                  <a:pt x="1684570" y="0"/>
                </a:moveTo>
                <a:lnTo>
                  <a:pt x="1708421" y="699355"/>
                </a:lnTo>
                <a:lnTo>
                  <a:pt x="699354" y="699354"/>
                </a:lnTo>
                <a:lnTo>
                  <a:pt x="699354" y="1859921"/>
                </a:lnTo>
                <a:lnTo>
                  <a:pt x="0" y="1859755"/>
                </a:lnTo>
                <a:lnTo>
                  <a:pt x="0" y="0"/>
                </a:lnTo>
                <a:close/>
                <a:moveTo>
                  <a:pt x="3464896" y="1"/>
                </a:moveTo>
                <a:lnTo>
                  <a:pt x="2870217" y="699354"/>
                </a:lnTo>
                <a:lnTo>
                  <a:pt x="1916884" y="699354"/>
                </a:lnTo>
                <a:lnTo>
                  <a:pt x="1893033" y="1"/>
                </a:lnTo>
                <a:close/>
              </a:path>
            </a:pathLst>
          </a:custGeom>
          <a:solidFill>
            <a:srgbClr val="2B2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15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TextBox 18      (向天歌演示原创作品：www.TopPPT.cn)"/>
          <p:cNvSpPr txBox="1"/>
          <p:nvPr/>
        </p:nvSpPr>
        <p:spPr>
          <a:xfrm>
            <a:off x="1300639" y="2464118"/>
            <a:ext cx="111347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电子</a:t>
            </a:r>
            <a:endParaRPr lang="zh-CN" altLang="en-US" sz="2800" b="1" dirty="0">
              <a:solidFill>
                <a:srgbClr val="2B2E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文鼎霹靂體" panose="02010609010101010101" pitchFamily="49" charset="-120"/>
            </a:endParaRPr>
          </a:p>
        </p:txBody>
      </p:sp>
      <p:sp>
        <p:nvSpPr>
          <p:cNvPr id="27" name="TextBox 21      (向天歌演示原创作品：www.TopPPT.cn)"/>
          <p:cNvSpPr txBox="1"/>
          <p:nvPr/>
        </p:nvSpPr>
        <p:spPr>
          <a:xfrm>
            <a:off x="3117056" y="2463641"/>
            <a:ext cx="1030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技术</a:t>
            </a:r>
            <a:endParaRPr lang="zh-CN" altLang="en-US" sz="2800" b="1" dirty="0" smtClean="0">
              <a:solidFill>
                <a:srgbClr val="2B2E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文鼎霹靂體" panose="02010609010101010101" pitchFamily="49" charset="-120"/>
            </a:endParaRPr>
          </a:p>
        </p:txBody>
      </p:sp>
      <p:grpSp>
        <p:nvGrpSpPr>
          <p:cNvPr id="28" name="Group 3      (向天歌演示原创作品：www.TopPPT.cn)"/>
          <p:cNvGrpSpPr/>
          <p:nvPr/>
        </p:nvGrpSpPr>
        <p:grpSpPr>
          <a:xfrm>
            <a:off x="1216875" y="3272786"/>
            <a:ext cx="1311230" cy="90900"/>
            <a:chOff x="1622500" y="4356850"/>
            <a:chExt cx="1748306" cy="121200"/>
          </a:xfrm>
        </p:grpSpPr>
        <p:cxnSp>
          <p:nvCxnSpPr>
            <p:cNvPr id="29" name="Straight Connector 23      (向天歌演示原创作品：www.TopPPT.cn)"/>
            <p:cNvCxnSpPr/>
            <p:nvPr/>
          </p:nvCxnSpPr>
          <p:spPr>
            <a:xfrm flipH="1">
              <a:off x="1622500" y="4420894"/>
              <a:ext cx="1656184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21A3D0"/>
                  </a:gs>
                  <a:gs pos="89000">
                    <a:schemeClr val="bg1"/>
                  </a:gs>
                  <a:gs pos="83000">
                    <a:srgbClr val="E8E8E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7      (向天歌演示原创作品：www.TopPPT.cn)"/>
            <p:cNvSpPr/>
            <p:nvPr/>
          </p:nvSpPr>
          <p:spPr>
            <a:xfrm>
              <a:off x="3249606" y="4356850"/>
              <a:ext cx="121200" cy="121200"/>
            </a:xfrm>
            <a:prstGeom prst="ellipse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Group 4      (向天歌演示原创作品：www.TopPPT.cn)"/>
          <p:cNvGrpSpPr/>
          <p:nvPr/>
        </p:nvGrpSpPr>
        <p:grpSpPr>
          <a:xfrm>
            <a:off x="3037993" y="3272786"/>
            <a:ext cx="1402130" cy="90900"/>
            <a:chOff x="4050658" y="4356850"/>
            <a:chExt cx="1869506" cy="121200"/>
          </a:xfrm>
        </p:grpSpPr>
        <p:cxnSp>
          <p:nvCxnSpPr>
            <p:cNvPr id="32" name="Straight Connector 24      (向天歌演示原创作品：www.TopPPT.cn)"/>
            <p:cNvCxnSpPr/>
            <p:nvPr/>
          </p:nvCxnSpPr>
          <p:spPr>
            <a:xfrm flipV="1">
              <a:off x="4171858" y="4414006"/>
              <a:ext cx="1748306" cy="3444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21A3D0"/>
                  </a:gs>
                  <a:gs pos="89000">
                    <a:schemeClr val="bg1"/>
                  </a:gs>
                  <a:gs pos="83000">
                    <a:srgbClr val="E8E8E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29      (向天歌演示原创作品：www.TopPPT.cn)"/>
            <p:cNvSpPr/>
            <p:nvPr/>
          </p:nvSpPr>
          <p:spPr>
            <a:xfrm>
              <a:off x="4050658" y="4356850"/>
              <a:ext cx="121200" cy="121200"/>
            </a:xfrm>
            <a:prstGeom prst="ellipse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Group 9      (向天歌演示原创作品：www.TopPPT.cn)"/>
          <p:cNvGrpSpPr/>
          <p:nvPr/>
        </p:nvGrpSpPr>
        <p:grpSpPr>
          <a:xfrm>
            <a:off x="2002888" y="4451367"/>
            <a:ext cx="313574" cy="301759"/>
            <a:chOff x="2670518" y="4898862"/>
            <a:chExt cx="418098" cy="402345"/>
          </a:xfrm>
        </p:grpSpPr>
        <p:sp>
          <p:nvSpPr>
            <p:cNvPr id="38" name="Rectangle 32      (向天歌演示原创作品：www.TopPPT.cn)"/>
            <p:cNvSpPr/>
            <p:nvPr/>
          </p:nvSpPr>
          <p:spPr>
            <a:xfrm flipV="1">
              <a:off x="2670518" y="4898862"/>
              <a:ext cx="418098" cy="402345"/>
            </a:xfrm>
            <a:prstGeom prst="rect">
              <a:avLst/>
            </a:prstGeom>
            <a:solidFill>
              <a:srgbClr val="2B2E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2801992" y="4974946"/>
              <a:ext cx="155149" cy="250176"/>
              <a:chOff x="6967538" y="6365875"/>
              <a:chExt cx="127000" cy="204787"/>
            </a:xfrm>
            <a:solidFill>
              <a:schemeClr val="bg1"/>
            </a:solidFill>
          </p:grpSpPr>
          <p:sp>
            <p:nvSpPr>
              <p:cNvPr id="40" name="Freeform 626      (向天歌演示原创作品：www.TopPPT.cn)"/>
              <p:cNvSpPr/>
              <p:nvPr/>
            </p:nvSpPr>
            <p:spPr bwMode="auto">
              <a:xfrm>
                <a:off x="6967538" y="6423025"/>
                <a:ext cx="127000" cy="147637"/>
              </a:xfrm>
              <a:custGeom>
                <a:avLst/>
                <a:gdLst>
                  <a:gd name="T0" fmla="*/ 180 w 180"/>
                  <a:gd name="T1" fmla="*/ 68 h 209"/>
                  <a:gd name="T2" fmla="*/ 180 w 180"/>
                  <a:gd name="T3" fmla="*/ 15 h 209"/>
                  <a:gd name="T4" fmla="*/ 156 w 180"/>
                  <a:gd name="T5" fmla="*/ 15 h 209"/>
                  <a:gd name="T6" fmla="*/ 156 w 180"/>
                  <a:gd name="T7" fmla="*/ 68 h 209"/>
                  <a:gd name="T8" fmla="*/ 92 w 180"/>
                  <a:gd name="T9" fmla="*/ 132 h 209"/>
                  <a:gd name="T10" fmla="*/ 91 w 180"/>
                  <a:gd name="T11" fmla="*/ 132 h 209"/>
                  <a:gd name="T12" fmla="*/ 90 w 180"/>
                  <a:gd name="T13" fmla="*/ 132 h 209"/>
                  <a:gd name="T14" fmla="*/ 90 w 180"/>
                  <a:gd name="T15" fmla="*/ 132 h 209"/>
                  <a:gd name="T16" fmla="*/ 89 w 180"/>
                  <a:gd name="T17" fmla="*/ 132 h 209"/>
                  <a:gd name="T18" fmla="*/ 24 w 180"/>
                  <a:gd name="T19" fmla="*/ 68 h 209"/>
                  <a:gd name="T20" fmla="*/ 24 w 180"/>
                  <a:gd name="T21" fmla="*/ 15 h 209"/>
                  <a:gd name="T22" fmla="*/ 0 w 180"/>
                  <a:gd name="T23" fmla="*/ 15 h 209"/>
                  <a:gd name="T24" fmla="*/ 0 w 180"/>
                  <a:gd name="T25" fmla="*/ 68 h 209"/>
                  <a:gd name="T26" fmla="*/ 76 w 180"/>
                  <a:gd name="T27" fmla="*/ 156 h 209"/>
                  <a:gd name="T28" fmla="*/ 76 w 180"/>
                  <a:gd name="T29" fmla="*/ 194 h 209"/>
                  <a:gd name="T30" fmla="*/ 22 w 180"/>
                  <a:gd name="T31" fmla="*/ 209 h 209"/>
                  <a:gd name="T32" fmla="*/ 159 w 180"/>
                  <a:gd name="T33" fmla="*/ 209 h 209"/>
                  <a:gd name="T34" fmla="*/ 104 w 180"/>
                  <a:gd name="T35" fmla="*/ 193 h 209"/>
                  <a:gd name="T36" fmla="*/ 104 w 180"/>
                  <a:gd name="T37" fmla="*/ 156 h 209"/>
                  <a:gd name="T38" fmla="*/ 180 w 180"/>
                  <a:gd name="T39" fmla="*/ 68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" h="209">
                    <a:moveTo>
                      <a:pt x="180" y="68"/>
                    </a:moveTo>
                    <a:cubicBezTo>
                      <a:pt x="180" y="68"/>
                      <a:pt x="180" y="38"/>
                      <a:pt x="180" y="15"/>
                    </a:cubicBezTo>
                    <a:cubicBezTo>
                      <a:pt x="180" y="0"/>
                      <a:pt x="156" y="0"/>
                      <a:pt x="156" y="15"/>
                    </a:cubicBezTo>
                    <a:cubicBezTo>
                      <a:pt x="156" y="38"/>
                      <a:pt x="156" y="68"/>
                      <a:pt x="156" y="68"/>
                    </a:cubicBezTo>
                    <a:cubicBezTo>
                      <a:pt x="156" y="104"/>
                      <a:pt x="128" y="132"/>
                      <a:pt x="92" y="132"/>
                    </a:cubicBezTo>
                    <a:cubicBezTo>
                      <a:pt x="92" y="132"/>
                      <a:pt x="91" y="132"/>
                      <a:pt x="91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89" y="132"/>
                      <a:pt x="89" y="132"/>
                    </a:cubicBezTo>
                    <a:cubicBezTo>
                      <a:pt x="53" y="132"/>
                      <a:pt x="24" y="104"/>
                      <a:pt x="24" y="68"/>
                    </a:cubicBezTo>
                    <a:cubicBezTo>
                      <a:pt x="24" y="68"/>
                      <a:pt x="24" y="38"/>
                      <a:pt x="24" y="15"/>
                    </a:cubicBezTo>
                    <a:cubicBezTo>
                      <a:pt x="24" y="0"/>
                      <a:pt x="0" y="0"/>
                      <a:pt x="0" y="15"/>
                    </a:cubicBezTo>
                    <a:cubicBezTo>
                      <a:pt x="0" y="22"/>
                      <a:pt x="0" y="68"/>
                      <a:pt x="0" y="68"/>
                    </a:cubicBezTo>
                    <a:cubicBezTo>
                      <a:pt x="0" y="113"/>
                      <a:pt x="33" y="149"/>
                      <a:pt x="76" y="156"/>
                    </a:cubicBezTo>
                    <a:cubicBezTo>
                      <a:pt x="76" y="194"/>
                      <a:pt x="76" y="194"/>
                      <a:pt x="76" y="194"/>
                    </a:cubicBezTo>
                    <a:cubicBezTo>
                      <a:pt x="22" y="209"/>
                      <a:pt x="22" y="209"/>
                      <a:pt x="22" y="209"/>
                    </a:cubicBezTo>
                    <a:cubicBezTo>
                      <a:pt x="159" y="209"/>
                      <a:pt x="159" y="209"/>
                      <a:pt x="159" y="209"/>
                    </a:cubicBezTo>
                    <a:cubicBezTo>
                      <a:pt x="104" y="193"/>
                      <a:pt x="104" y="193"/>
                      <a:pt x="104" y="193"/>
                    </a:cubicBezTo>
                    <a:cubicBezTo>
                      <a:pt x="104" y="156"/>
                      <a:pt x="104" y="156"/>
                      <a:pt x="104" y="156"/>
                    </a:cubicBezTo>
                    <a:cubicBezTo>
                      <a:pt x="147" y="150"/>
                      <a:pt x="180" y="113"/>
                      <a:pt x="180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41" name="Freeform 627      (向天歌演示原创作品：www.TopPPT.cn)"/>
              <p:cNvSpPr/>
              <p:nvPr/>
            </p:nvSpPr>
            <p:spPr bwMode="auto">
              <a:xfrm>
                <a:off x="7000875" y="6365875"/>
                <a:ext cx="61912" cy="134937"/>
              </a:xfrm>
              <a:custGeom>
                <a:avLst/>
                <a:gdLst>
                  <a:gd name="T0" fmla="*/ 43 w 87"/>
                  <a:gd name="T1" fmla="*/ 190 h 190"/>
                  <a:gd name="T2" fmla="*/ 43 w 87"/>
                  <a:gd name="T3" fmla="*/ 190 h 190"/>
                  <a:gd name="T4" fmla="*/ 44 w 87"/>
                  <a:gd name="T5" fmla="*/ 190 h 190"/>
                  <a:gd name="T6" fmla="*/ 87 w 87"/>
                  <a:gd name="T7" fmla="*/ 147 h 190"/>
                  <a:gd name="T8" fmla="*/ 87 w 87"/>
                  <a:gd name="T9" fmla="*/ 43 h 190"/>
                  <a:gd name="T10" fmla="*/ 44 w 87"/>
                  <a:gd name="T11" fmla="*/ 0 h 190"/>
                  <a:gd name="T12" fmla="*/ 43 w 87"/>
                  <a:gd name="T13" fmla="*/ 0 h 190"/>
                  <a:gd name="T14" fmla="*/ 43 w 87"/>
                  <a:gd name="T15" fmla="*/ 0 h 190"/>
                  <a:gd name="T16" fmla="*/ 0 w 87"/>
                  <a:gd name="T17" fmla="*/ 43 h 190"/>
                  <a:gd name="T18" fmla="*/ 0 w 87"/>
                  <a:gd name="T19" fmla="*/ 147 h 190"/>
                  <a:gd name="T20" fmla="*/ 43 w 87"/>
                  <a:gd name="T21" fmla="*/ 19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" h="190">
                    <a:moveTo>
                      <a:pt x="43" y="190"/>
                    </a:moveTo>
                    <a:cubicBezTo>
                      <a:pt x="43" y="190"/>
                      <a:pt x="43" y="190"/>
                      <a:pt x="43" y="190"/>
                    </a:cubicBezTo>
                    <a:cubicBezTo>
                      <a:pt x="44" y="190"/>
                      <a:pt x="44" y="190"/>
                      <a:pt x="44" y="190"/>
                    </a:cubicBezTo>
                    <a:cubicBezTo>
                      <a:pt x="68" y="190"/>
                      <a:pt x="87" y="171"/>
                      <a:pt x="87" y="147"/>
                    </a:cubicBezTo>
                    <a:cubicBezTo>
                      <a:pt x="87" y="43"/>
                      <a:pt x="87" y="43"/>
                      <a:pt x="87" y="43"/>
                    </a:cubicBezTo>
                    <a:cubicBezTo>
                      <a:pt x="87" y="19"/>
                      <a:pt x="68" y="0"/>
                      <a:pt x="44" y="0"/>
                    </a:cubicBezTo>
                    <a:cubicBezTo>
                      <a:pt x="44" y="0"/>
                      <a:pt x="44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19" y="0"/>
                      <a:pt x="0" y="19"/>
                      <a:pt x="0" y="43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71"/>
                      <a:pt x="19" y="190"/>
                      <a:pt x="43" y="1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</p:grpSp>
      </p:grpSp>
      <p:grpSp>
        <p:nvGrpSpPr>
          <p:cNvPr id="42" name="Group 11      (向天歌演示原创作品：www.TopPPT.cn)"/>
          <p:cNvGrpSpPr/>
          <p:nvPr/>
        </p:nvGrpSpPr>
        <p:grpSpPr>
          <a:xfrm>
            <a:off x="2360288" y="4451367"/>
            <a:ext cx="1215114" cy="301759"/>
            <a:chOff x="3147050" y="4898862"/>
            <a:chExt cx="1620152" cy="402345"/>
          </a:xfrm>
        </p:grpSpPr>
        <p:sp>
          <p:nvSpPr>
            <p:cNvPr id="43" name="Rectangle 33      (向天歌演示原创作品：www.TopPPT.cn)"/>
            <p:cNvSpPr/>
            <p:nvPr/>
          </p:nvSpPr>
          <p:spPr>
            <a:xfrm flipV="1">
              <a:off x="3147050" y="4898862"/>
              <a:ext cx="1620152" cy="402345"/>
            </a:xfrm>
            <a:prstGeom prst="rect">
              <a:avLst/>
            </a:prstGeom>
            <a:solidFill>
              <a:srgbClr val="2B2E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  <p:sp>
          <p:nvSpPr>
            <p:cNvPr id="44" name="TextBox 35      (向天歌演示原创作品：www.TopPPT.cn)"/>
            <p:cNvSpPr txBox="1"/>
            <p:nvPr/>
          </p:nvSpPr>
          <p:spPr>
            <a:xfrm>
              <a:off x="3527358" y="4928981"/>
              <a:ext cx="1033984" cy="36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文鼎霹靂體" panose="02010609010101010101" pitchFamily="49" charset="-120"/>
                </a:rPr>
                <a:t>李海燕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2051050" y="1564005"/>
            <a:ext cx="1078230" cy="1076960"/>
            <a:chOff x="3448" y="2767"/>
            <a:chExt cx="1554" cy="1554"/>
          </a:xfrm>
        </p:grpSpPr>
        <p:sp>
          <p:nvSpPr>
            <p:cNvPr id="57" name="Rectangle 19      (向天歌演示原创作品：www.TopPPT.cn)"/>
            <p:cNvSpPr/>
            <p:nvPr/>
          </p:nvSpPr>
          <p:spPr>
            <a:xfrm rot="2289162">
              <a:off x="3448" y="2767"/>
              <a:ext cx="1554" cy="1554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3643" y="2917"/>
              <a:ext cx="1134" cy="1208"/>
              <a:chOff x="3649" y="2955"/>
              <a:chExt cx="1134" cy="1208"/>
            </a:xfrm>
          </p:grpSpPr>
          <p:sp>
            <p:nvSpPr>
              <p:cNvPr id="59" name="Freeform 162"/>
              <p:cNvSpPr/>
              <p:nvPr/>
            </p:nvSpPr>
            <p:spPr bwMode="auto">
              <a:xfrm>
                <a:off x="3649" y="2955"/>
                <a:ext cx="1134" cy="1208"/>
              </a:xfrm>
              <a:custGeom>
                <a:avLst/>
                <a:gdLst>
                  <a:gd name="T0" fmla="*/ 256 w 256"/>
                  <a:gd name="T1" fmla="*/ 216 h 256"/>
                  <a:gd name="T2" fmla="*/ 216 w 256"/>
                  <a:gd name="T3" fmla="*/ 256 h 256"/>
                  <a:gd name="T4" fmla="*/ 40 w 256"/>
                  <a:gd name="T5" fmla="*/ 256 h 256"/>
                  <a:gd name="T6" fmla="*/ 0 w 256"/>
                  <a:gd name="T7" fmla="*/ 216 h 256"/>
                  <a:gd name="T8" fmla="*/ 0 w 256"/>
                  <a:gd name="T9" fmla="*/ 40 h 256"/>
                  <a:gd name="T10" fmla="*/ 40 w 256"/>
                  <a:gd name="T11" fmla="*/ 0 h 256"/>
                  <a:gd name="T12" fmla="*/ 216 w 256"/>
                  <a:gd name="T13" fmla="*/ 0 h 256"/>
                  <a:gd name="T14" fmla="*/ 256 w 256"/>
                  <a:gd name="T15" fmla="*/ 40 h 256"/>
                  <a:gd name="T16" fmla="*/ 256 w 256"/>
                  <a:gd name="T17" fmla="*/ 21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6" h="256">
                    <a:moveTo>
                      <a:pt x="256" y="216"/>
                    </a:moveTo>
                    <a:cubicBezTo>
                      <a:pt x="256" y="238"/>
                      <a:pt x="238" y="256"/>
                      <a:pt x="216" y="256"/>
                    </a:cubicBezTo>
                    <a:cubicBezTo>
                      <a:pt x="40" y="256"/>
                      <a:pt x="40" y="256"/>
                      <a:pt x="40" y="256"/>
                    </a:cubicBezTo>
                    <a:cubicBezTo>
                      <a:pt x="18" y="256"/>
                      <a:pt x="0" y="238"/>
                      <a:pt x="0" y="21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18"/>
                      <a:pt x="18" y="0"/>
                      <a:pt x="40" y="0"/>
                    </a:cubicBezTo>
                    <a:cubicBezTo>
                      <a:pt x="216" y="0"/>
                      <a:pt x="216" y="0"/>
                      <a:pt x="216" y="0"/>
                    </a:cubicBezTo>
                    <a:cubicBezTo>
                      <a:pt x="238" y="0"/>
                      <a:pt x="256" y="18"/>
                      <a:pt x="256" y="40"/>
                    </a:cubicBezTo>
                    <a:lnTo>
                      <a:pt x="256" y="216"/>
                    </a:lnTo>
                    <a:close/>
                  </a:path>
                </a:pathLst>
              </a:custGeom>
              <a:solidFill>
                <a:srgbClr val="7DC0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Freeform 163"/>
              <p:cNvSpPr/>
              <p:nvPr/>
            </p:nvSpPr>
            <p:spPr bwMode="auto">
              <a:xfrm>
                <a:off x="3896" y="3249"/>
                <a:ext cx="887" cy="914"/>
              </a:xfrm>
              <a:custGeom>
                <a:avLst/>
                <a:gdLst>
                  <a:gd name="T0" fmla="*/ 200 w 200"/>
                  <a:gd name="T1" fmla="*/ 58 h 194"/>
                  <a:gd name="T2" fmla="*/ 142 w 200"/>
                  <a:gd name="T3" fmla="*/ 0 h 194"/>
                  <a:gd name="T4" fmla="*/ 96 w 200"/>
                  <a:gd name="T5" fmla="*/ 46 h 194"/>
                  <a:gd name="T6" fmla="*/ 56 w 200"/>
                  <a:gd name="T7" fmla="*/ 5 h 194"/>
                  <a:gd name="T8" fmla="*/ 49 w 200"/>
                  <a:gd name="T9" fmla="*/ 12 h 194"/>
                  <a:gd name="T10" fmla="*/ 41 w 200"/>
                  <a:gd name="T11" fmla="*/ 40 h 194"/>
                  <a:gd name="T12" fmla="*/ 15 w 200"/>
                  <a:gd name="T13" fmla="*/ 46 h 194"/>
                  <a:gd name="T14" fmla="*/ 6 w 200"/>
                  <a:gd name="T15" fmla="*/ 55 h 194"/>
                  <a:gd name="T16" fmla="*/ 47 w 200"/>
                  <a:gd name="T17" fmla="*/ 95 h 194"/>
                  <a:gd name="T18" fmla="*/ 0 w 200"/>
                  <a:gd name="T19" fmla="*/ 141 h 194"/>
                  <a:gd name="T20" fmla="*/ 53 w 200"/>
                  <a:gd name="T21" fmla="*/ 194 h 194"/>
                  <a:gd name="T22" fmla="*/ 160 w 200"/>
                  <a:gd name="T23" fmla="*/ 194 h 194"/>
                  <a:gd name="T24" fmla="*/ 200 w 200"/>
                  <a:gd name="T25" fmla="*/ 154 h 194"/>
                  <a:gd name="T26" fmla="*/ 200 w 200"/>
                  <a:gd name="T27" fmla="*/ 58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0" h="194">
                    <a:moveTo>
                      <a:pt x="200" y="58"/>
                    </a:moveTo>
                    <a:cubicBezTo>
                      <a:pt x="142" y="0"/>
                      <a:pt x="142" y="0"/>
                      <a:pt x="142" y="0"/>
                    </a:cubicBezTo>
                    <a:cubicBezTo>
                      <a:pt x="96" y="46"/>
                      <a:pt x="96" y="46"/>
                      <a:pt x="96" y="46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47" y="95"/>
                      <a:pt x="47" y="95"/>
                      <a:pt x="47" y="95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53" y="194"/>
                      <a:pt x="53" y="194"/>
                      <a:pt x="53" y="194"/>
                    </a:cubicBezTo>
                    <a:cubicBezTo>
                      <a:pt x="160" y="194"/>
                      <a:pt x="160" y="194"/>
                      <a:pt x="160" y="194"/>
                    </a:cubicBezTo>
                    <a:cubicBezTo>
                      <a:pt x="182" y="194"/>
                      <a:pt x="200" y="176"/>
                      <a:pt x="200" y="154"/>
                    </a:cubicBezTo>
                    <a:lnTo>
                      <a:pt x="200" y="58"/>
                    </a:lnTo>
                    <a:close/>
                  </a:path>
                </a:pathLst>
              </a:custGeom>
              <a:solidFill>
                <a:srgbClr val="6DA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Freeform 164"/>
              <p:cNvSpPr/>
              <p:nvPr/>
            </p:nvSpPr>
            <p:spPr bwMode="auto">
              <a:xfrm>
                <a:off x="4157" y="3230"/>
                <a:ext cx="397" cy="415"/>
              </a:xfrm>
              <a:custGeom>
                <a:avLst/>
                <a:gdLst>
                  <a:gd name="T0" fmla="*/ 89 w 89"/>
                  <a:gd name="T1" fmla="*/ 17 h 88"/>
                  <a:gd name="T2" fmla="*/ 71 w 89"/>
                  <a:gd name="T3" fmla="*/ 0 h 88"/>
                  <a:gd name="T4" fmla="*/ 59 w 89"/>
                  <a:gd name="T5" fmla="*/ 5 h 88"/>
                  <a:gd name="T6" fmla="*/ 0 w 89"/>
                  <a:gd name="T7" fmla="*/ 63 h 88"/>
                  <a:gd name="T8" fmla="*/ 25 w 89"/>
                  <a:gd name="T9" fmla="*/ 88 h 88"/>
                  <a:gd name="T10" fmla="*/ 84 w 89"/>
                  <a:gd name="T11" fmla="*/ 30 h 88"/>
                  <a:gd name="T12" fmla="*/ 84 w 89"/>
                  <a:gd name="T13" fmla="*/ 30 h 88"/>
                  <a:gd name="T14" fmla="*/ 89 w 89"/>
                  <a:gd name="T15" fmla="*/ 17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9" h="88">
                    <a:moveTo>
                      <a:pt x="89" y="17"/>
                    </a:moveTo>
                    <a:cubicBezTo>
                      <a:pt x="89" y="8"/>
                      <a:pt x="81" y="0"/>
                      <a:pt x="71" y="0"/>
                    </a:cubicBezTo>
                    <a:cubicBezTo>
                      <a:pt x="67" y="0"/>
                      <a:pt x="62" y="2"/>
                      <a:pt x="59" y="5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25" y="88"/>
                      <a:pt x="25" y="88"/>
                      <a:pt x="25" y="88"/>
                    </a:cubicBezTo>
                    <a:cubicBezTo>
                      <a:pt x="84" y="30"/>
                      <a:pt x="84" y="30"/>
                      <a:pt x="84" y="30"/>
                    </a:cubicBezTo>
                    <a:cubicBezTo>
                      <a:pt x="84" y="30"/>
                      <a:pt x="84" y="30"/>
                      <a:pt x="84" y="30"/>
                    </a:cubicBezTo>
                    <a:cubicBezTo>
                      <a:pt x="87" y="27"/>
                      <a:pt x="89" y="22"/>
                      <a:pt x="89" y="17"/>
                    </a:cubicBezTo>
                    <a:close/>
                  </a:path>
                </a:pathLst>
              </a:custGeom>
              <a:solidFill>
                <a:srgbClr val="739B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Freeform 165"/>
              <p:cNvSpPr/>
              <p:nvPr/>
            </p:nvSpPr>
            <p:spPr bwMode="auto">
              <a:xfrm>
                <a:off x="3878" y="3565"/>
                <a:ext cx="352" cy="368"/>
              </a:xfrm>
              <a:custGeom>
                <a:avLst/>
                <a:gdLst>
                  <a:gd name="T0" fmla="*/ 33 w 117"/>
                  <a:gd name="T1" fmla="*/ 70 h 115"/>
                  <a:gd name="T2" fmla="*/ 20 w 117"/>
                  <a:gd name="T3" fmla="*/ 72 h 115"/>
                  <a:gd name="T4" fmla="*/ 0 w 117"/>
                  <a:gd name="T5" fmla="*/ 103 h 115"/>
                  <a:gd name="T6" fmla="*/ 12 w 117"/>
                  <a:gd name="T7" fmla="*/ 115 h 115"/>
                  <a:gd name="T8" fmla="*/ 12 w 117"/>
                  <a:gd name="T9" fmla="*/ 115 h 115"/>
                  <a:gd name="T10" fmla="*/ 14 w 117"/>
                  <a:gd name="T11" fmla="*/ 115 h 115"/>
                  <a:gd name="T12" fmla="*/ 43 w 117"/>
                  <a:gd name="T13" fmla="*/ 96 h 115"/>
                  <a:gd name="T14" fmla="*/ 45 w 117"/>
                  <a:gd name="T15" fmla="*/ 82 h 115"/>
                  <a:gd name="T16" fmla="*/ 117 w 117"/>
                  <a:gd name="T17" fmla="*/ 11 h 115"/>
                  <a:gd name="T18" fmla="*/ 105 w 117"/>
                  <a:gd name="T19" fmla="*/ 0 h 115"/>
                  <a:gd name="T20" fmla="*/ 33 w 117"/>
                  <a:gd name="T21" fmla="*/ 7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115">
                    <a:moveTo>
                      <a:pt x="33" y="70"/>
                    </a:moveTo>
                    <a:lnTo>
                      <a:pt x="20" y="72"/>
                    </a:lnTo>
                    <a:lnTo>
                      <a:pt x="0" y="103"/>
                    </a:lnTo>
                    <a:lnTo>
                      <a:pt x="12" y="115"/>
                    </a:lnTo>
                    <a:lnTo>
                      <a:pt x="12" y="115"/>
                    </a:lnTo>
                    <a:lnTo>
                      <a:pt x="14" y="115"/>
                    </a:lnTo>
                    <a:lnTo>
                      <a:pt x="43" y="96"/>
                    </a:lnTo>
                    <a:lnTo>
                      <a:pt x="45" y="82"/>
                    </a:lnTo>
                    <a:lnTo>
                      <a:pt x="117" y="11"/>
                    </a:lnTo>
                    <a:lnTo>
                      <a:pt x="105" y="0"/>
                    </a:lnTo>
                    <a:lnTo>
                      <a:pt x="33" y="70"/>
                    </a:lnTo>
                    <a:close/>
                  </a:path>
                </a:pathLst>
              </a:custGeom>
              <a:solidFill>
                <a:srgbClr val="505A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Freeform 166"/>
              <p:cNvSpPr/>
              <p:nvPr/>
            </p:nvSpPr>
            <p:spPr bwMode="auto">
              <a:xfrm>
                <a:off x="4239" y="3310"/>
                <a:ext cx="196" cy="208"/>
              </a:xfrm>
              <a:custGeom>
                <a:avLst/>
                <a:gdLst>
                  <a:gd name="T0" fmla="*/ 7 w 65"/>
                  <a:gd name="T1" fmla="*/ 65 h 65"/>
                  <a:gd name="T2" fmla="*/ 0 w 65"/>
                  <a:gd name="T3" fmla="*/ 59 h 65"/>
                  <a:gd name="T4" fmla="*/ 59 w 65"/>
                  <a:gd name="T5" fmla="*/ 0 h 65"/>
                  <a:gd name="T6" fmla="*/ 65 w 65"/>
                  <a:gd name="T7" fmla="*/ 7 h 65"/>
                  <a:gd name="T8" fmla="*/ 7 w 65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7" y="65"/>
                    </a:moveTo>
                    <a:lnTo>
                      <a:pt x="0" y="59"/>
                    </a:lnTo>
                    <a:lnTo>
                      <a:pt x="59" y="0"/>
                    </a:lnTo>
                    <a:lnTo>
                      <a:pt x="65" y="7"/>
                    </a:lnTo>
                    <a:lnTo>
                      <a:pt x="7" y="65"/>
                    </a:lnTo>
                    <a:close/>
                  </a:path>
                </a:pathLst>
              </a:custGeom>
              <a:solidFill>
                <a:srgbClr val="618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Freeform 167"/>
              <p:cNvSpPr/>
              <p:nvPr/>
            </p:nvSpPr>
            <p:spPr bwMode="auto">
              <a:xfrm>
                <a:off x="4278" y="3358"/>
                <a:ext cx="196" cy="208"/>
              </a:xfrm>
              <a:custGeom>
                <a:avLst/>
                <a:gdLst>
                  <a:gd name="T0" fmla="*/ 8 w 65"/>
                  <a:gd name="T1" fmla="*/ 65 h 65"/>
                  <a:gd name="T2" fmla="*/ 0 w 65"/>
                  <a:gd name="T3" fmla="*/ 57 h 65"/>
                  <a:gd name="T4" fmla="*/ 59 w 65"/>
                  <a:gd name="T5" fmla="*/ 0 h 65"/>
                  <a:gd name="T6" fmla="*/ 65 w 65"/>
                  <a:gd name="T7" fmla="*/ 5 h 65"/>
                  <a:gd name="T8" fmla="*/ 8 w 65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8" y="65"/>
                    </a:moveTo>
                    <a:lnTo>
                      <a:pt x="0" y="57"/>
                    </a:lnTo>
                    <a:lnTo>
                      <a:pt x="59" y="0"/>
                    </a:lnTo>
                    <a:lnTo>
                      <a:pt x="65" y="5"/>
                    </a:lnTo>
                    <a:lnTo>
                      <a:pt x="8" y="65"/>
                    </a:lnTo>
                    <a:close/>
                  </a:path>
                </a:pathLst>
              </a:custGeom>
              <a:solidFill>
                <a:srgbClr val="618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Freeform 168"/>
              <p:cNvSpPr/>
              <p:nvPr/>
            </p:nvSpPr>
            <p:spPr bwMode="auto">
              <a:xfrm>
                <a:off x="3878" y="3223"/>
                <a:ext cx="677" cy="719"/>
              </a:xfrm>
              <a:custGeom>
                <a:avLst/>
                <a:gdLst>
                  <a:gd name="T0" fmla="*/ 0 w 152"/>
                  <a:gd name="T1" fmla="*/ 35 h 152"/>
                  <a:gd name="T2" fmla="*/ 35 w 152"/>
                  <a:gd name="T3" fmla="*/ 70 h 152"/>
                  <a:gd name="T4" fmla="*/ 47 w 152"/>
                  <a:gd name="T5" fmla="*/ 68 h 152"/>
                  <a:gd name="T6" fmla="*/ 127 w 152"/>
                  <a:gd name="T7" fmla="*/ 147 h 152"/>
                  <a:gd name="T8" fmla="*/ 127 w 152"/>
                  <a:gd name="T9" fmla="*/ 147 h 152"/>
                  <a:gd name="T10" fmla="*/ 137 w 152"/>
                  <a:gd name="T11" fmla="*/ 152 h 152"/>
                  <a:gd name="T12" fmla="*/ 152 w 152"/>
                  <a:gd name="T13" fmla="*/ 137 h 152"/>
                  <a:gd name="T14" fmla="*/ 148 w 152"/>
                  <a:gd name="T15" fmla="*/ 127 h 152"/>
                  <a:gd name="T16" fmla="*/ 68 w 152"/>
                  <a:gd name="T17" fmla="*/ 47 h 152"/>
                  <a:gd name="T18" fmla="*/ 70 w 152"/>
                  <a:gd name="T19" fmla="*/ 35 h 152"/>
                  <a:gd name="T20" fmla="*/ 35 w 152"/>
                  <a:gd name="T21" fmla="*/ 0 h 152"/>
                  <a:gd name="T22" fmla="*/ 26 w 152"/>
                  <a:gd name="T23" fmla="*/ 1 h 152"/>
                  <a:gd name="T24" fmla="*/ 46 w 152"/>
                  <a:gd name="T25" fmla="*/ 22 h 152"/>
                  <a:gd name="T26" fmla="*/ 46 w 152"/>
                  <a:gd name="T27" fmla="*/ 22 h 152"/>
                  <a:gd name="T28" fmla="*/ 40 w 152"/>
                  <a:gd name="T29" fmla="*/ 40 h 152"/>
                  <a:gd name="T30" fmla="*/ 22 w 152"/>
                  <a:gd name="T31" fmla="*/ 47 h 152"/>
                  <a:gd name="T32" fmla="*/ 1 w 152"/>
                  <a:gd name="T33" fmla="*/ 26 h 152"/>
                  <a:gd name="T34" fmla="*/ 0 w 152"/>
                  <a:gd name="T35" fmla="*/ 35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2" h="152">
                    <a:moveTo>
                      <a:pt x="0" y="35"/>
                    </a:moveTo>
                    <a:cubicBezTo>
                      <a:pt x="0" y="54"/>
                      <a:pt x="16" y="70"/>
                      <a:pt x="35" y="70"/>
                    </a:cubicBezTo>
                    <a:cubicBezTo>
                      <a:pt x="39" y="70"/>
                      <a:pt x="43" y="69"/>
                      <a:pt x="47" y="68"/>
                    </a:cubicBezTo>
                    <a:cubicBezTo>
                      <a:pt x="127" y="147"/>
                      <a:pt x="127" y="147"/>
                      <a:pt x="127" y="147"/>
                    </a:cubicBezTo>
                    <a:cubicBezTo>
                      <a:pt x="127" y="147"/>
                      <a:pt x="127" y="147"/>
                      <a:pt x="127" y="147"/>
                    </a:cubicBezTo>
                    <a:cubicBezTo>
                      <a:pt x="129" y="150"/>
                      <a:pt x="133" y="152"/>
                      <a:pt x="137" y="152"/>
                    </a:cubicBezTo>
                    <a:cubicBezTo>
                      <a:pt x="145" y="152"/>
                      <a:pt x="152" y="145"/>
                      <a:pt x="152" y="137"/>
                    </a:cubicBezTo>
                    <a:cubicBezTo>
                      <a:pt x="152" y="133"/>
                      <a:pt x="150" y="129"/>
                      <a:pt x="148" y="12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9" y="43"/>
                      <a:pt x="70" y="39"/>
                      <a:pt x="70" y="35"/>
                    </a:cubicBezTo>
                    <a:cubicBezTo>
                      <a:pt x="70" y="16"/>
                      <a:pt x="54" y="0"/>
                      <a:pt x="35" y="0"/>
                    </a:cubicBezTo>
                    <a:cubicBezTo>
                      <a:pt x="32" y="0"/>
                      <a:pt x="29" y="0"/>
                      <a:pt x="26" y="1"/>
                    </a:cubicBezTo>
                    <a:cubicBezTo>
                      <a:pt x="46" y="22"/>
                      <a:pt x="46" y="22"/>
                      <a:pt x="46" y="22"/>
                    </a:cubicBezTo>
                    <a:cubicBezTo>
                      <a:pt x="46" y="22"/>
                      <a:pt x="46" y="22"/>
                      <a:pt x="46" y="22"/>
                    </a:cubicBezTo>
                    <a:cubicBezTo>
                      <a:pt x="50" y="25"/>
                      <a:pt x="47" y="34"/>
                      <a:pt x="40" y="40"/>
                    </a:cubicBezTo>
                    <a:cubicBezTo>
                      <a:pt x="33" y="47"/>
                      <a:pt x="25" y="50"/>
                      <a:pt x="22" y="47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9"/>
                      <a:pt x="0" y="32"/>
                      <a:pt x="0" y="35"/>
                    </a:cubicBezTo>
                    <a:close/>
                  </a:path>
                </a:pathLst>
              </a:custGeom>
              <a:solidFill>
                <a:srgbClr val="F5F7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Oval 169"/>
              <p:cNvSpPr>
                <a:spLocks noChangeArrowheads="1"/>
              </p:cNvSpPr>
              <p:nvPr/>
            </p:nvSpPr>
            <p:spPr bwMode="auto">
              <a:xfrm>
                <a:off x="4461" y="3843"/>
                <a:ext cx="51" cy="54"/>
              </a:xfrm>
              <a:prstGeom prst="ellipse">
                <a:avLst/>
              </a:prstGeom>
              <a:solidFill>
                <a:srgbClr val="CCD0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2" name="TextBox 18      (向天歌演示原创作品：www.TopPPT.cn)"/>
          <p:cNvSpPr txBox="1"/>
          <p:nvPr/>
        </p:nvSpPr>
        <p:spPr>
          <a:xfrm>
            <a:off x="857250" y="3395186"/>
            <a:ext cx="5023485" cy="968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项目四：三人表决器</a:t>
            </a:r>
            <a:endParaRPr lang="zh-CN" altLang="en-US" sz="3600" b="1" dirty="0">
              <a:solidFill>
                <a:srgbClr val="2B2E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文鼎霹靂體" panose="02010609010101010101" pitchFamily="49" charset="-120"/>
            </a:endParaRPr>
          </a:p>
          <a:p>
            <a:pPr algn="ctr"/>
            <a:r>
              <a:rPr lang="zh-CN" altLang="en-US" sz="2100" b="1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子项目</a:t>
            </a:r>
            <a:r>
              <a:rPr lang="en-US" altLang="zh-CN" sz="2100" b="1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1.</a:t>
            </a:r>
            <a:r>
              <a:rPr lang="zh-CN" altLang="zh-CN" sz="2100" b="1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基本逻辑门电路的装配与调试</a:t>
            </a:r>
            <a:endParaRPr lang="zh-CN" altLang="zh-CN" sz="2100" b="1" dirty="0">
              <a:solidFill>
                <a:srgbClr val="2B2E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文鼎霹靂體" panose="02010609010101010101" pitchFamily="49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8" presetClass="entr" presetSubtype="0" accel="50000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99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99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99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99"/>
                            </p:stCondLst>
                            <p:childTnLst>
                              <p:par>
                                <p:cTn id="5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5" grpId="0" bldLvl="0" animBg="1"/>
      <p:bldP spid="26" grpId="0"/>
      <p:bldP spid="2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2165" y="758190"/>
            <a:ext cx="5853113" cy="2353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开始上图中电路，分析讨论具体分为几步</a:t>
            </a:r>
            <a:r>
              <a:rPr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：</a:t>
            </a:r>
            <a:endParaRPr sz="2100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endParaRPr sz="2100" b="1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endParaRPr sz="2100" b="1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r>
              <a:rPr lang="en-US" sz="2100" b="1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1.</a:t>
            </a:r>
            <a:r>
              <a:rPr lang="zh-CN" altLang="en-US" sz="2100" b="1" dirty="0" smtClean="0">
                <a:latin typeface="仿宋_GB2312" panose="02010609030101010101" pitchFamily="49" charset="-122"/>
                <a:ea typeface="仿宋_GB2312" panose="02010609030101010101" pitchFamily="49" charset="-122"/>
                <a:sym typeface="+mn-ea"/>
              </a:rPr>
              <a:t>基本逻辑门电路的装配与调试</a:t>
            </a:r>
            <a:r>
              <a:rPr lang="zh-CN" altLang="en-US" sz="2100" b="1" dirty="0" smtClean="0">
                <a:latin typeface="仿宋_GB2312" panose="02010609030101010101" pitchFamily="49" charset="-122"/>
                <a:ea typeface="仿宋_GB2312" panose="02010609030101010101" pitchFamily="49" charset="-122"/>
                <a:sym typeface="+mn-ea"/>
              </a:rPr>
              <a:t>；</a:t>
            </a:r>
            <a:endParaRPr lang="zh-CN" altLang="en-US" sz="2100" b="1" dirty="0" smtClean="0">
              <a:latin typeface="仿宋_GB2312" panose="02010609030101010101" pitchFamily="49" charset="-122"/>
              <a:ea typeface="仿宋_GB2312" panose="02010609030101010101" pitchFamily="49" charset="-122"/>
              <a:sym typeface="+mn-ea"/>
            </a:endParaRPr>
          </a:p>
          <a:p>
            <a:endParaRPr lang="zh-CN" altLang="en-US" sz="2100" b="1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r>
              <a:rPr lang="en-US" altLang="zh-CN" sz="2100" b="1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2.</a:t>
            </a:r>
            <a:r>
              <a:rPr lang="zh-CN" altLang="en-US" sz="2100" b="1" dirty="0" smtClean="0">
                <a:latin typeface="仿宋_GB2312" panose="02010609030101010101" pitchFamily="49" charset="-122"/>
                <a:ea typeface="仿宋_GB2312" panose="02010609030101010101" pitchFamily="49" charset="-122"/>
                <a:sym typeface="+mn-ea"/>
              </a:rPr>
              <a:t>三人表决器电路的装配与调试</a:t>
            </a:r>
            <a:r>
              <a:rPr lang="zh-CN" altLang="en-US" sz="2100" b="1" dirty="0" smtClean="0">
                <a:latin typeface="仿宋_GB2312" panose="02010609030101010101" pitchFamily="49" charset="-122"/>
                <a:ea typeface="仿宋_GB2312" panose="02010609030101010101" pitchFamily="49" charset="-122"/>
                <a:sym typeface="+mn-ea"/>
              </a:rPr>
              <a:t>；</a:t>
            </a:r>
            <a:endParaRPr lang="zh-CN" altLang="en-US" sz="2100" b="1" dirty="0" smtClean="0">
              <a:latin typeface="仿宋_GB2312" panose="02010609030101010101" pitchFamily="49" charset="-122"/>
              <a:ea typeface="仿宋_GB2312" panose="02010609030101010101" pitchFamily="49" charset="-122"/>
              <a:sym typeface="+mn-ea"/>
            </a:endParaRPr>
          </a:p>
          <a:p>
            <a:endParaRPr lang="zh-CN" altLang="en-US" sz="2100" b="1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72864" y="48577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15"/>
              <a:t>时间</a:t>
            </a:r>
            <a:r>
              <a:rPr lang="en-US" altLang="zh-CN" sz="1015"/>
              <a:t>2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graphicFrame>
        <p:nvGraphicFramePr>
          <p:cNvPr id="14" name="表格 13"/>
          <p:cNvGraphicFramePr/>
          <p:nvPr>
            <p:custDataLst>
              <p:tags r:id="rId1"/>
            </p:custDataLst>
          </p:nvPr>
        </p:nvGraphicFramePr>
        <p:xfrm>
          <a:off x="7144" y="4763"/>
          <a:ext cx="311785" cy="5140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785"/>
              </a:tblGrid>
              <a:tr h="8705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439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432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420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705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699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4" name="组合 3"/>
          <p:cNvGrpSpPr/>
          <p:nvPr/>
        </p:nvGrpSpPr>
        <p:grpSpPr>
          <a:xfrm>
            <a:off x="4801870" y="1283970"/>
            <a:ext cx="4042694" cy="1449070"/>
            <a:chOff x="6660" y="1800"/>
            <a:chExt cx="6607" cy="2282"/>
          </a:xfrm>
        </p:grpSpPr>
        <p:sp>
          <p:nvSpPr>
            <p:cNvPr id="11" name="左大括号 10"/>
            <p:cNvSpPr/>
            <p:nvPr/>
          </p:nvSpPr>
          <p:spPr>
            <a:xfrm>
              <a:off x="6660" y="1800"/>
              <a:ext cx="720" cy="2282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sz="1015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152" y="2215"/>
              <a:ext cx="6115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zh-CN" sz="1800"/>
                <a:t>任务一：数字电路基础知识</a:t>
              </a:r>
              <a:endParaRPr lang="zh-CN" altLang="zh-CN" sz="1800"/>
            </a:p>
            <a:p>
              <a:r>
                <a:rPr lang="zh-CN" altLang="zh-CN" sz="1800"/>
                <a:t>任务二：逻辑门电路</a:t>
              </a:r>
              <a:endParaRPr lang="zh-CN" altLang="zh-CN" sz="1800"/>
            </a:p>
            <a:p>
              <a:r>
                <a:rPr lang="zh-CN" altLang="zh-CN" sz="1800"/>
                <a:t>任务三：门电路的安装</a:t>
              </a:r>
              <a:endParaRPr lang="zh-CN" altLang="zh-CN" sz="1800"/>
            </a:p>
          </p:txBody>
        </p:sp>
      </p:grpSp>
      <p:graphicFrame>
        <p:nvGraphicFramePr>
          <p:cNvPr id="10" name="表格 9"/>
          <p:cNvGraphicFramePr/>
          <p:nvPr>
            <p:custDataLst>
              <p:tags r:id="rId2"/>
            </p:custDataLst>
          </p:nvPr>
        </p:nvGraphicFramePr>
        <p:xfrm>
          <a:off x="6985" y="5080"/>
          <a:ext cx="336550" cy="513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550"/>
              </a:tblGrid>
              <a:tr h="7480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>
                          <a:sym typeface="+mn-ea"/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等腰三角形 22"/>
          <p:cNvSpPr/>
          <p:nvPr/>
        </p:nvSpPr>
        <p:spPr>
          <a:xfrm>
            <a:off x="2030065" y="1671490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2419741" y="1856894"/>
            <a:ext cx="1580515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dirty="0">
                <a:solidFill>
                  <a:srgbClr val="21A3D0"/>
                </a:solidFill>
              </a:rPr>
              <a:t>01</a:t>
            </a:r>
            <a:endParaRPr lang="zh-CN" altLang="en-US" dirty="0">
              <a:solidFill>
                <a:srgbClr val="21A3D0"/>
              </a:solidFill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4153066" y="1489226"/>
            <a:ext cx="38404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360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任务一</a:t>
            </a:r>
            <a:endParaRPr lang="zh-CN" altLang="zh-CN" sz="360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  <a:p>
            <a:pPr algn="ctr"/>
            <a:r>
              <a:rPr lang="zh-CN" altLang="zh-CN" sz="360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数字电路基础知识</a:t>
            </a:r>
            <a:endParaRPr lang="zh-CN" altLang="zh-CN" sz="360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4152688" y="2826390"/>
            <a:ext cx="308360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等腰三角形 38"/>
          <p:cNvSpPr/>
          <p:nvPr/>
        </p:nvSpPr>
        <p:spPr>
          <a:xfrm rot="18035669">
            <a:off x="2382961" y="1282355"/>
            <a:ext cx="360040" cy="310379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0" name="等腰三角形 39"/>
          <p:cNvSpPr/>
          <p:nvPr/>
        </p:nvSpPr>
        <p:spPr>
          <a:xfrm rot="21283757">
            <a:off x="1968925" y="1497553"/>
            <a:ext cx="191945" cy="165470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1" name="等腰三角形 40"/>
          <p:cNvSpPr/>
          <p:nvPr/>
        </p:nvSpPr>
        <p:spPr>
          <a:xfrm rot="15968008">
            <a:off x="1663187" y="1888656"/>
            <a:ext cx="304349" cy="227352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bldLvl="0" animBg="1"/>
      <p:bldP spid="24" grpId="0"/>
      <p:bldP spid="25" grpId="0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5937" name="矩形 465936"/>
          <p:cNvSpPr/>
          <p:nvPr/>
        </p:nvSpPr>
        <p:spPr>
          <a:xfrm>
            <a:off x="1143000" y="1252538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7" name="文本框 6"/>
          <p:cNvSpPr txBox="1"/>
          <p:nvPr/>
        </p:nvSpPr>
        <p:spPr>
          <a:xfrm>
            <a:off x="614045" y="92710"/>
            <a:ext cx="22402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一、科技前沿</a:t>
            </a:r>
            <a:endParaRPr lang="zh-CN" altLang="en-US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科技前沿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23240" y="754380"/>
            <a:ext cx="7548880" cy="423037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5937" name="矩形 465936"/>
          <p:cNvSpPr/>
          <p:nvPr/>
        </p:nvSpPr>
        <p:spPr>
          <a:xfrm>
            <a:off x="1143000" y="1252538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7" name="文本框 6"/>
          <p:cNvSpPr txBox="1"/>
          <p:nvPr/>
        </p:nvSpPr>
        <p:spPr>
          <a:xfrm>
            <a:off x="614045" y="92710"/>
            <a:ext cx="22402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一、科技前沿</a:t>
            </a:r>
            <a:endParaRPr lang="zh-CN" altLang="en-US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欣赏机器人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43000" y="599440"/>
            <a:ext cx="6858000" cy="436626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2194" name="标题 392193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r>
              <a:rPr lang="zh-CN" altLang="en-US" dirty="0"/>
              <a:t>二、任务实施 </a:t>
            </a:r>
            <a:endParaRPr lang="zh-CN" altLang="en-US" dirty="0"/>
          </a:p>
        </p:txBody>
      </p:sp>
      <p:sp>
        <p:nvSpPr>
          <p:cNvPr id="392195" name="文本占位符 392194"/>
          <p:cNvSpPr>
            <a:spLocks noGrp="1"/>
          </p:cNvSpPr>
          <p:nvPr>
            <p:ph type="body" idx="1"/>
          </p:nvPr>
        </p:nvSpPr>
        <p:spPr>
          <a:xfrm>
            <a:off x="2490788" y="1869281"/>
            <a:ext cx="5510213" cy="864394"/>
          </a:xfrm>
        </p:spPr>
        <p:txBody>
          <a:bodyPr>
            <a:normAutofit lnSpcReduction="10000"/>
          </a:bodyPr>
          <a:p>
            <a:pPr marL="609600" indent="-609600">
              <a:buSzPct val="50000"/>
              <a:buFont typeface="Wingdings" panose="05000000000000000000" pitchFamily="2" charset="2"/>
              <a:buChar char="u"/>
            </a:pPr>
            <a:r>
              <a:rPr lang="zh-CN" altLang="en-US" sz="1500" b="0" dirty="0">
                <a:latin typeface="楷体_GB2312" panose="02010609030101010101" pitchFamily="49" charset="-122"/>
              </a:rPr>
              <a:t>了解数字电路的特点；了解晶体管的开关特性；</a:t>
            </a:r>
            <a:endParaRPr lang="zh-CN" altLang="en-US" sz="1500" b="0" dirty="0">
              <a:latin typeface="楷体_GB2312" panose="02010609030101010101" pitchFamily="49" charset="-122"/>
            </a:endParaRPr>
          </a:p>
          <a:p>
            <a:pPr marL="609600" indent="-609600">
              <a:buSzPct val="50000"/>
              <a:buFont typeface="Wingdings" panose="05000000000000000000" pitchFamily="2" charset="2"/>
              <a:buChar char="u"/>
            </a:pPr>
            <a:r>
              <a:rPr lang="zh-CN" altLang="en-US" sz="1500" b="0" dirty="0">
                <a:latin typeface="楷体_GB2312" panose="02010609030101010101" pitchFamily="49" charset="-122"/>
              </a:rPr>
              <a:t>掌握数字电路常用数制及其相互转换；</a:t>
            </a:r>
            <a:endParaRPr lang="zh-CN" altLang="en-US" sz="1500" b="0" dirty="0">
              <a:latin typeface="楷体_GB2312" panose="02010609030101010101" pitchFamily="49" charset="-122"/>
            </a:endParaRPr>
          </a:p>
          <a:p>
            <a:pPr marL="609600" indent="-609600">
              <a:buSzPct val="50000"/>
              <a:buFont typeface="Wingdings" panose="05000000000000000000" pitchFamily="2" charset="2"/>
              <a:buChar char="u"/>
            </a:pPr>
            <a:r>
              <a:rPr lang="zh-CN" altLang="en-US" sz="1500" b="0" dirty="0">
                <a:latin typeface="楷体_GB2312" panose="02010609030101010101" pitchFamily="49" charset="-122"/>
              </a:rPr>
              <a:t>了解</a:t>
            </a:r>
            <a:r>
              <a:rPr lang="en-US" altLang="zh-CN" sz="1500" b="0">
                <a:latin typeface="楷体_GB2312" panose="02010609030101010101" pitchFamily="49" charset="-122"/>
              </a:rPr>
              <a:t>8421BCD</a:t>
            </a:r>
            <a:r>
              <a:rPr lang="zh-CN" altLang="en-US" sz="1500" b="0" dirty="0">
                <a:latin typeface="楷体_GB2312" panose="02010609030101010101" pitchFamily="49" charset="-122"/>
              </a:rPr>
              <a:t>码的表示形式。</a:t>
            </a:r>
            <a:r>
              <a:rPr lang="zh-CN" altLang="en-US" sz="1500" dirty="0">
                <a:latin typeface="楷体_GB2312" panose="02010609030101010101" pitchFamily="49" charset="-122"/>
              </a:rPr>
              <a:t> </a:t>
            </a:r>
            <a:endParaRPr lang="en-US" altLang="zh-CN" sz="1500">
              <a:latin typeface="楷体_GB2312" panose="02010609030101010101" pitchFamily="49" charset="-122"/>
            </a:endParaRPr>
          </a:p>
        </p:txBody>
      </p:sp>
      <p:sp>
        <p:nvSpPr>
          <p:cNvPr id="392196" name="文本框 392195"/>
          <p:cNvSpPr txBox="1"/>
          <p:nvPr/>
        </p:nvSpPr>
        <p:spPr>
          <a:xfrm>
            <a:off x="1331119" y="1113235"/>
            <a:ext cx="1620441" cy="9436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zh-CN" sz="1800">
                <a:latin typeface="Arial" panose="020B0604020202020204" pitchFamily="34" charset="0"/>
                <a:ea typeface="楷体_GB2312" panose="02010609030101010101" pitchFamily="49" charset="-122"/>
              </a:rPr>
              <a:t>【</a:t>
            </a:r>
            <a:r>
              <a:rPr lang="zh-CN" altLang="en-US" sz="1800" dirty="0">
                <a:latin typeface="Arial" panose="020B0604020202020204" pitchFamily="34" charset="0"/>
                <a:ea typeface="楷体_GB2312" panose="02010609030101010101" pitchFamily="49" charset="-122"/>
              </a:rPr>
              <a:t>教学目标</a:t>
            </a:r>
            <a:r>
              <a:rPr lang="en-US" altLang="zh-CN" sz="1800">
                <a:latin typeface="Arial" panose="020B0604020202020204" pitchFamily="34" charset="0"/>
                <a:ea typeface="楷体_GB2312" panose="02010609030101010101" pitchFamily="49" charset="-122"/>
              </a:rPr>
              <a:t>】</a:t>
            </a:r>
            <a:endParaRPr lang="en-US" altLang="zh-CN" sz="1800">
              <a:latin typeface="Arial" panose="020B0604020202020204" pitchFamily="34" charset="0"/>
              <a:ea typeface="楷体_GB2312" panose="02010609030101010101" pitchFamily="49" charset="-122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1800" b="0" dirty="0">
                <a:latin typeface="Arial" panose="020B0604020202020204" pitchFamily="34" charset="0"/>
                <a:ea typeface="楷体_GB2312" panose="02010609030101010101" pitchFamily="49" charset="-122"/>
              </a:rPr>
              <a:t>   应知：</a:t>
            </a:r>
            <a:r>
              <a:rPr lang="zh-CN" altLang="en-US" sz="1015" b="0" dirty="0">
                <a:latin typeface="Arial" panose="020B0604020202020204" pitchFamily="34" charset="0"/>
                <a:ea typeface="楷体_GB2312" panose="02010609030101010101" pitchFamily="49" charset="-122"/>
              </a:rPr>
              <a:t> </a:t>
            </a:r>
            <a:endParaRPr lang="zh-CN" altLang="en-US" sz="1015" b="0" dirty="0">
              <a:latin typeface="Arial" panose="020B0604020202020204" pitchFamily="34" charset="0"/>
              <a:ea typeface="楷体_GB2312" panose="02010609030101010101" pitchFamily="49" charset="-122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endParaRPr lang="zh-CN" altLang="en-US" sz="1015" dirty="0">
              <a:solidFill>
                <a:schemeClr val="tx1"/>
              </a:solidFill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sp>
        <p:nvSpPr>
          <p:cNvPr id="392197" name="文本框 392196"/>
          <p:cNvSpPr txBox="1"/>
          <p:nvPr/>
        </p:nvSpPr>
        <p:spPr>
          <a:xfrm>
            <a:off x="1656160" y="2463403"/>
            <a:ext cx="1079897" cy="9436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120000"/>
              </a:lnSpc>
              <a:spcBef>
                <a:spcPct val="0"/>
              </a:spcBef>
            </a:pPr>
            <a:endParaRPr lang="en-US" altLang="zh-CN" sz="1015">
              <a:latin typeface="Arial" panose="020B0604020202020204" pitchFamily="34" charset="0"/>
              <a:ea typeface="楷体_GB2312" panose="02010609030101010101" pitchFamily="49" charset="-122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1015" b="0" dirty="0">
                <a:latin typeface="Arial" panose="020B0604020202020204" pitchFamily="34" charset="0"/>
                <a:ea typeface="楷体_GB2312" panose="02010609030101010101" pitchFamily="49" charset="-122"/>
              </a:rPr>
              <a:t>   </a:t>
            </a:r>
            <a:r>
              <a:rPr lang="zh-CN" altLang="en-US" sz="1800" b="0" dirty="0">
                <a:latin typeface="Arial" panose="020B0604020202020204" pitchFamily="34" charset="0"/>
                <a:ea typeface="楷体_GB2312" panose="02010609030101010101" pitchFamily="49" charset="-122"/>
              </a:rPr>
              <a:t>应会： </a:t>
            </a:r>
            <a:endParaRPr lang="zh-CN" altLang="en-US" sz="1800" b="0" dirty="0">
              <a:latin typeface="Arial" panose="020B0604020202020204" pitchFamily="34" charset="0"/>
              <a:ea typeface="楷体_GB2312" panose="02010609030101010101" pitchFamily="49" charset="-122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endParaRPr lang="zh-CN" altLang="en-US" sz="1800" dirty="0">
              <a:solidFill>
                <a:schemeClr val="tx1"/>
              </a:solidFill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sp>
        <p:nvSpPr>
          <p:cNvPr id="392199" name="动作按钮: 后退或前一项 392198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392200" name="动作按钮: 前进或下一项 392199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392202" name="动作按钮: 第一张 392201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392203" name="矩形 392202"/>
          <p:cNvSpPr/>
          <p:nvPr/>
        </p:nvSpPr>
        <p:spPr>
          <a:xfrm>
            <a:off x="2480072" y="3035935"/>
            <a:ext cx="4753610" cy="38608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lnSpc>
                <a:spcPct val="120000"/>
              </a:lnSpc>
              <a:spcBef>
                <a:spcPct val="0"/>
              </a:spcBef>
              <a:buSzPct val="50000"/>
              <a:buFont typeface="Wingdings" panose="05000000000000000000" pitchFamily="2" charset="2"/>
              <a:buChar char="u"/>
            </a:pPr>
            <a:r>
              <a:rPr lang="zh-CN" altLang="en-US" sz="1600" b="0" dirty="0">
                <a:solidFill>
                  <a:schemeClr val="tx1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会进行二进制、十进制、十六进制数的相互转换。</a:t>
            </a:r>
            <a:endParaRPr lang="zh-CN" altLang="en-US" sz="1600" b="0" dirty="0">
              <a:solidFill>
                <a:schemeClr val="tx1"/>
              </a:solidFill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sp>
        <p:nvSpPr>
          <p:cNvPr id="392204" name="文本框 392203"/>
          <p:cNvSpPr txBox="1"/>
          <p:nvPr/>
        </p:nvSpPr>
        <p:spPr>
          <a:xfrm>
            <a:off x="1289765" y="3531394"/>
            <a:ext cx="6711553" cy="12725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sz="1800">
                <a:latin typeface="Arial" panose="020B0604020202020204" pitchFamily="34" charset="0"/>
                <a:ea typeface="楷体_GB2312" panose="02010609030101010101" pitchFamily="49" charset="-122"/>
              </a:rPr>
              <a:t>【</a:t>
            </a:r>
            <a:r>
              <a:rPr lang="zh-CN" altLang="en-US" sz="1800" dirty="0">
                <a:latin typeface="Arial" panose="020B0604020202020204" pitchFamily="34" charset="0"/>
                <a:ea typeface="楷体_GB2312" panose="02010609030101010101" pitchFamily="49" charset="-122"/>
              </a:rPr>
              <a:t>教学重点</a:t>
            </a:r>
            <a:r>
              <a:rPr lang="en-US" altLang="zh-CN" sz="1800">
                <a:latin typeface="Arial" panose="020B0604020202020204" pitchFamily="34" charset="0"/>
                <a:ea typeface="楷体_GB2312" panose="02010609030101010101" pitchFamily="49" charset="-122"/>
              </a:rPr>
              <a:t>】</a:t>
            </a:r>
            <a:endParaRPr lang="en-US" altLang="zh-CN" sz="1800">
              <a:latin typeface="Arial" panose="020B0604020202020204" pitchFamily="34" charset="0"/>
              <a:ea typeface="楷体_GB2312" panose="02010609030101010101" pitchFamily="49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015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         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1400" b="0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数字电路的特点；常用的数制与码制。</a:t>
            </a:r>
            <a:r>
              <a:rPr lang="zh-CN" altLang="en-US" sz="1400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</a:t>
            </a:r>
            <a:endParaRPr lang="en-US" altLang="zh-CN" sz="2400"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sz="1800">
                <a:latin typeface="Arial" panose="020B0604020202020204" pitchFamily="34" charset="0"/>
                <a:ea typeface="楷体_GB2312" panose="02010609030101010101" pitchFamily="49" charset="-122"/>
              </a:rPr>
              <a:t>【</a:t>
            </a:r>
            <a:r>
              <a:rPr lang="zh-CN" altLang="en-US" sz="1800" dirty="0">
                <a:latin typeface="Arial" panose="020B0604020202020204" pitchFamily="34" charset="0"/>
                <a:ea typeface="楷体_GB2312" panose="02010609030101010101" pitchFamily="49" charset="-122"/>
              </a:rPr>
              <a:t>教学难点</a:t>
            </a:r>
            <a:r>
              <a:rPr lang="en-US" altLang="zh-CN" sz="1800">
                <a:latin typeface="Arial" panose="020B0604020202020204" pitchFamily="34" charset="0"/>
                <a:ea typeface="楷体_GB2312" panose="02010609030101010101" pitchFamily="49" charset="-122"/>
              </a:rPr>
              <a:t>】</a:t>
            </a:r>
            <a:endParaRPr lang="en-US" altLang="zh-CN" sz="1800">
              <a:latin typeface="Arial" panose="020B0604020202020204" pitchFamily="34" charset="0"/>
              <a:ea typeface="楷体_GB2312" panose="02010609030101010101" pitchFamily="49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015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          </a:t>
            </a:r>
            <a:r>
              <a:rPr lang="zh-CN" altLang="en-US" sz="1400" b="0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晶体管的开关特性；数制间的相互转换。</a:t>
            </a:r>
            <a:r>
              <a:rPr lang="zh-CN" altLang="en-US" sz="1400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</a:t>
            </a:r>
            <a:endParaRPr lang="zh-CN" altLang="en-US" sz="1400" dirty="0">
              <a:solidFill>
                <a:schemeClr val="tx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5810" name="标题 375809"/>
          <p:cNvSpPr>
            <a:spLocks noGrp="1"/>
          </p:cNvSpPr>
          <p:nvPr>
            <p:ph type="title"/>
          </p:nvPr>
        </p:nvSpPr>
        <p:spPr>
          <a:xfrm>
            <a:off x="937895" y="205740"/>
            <a:ext cx="6720205" cy="857250"/>
          </a:xfrm>
        </p:spPr>
        <p:txBody>
          <a:bodyPr anchor="ctr" anchorCtr="0">
            <a:normAutofit/>
          </a:bodyPr>
          <a:p>
            <a:r>
              <a:rPr lang="zh-CN" altLang="en-US" dirty="0"/>
              <a:t>数字信号及数字电路的特点 </a:t>
            </a:r>
            <a:endParaRPr lang="zh-CN" altLang="en-US" dirty="0"/>
          </a:p>
        </p:txBody>
      </p:sp>
      <p:sp>
        <p:nvSpPr>
          <p:cNvPr id="375819" name="动作按钮: 后退或前一项 375818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375820" name="动作按钮: 前进或下一项 375819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375821" name="动作按钮: 第一张 375820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375834" name="矩形 375833"/>
          <p:cNvSpPr/>
          <p:nvPr/>
        </p:nvSpPr>
        <p:spPr>
          <a:xfrm>
            <a:off x="1547813" y="1046758"/>
            <a:ext cx="22193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indent="342900">
              <a:spcBef>
                <a:spcPct val="0"/>
              </a:spcBef>
              <a:buNone/>
            </a:pPr>
            <a:r>
              <a:rPr lang="en-US" altLang="zh-CN" sz="2400">
                <a:latin typeface="Arial" panose="020B0604020202020204" pitchFamily="34" charset="0"/>
                <a:ea typeface="楷体_GB2312" panose="02010609030101010101" pitchFamily="49" charset="-122"/>
              </a:rPr>
              <a:t>1</a:t>
            </a:r>
            <a:r>
              <a:rPr lang="zh-CN" altLang="en-US" sz="2400" dirty="0">
                <a:latin typeface="Arial" panose="020B0604020202020204" pitchFamily="34" charset="0"/>
                <a:ea typeface="楷体_GB2312" panose="02010609030101010101" pitchFamily="49" charset="-122"/>
              </a:rPr>
              <a:t>．数字信号</a:t>
            </a:r>
            <a:endParaRPr lang="zh-CN" altLang="en-US" sz="1200" b="0" dirty="0">
              <a:solidFill>
                <a:schemeClr val="tx1"/>
              </a:solidFill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sp>
        <p:nvSpPr>
          <p:cNvPr id="375835" name="矩形 375834"/>
          <p:cNvSpPr/>
          <p:nvPr/>
        </p:nvSpPr>
        <p:spPr>
          <a:xfrm>
            <a:off x="3377803" y="2741970"/>
            <a:ext cx="354330" cy="22987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9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lang="zh-CN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375841" name="图片 375840" descr="图9-1脉冲波形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03860" y="1437085"/>
            <a:ext cx="4482703" cy="14966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5842" name="矩形 375841"/>
          <p:cNvSpPr/>
          <p:nvPr/>
        </p:nvSpPr>
        <p:spPr>
          <a:xfrm>
            <a:off x="3924300" y="2937590"/>
            <a:ext cx="1139825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常见脉冲波形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75843" name="图片 375842" descr="图9-2数字信号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166" y="3164681"/>
            <a:ext cx="2314575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5844" name="矩形 375843"/>
          <p:cNvSpPr/>
          <p:nvPr/>
        </p:nvSpPr>
        <p:spPr>
          <a:xfrm>
            <a:off x="2896791" y="3855561"/>
            <a:ext cx="835025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数字信号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75845" name="矩形 375844"/>
          <p:cNvSpPr/>
          <p:nvPr/>
        </p:nvSpPr>
        <p:spPr>
          <a:xfrm>
            <a:off x="4518422" y="3317161"/>
            <a:ext cx="3094990" cy="645160"/>
          </a:xfrm>
          <a:prstGeom prst="rect">
            <a:avLst/>
          </a:prstGeom>
          <a:noFill/>
          <a:ln w="9525" cap="flat" cmpd="sng">
            <a:solidFill>
              <a:srgbClr val="33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通常把脉冲的出现或消失用逻辑</a:t>
            </a:r>
            <a:r>
              <a:rPr lang="en-US" altLang="zh-CN" sz="12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12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或</a:t>
            </a:r>
            <a:r>
              <a:rPr lang="en-US" altLang="zh-CN" sz="12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0</a:t>
            </a:r>
            <a:r>
              <a:rPr lang="zh-CN" altLang="en-US" sz="12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表示，</a:t>
            </a:r>
            <a:endParaRPr lang="zh-CN" altLang="en-US" sz="12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这样一串脉冲就变成了一串由</a:t>
            </a:r>
            <a:r>
              <a:rPr lang="en-US" altLang="zh-CN" sz="12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12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和</a:t>
            </a:r>
            <a:r>
              <a:rPr lang="en-US" altLang="zh-CN" sz="12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0</a:t>
            </a:r>
            <a:r>
              <a:rPr lang="zh-CN" altLang="en-US" sz="12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组成的</a:t>
            </a:r>
            <a:endParaRPr lang="zh-CN" altLang="en-US" sz="12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代码，如图所示，这就是数字信号。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46499" name="动作按钮: 后退或前一项 746498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746500" name="动作按钮: 前进或下一项 746499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746501" name="动作按钮: 第一张 746500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746505" name="矩形 746504"/>
          <p:cNvSpPr/>
          <p:nvPr/>
        </p:nvSpPr>
        <p:spPr>
          <a:xfrm>
            <a:off x="1223963" y="545981"/>
            <a:ext cx="32181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indent="342900">
              <a:spcBef>
                <a:spcPct val="0"/>
              </a:spcBef>
              <a:buNone/>
            </a:pPr>
            <a:r>
              <a:rPr lang="en-US" altLang="zh-CN" sz="2400">
                <a:latin typeface="Arial" panose="020B0604020202020204" pitchFamily="34" charset="0"/>
                <a:ea typeface="楷体_GB2312" panose="02010609030101010101" pitchFamily="49" charset="-122"/>
              </a:rPr>
              <a:t>2</a:t>
            </a:r>
            <a:r>
              <a:rPr lang="zh-CN" altLang="en-US" sz="2400" dirty="0">
                <a:latin typeface="Arial" panose="020B0604020202020204" pitchFamily="34" charset="0"/>
                <a:ea typeface="楷体_GB2312" panose="02010609030101010101" pitchFamily="49" charset="-122"/>
              </a:rPr>
              <a:t>．数字电路的特点 </a:t>
            </a:r>
            <a:endParaRPr lang="zh-CN" altLang="en-US" sz="2400" dirty="0"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sp>
        <p:nvSpPr>
          <p:cNvPr id="746506" name="矩形 746505"/>
          <p:cNvSpPr/>
          <p:nvPr/>
        </p:nvSpPr>
        <p:spPr>
          <a:xfrm>
            <a:off x="3377803" y="2741970"/>
            <a:ext cx="354330" cy="22987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9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lang="zh-CN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46509" name="矩形 746508"/>
          <p:cNvSpPr/>
          <p:nvPr/>
        </p:nvSpPr>
        <p:spPr>
          <a:xfrm>
            <a:off x="1330960" y="1205865"/>
            <a:ext cx="7126605" cy="36461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indent="304800">
              <a:lnSpc>
                <a:spcPct val="150000"/>
              </a:lnSpc>
              <a:spcBef>
                <a:spcPct val="0"/>
              </a:spcBef>
            </a:pP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14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）</a:t>
            </a:r>
            <a:r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研究对象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数字电路研究输入高低电平与输出高低电平之间的</a:t>
            </a:r>
            <a:endParaRPr lang="zh-CN" altLang="en-US" sz="14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304800">
              <a:lnSpc>
                <a:spcPct val="150000"/>
              </a:lnSpc>
              <a:spcBef>
                <a:spcPct val="0"/>
              </a:spcBef>
            </a:pP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             因果关系，即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逻辑关系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。通常规定高电平（</a:t>
            </a:r>
            <a:r>
              <a:rPr lang="en-US" altLang="zh-CN" sz="14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3~5V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）</a:t>
            </a:r>
            <a:endParaRPr lang="zh-CN" altLang="en-US" sz="14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304800">
              <a:lnSpc>
                <a:spcPct val="150000"/>
              </a:lnSpc>
              <a:spcBef>
                <a:spcPct val="0"/>
              </a:spcBef>
            </a:pP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             为逻辑</a:t>
            </a:r>
            <a:r>
              <a:rPr lang="en-US" altLang="zh-CN" sz="14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，低电平（</a:t>
            </a:r>
            <a:r>
              <a:rPr lang="en-US" altLang="zh-CN" sz="14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0~0.4V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）为逻辑</a:t>
            </a:r>
            <a:r>
              <a:rPr lang="en-US" altLang="zh-CN" sz="14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0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，称为正逻辑；</a:t>
            </a:r>
            <a:endParaRPr lang="zh-CN" altLang="en-US" sz="14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304800">
              <a:lnSpc>
                <a:spcPct val="150000"/>
              </a:lnSpc>
              <a:spcBef>
                <a:spcPct val="0"/>
              </a:spcBef>
            </a:pP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             反之，若规定高电平为逻辑</a:t>
            </a:r>
            <a:r>
              <a:rPr lang="en-US" altLang="zh-CN" sz="14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0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，低电平为逻辑</a:t>
            </a:r>
            <a:r>
              <a:rPr lang="en-US" altLang="zh-CN" sz="14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，则</a:t>
            </a:r>
            <a:endParaRPr lang="zh-CN" altLang="en-US" sz="14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304800">
              <a:lnSpc>
                <a:spcPct val="150000"/>
              </a:lnSpc>
              <a:spcBef>
                <a:spcPct val="0"/>
              </a:spcBef>
            </a:pP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             称为负逻辑。</a:t>
            </a:r>
            <a:endParaRPr lang="zh-CN" altLang="en-US" sz="14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304800">
              <a:lnSpc>
                <a:spcPct val="150000"/>
              </a:lnSpc>
              <a:spcBef>
                <a:spcPct val="0"/>
              </a:spcBef>
            </a:pP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14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）</a:t>
            </a:r>
            <a:r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研究工具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研究数字电路的工具是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逻辑代数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，在数字电路中的</a:t>
            </a:r>
            <a:r>
              <a:rPr lang="en-US" altLang="zh-CN" sz="14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0</a:t>
            </a:r>
            <a:endParaRPr lang="en-US" altLang="zh-CN" sz="1400" b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304800">
              <a:lnSpc>
                <a:spcPct val="150000"/>
              </a:lnSpc>
              <a:spcBef>
                <a:spcPct val="0"/>
              </a:spcBef>
            </a:pP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             和</a:t>
            </a:r>
            <a:r>
              <a:rPr lang="en-US" altLang="zh-CN" sz="14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表示两种对应的状态，而不是数值本身的大小。</a:t>
            </a:r>
            <a:endParaRPr lang="zh-CN" altLang="en-US" sz="14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304800">
              <a:lnSpc>
                <a:spcPct val="150000"/>
              </a:lnSpc>
              <a:spcBef>
                <a:spcPct val="0"/>
              </a:spcBef>
            </a:pP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             表达逻辑电路功能主要用真值表、逻辑函数表达式及</a:t>
            </a:r>
            <a:endParaRPr lang="zh-CN" altLang="en-US" sz="14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304800">
              <a:lnSpc>
                <a:spcPct val="150000"/>
              </a:lnSpc>
              <a:spcBef>
                <a:spcPct val="0"/>
              </a:spcBef>
            </a:pP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             波形图等。</a:t>
            </a:r>
            <a:endParaRPr lang="zh-CN" altLang="en-US" sz="14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304800">
              <a:lnSpc>
                <a:spcPct val="150000"/>
              </a:lnSpc>
              <a:spcBef>
                <a:spcPct val="0"/>
              </a:spcBef>
            </a:pP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14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）</a:t>
            </a:r>
            <a:r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半导体的工作状态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由于数字电路输入输出只有两种状态，因此</a:t>
            </a:r>
            <a:endParaRPr lang="zh-CN" altLang="en-US" sz="14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304800">
              <a:lnSpc>
                <a:spcPct val="150000"/>
              </a:lnSpc>
              <a:spcBef>
                <a:spcPct val="0"/>
              </a:spcBef>
            </a:pP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             组成数字电路的半导体器件大多工作在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开关状态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。      </a:t>
            </a:r>
            <a:endParaRPr lang="zh-CN" altLang="en-US" sz="14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65283" name="动作按钮: 后退或前一项 865282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65284" name="动作按钮: 前进或下一项 865283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65285" name="动作按钮: 第一张 865284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pic>
        <p:nvPicPr>
          <p:cNvPr id="865286" name="图片 865285" descr="dhj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6530" y="4132580"/>
            <a:ext cx="886460" cy="9188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65287" name="矩形 865286"/>
          <p:cNvSpPr/>
          <p:nvPr/>
        </p:nvSpPr>
        <p:spPr>
          <a:xfrm>
            <a:off x="2665492" y="4477624"/>
            <a:ext cx="2521585" cy="42354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zh-CN" sz="1800" b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[</a:t>
            </a:r>
            <a:r>
              <a:rPr lang="zh-CN" altLang="en-US" sz="1800" b="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动画演示</a:t>
            </a:r>
            <a:r>
              <a:rPr lang="en-US" altLang="zh-CN" sz="1800" b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]</a:t>
            </a:r>
            <a:r>
              <a:rPr lang="zh-CN" altLang="en-US" sz="1800" b="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：</a:t>
            </a:r>
            <a:r>
              <a:rPr lang="zh-CN" altLang="en-US" sz="1015" b="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二极管的开关特性</a:t>
            </a:r>
            <a:r>
              <a:rPr lang="zh-CN" altLang="en-US" sz="1015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 </a:t>
            </a:r>
            <a:endParaRPr lang="en-US" altLang="zh-CN" sz="1015">
              <a:solidFill>
                <a:schemeClr val="tx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865288" name="矩形 865287"/>
          <p:cNvSpPr/>
          <p:nvPr/>
        </p:nvSpPr>
        <p:spPr>
          <a:xfrm>
            <a:off x="1271350" y="528360"/>
            <a:ext cx="34385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indent="342900">
              <a:spcBef>
                <a:spcPct val="0"/>
              </a:spcBef>
              <a:buNone/>
            </a:pPr>
            <a:r>
              <a:rPr lang="en-US" altLang="zh-CN" sz="2400">
                <a:latin typeface="Arial" panose="020B0604020202020204" pitchFamily="34" charset="0"/>
                <a:ea typeface="楷体_GB2312" panose="02010609030101010101" pitchFamily="49" charset="-122"/>
              </a:rPr>
              <a:t>3</a:t>
            </a:r>
            <a:r>
              <a:rPr lang="zh-CN" altLang="en-US" sz="2400" dirty="0">
                <a:latin typeface="Arial" panose="020B0604020202020204" pitchFamily="34" charset="0"/>
                <a:ea typeface="楷体_GB2312" panose="02010609030101010101" pitchFamily="49" charset="-122"/>
              </a:rPr>
              <a:t>．晶体管的开关特性</a:t>
            </a:r>
            <a:endParaRPr lang="zh-CN" altLang="en-US" sz="1200" b="0" dirty="0">
              <a:solidFill>
                <a:schemeClr val="tx1"/>
              </a:solidFill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sp>
        <p:nvSpPr>
          <p:cNvPr id="865289" name="矩形 865288"/>
          <p:cNvSpPr/>
          <p:nvPr/>
        </p:nvSpPr>
        <p:spPr>
          <a:xfrm>
            <a:off x="1143000" y="2471738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65290" name="矩形 865289"/>
          <p:cNvSpPr/>
          <p:nvPr/>
        </p:nvSpPr>
        <p:spPr>
          <a:xfrm>
            <a:off x="1143000" y="2475310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pic>
        <p:nvPicPr>
          <p:cNvPr id="865291" name="图片 865290" descr="图9表9-1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329" y="3112294"/>
            <a:ext cx="2043113" cy="714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5292" name="图片 865291" descr="图9表9-1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906" y="2193131"/>
            <a:ext cx="2093119" cy="7215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65293" name="矩形 865292"/>
          <p:cNvSpPr/>
          <p:nvPr/>
        </p:nvSpPr>
        <p:spPr>
          <a:xfrm>
            <a:off x="5275580" y="1227852"/>
            <a:ext cx="18084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  <a:buNone/>
            </a:pPr>
            <a:r>
              <a:rPr lang="zh-CN" altLang="en-US" sz="16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rPr>
              <a:t>二极管的开关特性</a:t>
            </a:r>
            <a:endParaRPr lang="zh-CN" altLang="en-US" sz="16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865294" name="矩形 865293"/>
          <p:cNvSpPr/>
          <p:nvPr/>
        </p:nvSpPr>
        <p:spPr>
          <a:xfrm>
            <a:off x="1143000" y="1595438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65295" name="矩形 865294"/>
          <p:cNvSpPr/>
          <p:nvPr/>
        </p:nvSpPr>
        <p:spPr>
          <a:xfrm>
            <a:off x="1143000" y="1595438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graphicFrame>
        <p:nvGraphicFramePr>
          <p:cNvPr id="865316" name="表格 865315"/>
          <p:cNvGraphicFramePr/>
          <p:nvPr/>
        </p:nvGraphicFramePr>
        <p:xfrm>
          <a:off x="1871663" y="1653779"/>
          <a:ext cx="6690995" cy="2436495"/>
        </p:xfrm>
        <a:graphic>
          <a:graphicData uri="http://schemas.openxmlformats.org/drawingml/2006/table">
            <a:tbl>
              <a:tblPr/>
              <a:tblGrid>
                <a:gridCol w="995045"/>
                <a:gridCol w="2352675"/>
                <a:gridCol w="3343275"/>
              </a:tblGrid>
              <a:tr h="43497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开关状态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图  例  示  意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条 件 说 明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425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导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通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400" dirty="0"/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当外加正向电压且大于二极管开启电压时，二极管正向导通，相当于一个具有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0.7V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（硅管）压降的闭合开关，正逻辑用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表示。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694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截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止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400" dirty="0"/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当外加反向电压或外加正向电压小于二极管开启电压时，二极管反向截止，相当于开关断开，正逻辑用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表示。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65314" name="矩形 865313"/>
          <p:cNvSpPr/>
          <p:nvPr/>
        </p:nvSpPr>
        <p:spPr>
          <a:xfrm>
            <a:off x="1143000" y="3363913"/>
            <a:ext cx="309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endParaRPr lang="zh-CN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865315" name="图片 865314" descr="b4-9-1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981" y="2202656"/>
            <a:ext cx="2268141" cy="709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5317" name="图片 865316" descr="b4-9-1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7981" y="3165872"/>
            <a:ext cx="2268141" cy="73342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" name="表格 1"/>
          <p:cNvGraphicFramePr/>
          <p:nvPr>
            <p:custDataLst>
              <p:tags r:id="rId6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44451" name="动作按钮: 后退或前一项 744450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744452" name="动作按钮: 前进或下一项 744451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744453" name="动作按钮: 第一张 744452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pic>
        <p:nvPicPr>
          <p:cNvPr id="744454" name="图片 744453" descr="dhj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9738" y="4218385"/>
            <a:ext cx="600075" cy="6215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44455" name="矩形 744454"/>
          <p:cNvSpPr/>
          <p:nvPr/>
        </p:nvSpPr>
        <p:spPr>
          <a:xfrm>
            <a:off x="2586117" y="4337447"/>
            <a:ext cx="2521585" cy="42354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zh-CN" sz="1800" b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[</a:t>
            </a:r>
            <a:r>
              <a:rPr lang="zh-CN" altLang="en-US" sz="1800" b="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动画演示</a:t>
            </a:r>
            <a:r>
              <a:rPr lang="en-US" altLang="zh-CN" sz="1800" b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]</a:t>
            </a:r>
            <a:r>
              <a:rPr lang="zh-CN" altLang="en-US" sz="1800" b="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：</a:t>
            </a:r>
            <a:r>
              <a:rPr lang="zh-CN" altLang="en-US" sz="1015" b="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三极管的开关特性</a:t>
            </a:r>
            <a:r>
              <a:rPr lang="zh-CN" altLang="en-US" sz="1015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 </a:t>
            </a:r>
            <a:endParaRPr lang="en-US" altLang="zh-CN" sz="1015">
              <a:solidFill>
                <a:schemeClr val="tx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744466" name="矩形 744465"/>
          <p:cNvSpPr/>
          <p:nvPr/>
        </p:nvSpPr>
        <p:spPr>
          <a:xfrm>
            <a:off x="1143000" y="2471738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744468" name="矩形 744467"/>
          <p:cNvSpPr/>
          <p:nvPr/>
        </p:nvSpPr>
        <p:spPr>
          <a:xfrm>
            <a:off x="1143000" y="2475310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744472" name="矩形 744471"/>
          <p:cNvSpPr/>
          <p:nvPr/>
        </p:nvSpPr>
        <p:spPr>
          <a:xfrm>
            <a:off x="5016897" y="511175"/>
            <a:ext cx="18084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  <a:buNone/>
            </a:pPr>
            <a:r>
              <a:rPr lang="zh-CN" altLang="en-US" sz="16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rPr>
              <a:t>三极管的开关特性</a:t>
            </a:r>
            <a:endParaRPr lang="zh-CN" altLang="en-US" sz="16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744477" name="矩形 744476"/>
          <p:cNvSpPr/>
          <p:nvPr/>
        </p:nvSpPr>
        <p:spPr>
          <a:xfrm>
            <a:off x="1143000" y="1595438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744481" name="矩形 744480"/>
          <p:cNvSpPr/>
          <p:nvPr/>
        </p:nvSpPr>
        <p:spPr>
          <a:xfrm>
            <a:off x="1143000" y="1595438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744533" name="矩形 744532"/>
          <p:cNvSpPr/>
          <p:nvPr/>
        </p:nvSpPr>
        <p:spPr>
          <a:xfrm>
            <a:off x="1143000" y="3363913"/>
            <a:ext cx="309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endParaRPr lang="zh-CN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744541" name="图片 744540" descr="图9表9-2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906" y="1762125"/>
            <a:ext cx="2528888" cy="1107281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744540" name="对象 744539"/>
          <p:cNvGraphicFramePr/>
          <p:nvPr/>
        </p:nvGraphicFramePr>
        <p:xfrm>
          <a:off x="6072188" y="2139554"/>
          <a:ext cx="753666" cy="221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3" imgW="774065" imgH="228600" progId="Equation.3">
                  <p:embed/>
                </p:oleObj>
              </mc:Choice>
              <mc:Fallback>
                <p:oleObj name="" r:id="rId3" imgW="774065" imgH="228600" progId="Equation.3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72188" y="2139554"/>
                        <a:ext cx="753666" cy="221456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4539" name="图片 744538" descr="图9表9-2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8254" y="3005138"/>
            <a:ext cx="2471738" cy="10787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44547" name="矩形 744546"/>
          <p:cNvSpPr/>
          <p:nvPr/>
        </p:nvSpPr>
        <p:spPr>
          <a:xfrm>
            <a:off x="1143000" y="1538288"/>
            <a:ext cx="2534841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graphicFrame>
        <p:nvGraphicFramePr>
          <p:cNvPr id="744608" name="表格 744607"/>
          <p:cNvGraphicFramePr/>
          <p:nvPr/>
        </p:nvGraphicFramePr>
        <p:xfrm>
          <a:off x="1418908" y="1011793"/>
          <a:ext cx="7193915" cy="3162935"/>
        </p:xfrm>
        <a:graphic>
          <a:graphicData uri="http://schemas.openxmlformats.org/drawingml/2006/table">
            <a:tbl>
              <a:tblPr/>
              <a:tblGrid>
                <a:gridCol w="1221105"/>
                <a:gridCol w="3392170"/>
                <a:gridCol w="2580640"/>
              </a:tblGrid>
              <a:tr h="70866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开关状态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图  例  示  意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条 件 说 明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823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导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通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（饱和）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400" dirty="0"/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当三极管饱和导通时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,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三极管</a:t>
                      </a:r>
                      <a:r>
                        <a:rPr lang="en-US" altLang="zh-CN" sz="1400" b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c,e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结之间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相当于开关闭合，正逻辑用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表示。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1889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截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止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400" dirty="0"/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当三极管截止时，集电极电流近似为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，三极管</a:t>
                      </a:r>
                      <a:r>
                        <a:rPr lang="en-US" altLang="zh-CN" sz="1400" b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c,e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结之间相当于开关断开，正逻辑用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表示。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44609" name="图片 744608" descr="4-9-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3485" y="1775222"/>
            <a:ext cx="2484834" cy="106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4610" name="图片 744609" descr="4-9-2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6329" y="2908697"/>
            <a:ext cx="2862263" cy="122872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" name="表格 1"/>
          <p:cNvGraphicFramePr/>
          <p:nvPr>
            <p:custDataLst>
              <p:tags r:id="rId8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90" name="Text Box 6"/>
          <p:cNvSpPr txBox="1"/>
          <p:nvPr/>
        </p:nvSpPr>
        <p:spPr>
          <a:xfrm>
            <a:off x="3943350" y="1600200"/>
            <a:ext cx="15430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zh-CN" altLang="zh-CN" sz="1800" dirty="0">
              <a:latin typeface="Times New Roman" panose="02020603050405020304" pitchFamily="18" charset="0"/>
            </a:endParaRPr>
          </a:p>
        </p:txBody>
      </p:sp>
      <p:sp>
        <p:nvSpPr>
          <p:cNvPr id="16394" name="Text Box 11"/>
          <p:cNvSpPr txBox="1"/>
          <p:nvPr/>
        </p:nvSpPr>
        <p:spPr>
          <a:xfrm>
            <a:off x="2169160" y="1257300"/>
            <a:ext cx="459740" cy="457200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pPr>
              <a:spcBef>
                <a:spcPct val="50000"/>
              </a:spcBef>
            </a:pPr>
            <a:endParaRPr lang="zh-CN" altLang="zh-CN" sz="1800" dirty="0">
              <a:latin typeface="Times New Roman" panose="02020603050405020304" pitchFamily="18" charset="0"/>
            </a:endParaRPr>
          </a:p>
        </p:txBody>
      </p:sp>
      <p:sp>
        <p:nvSpPr>
          <p:cNvPr id="16395" name="Text Box 12"/>
          <p:cNvSpPr txBox="1"/>
          <p:nvPr/>
        </p:nvSpPr>
        <p:spPr>
          <a:xfrm>
            <a:off x="6674644" y="285750"/>
            <a:ext cx="411956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zh-CN" altLang="zh-CN" sz="1800" dirty="0">
              <a:latin typeface="Times New Roman" panose="02020603050405020304" pitchFamily="18" charset="0"/>
            </a:endParaRPr>
          </a:p>
        </p:txBody>
      </p:sp>
      <p:sp>
        <p:nvSpPr>
          <p:cNvPr id="26627" name="Text Box 6"/>
          <p:cNvSpPr txBox="1"/>
          <p:nvPr/>
        </p:nvSpPr>
        <p:spPr>
          <a:xfrm>
            <a:off x="5151755" y="1678305"/>
            <a:ext cx="1825625" cy="20891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>
              <a:spcBef>
                <a:spcPct val="50000"/>
              </a:spcBef>
            </a:pPr>
            <a:endParaRPr lang="zh-CN" altLang="zh-CN" sz="2400" dirty="0">
              <a:latin typeface="Times New Roman" panose="02020603050405020304" pitchFamily="18" charset="0"/>
            </a:endParaRPr>
          </a:p>
        </p:txBody>
      </p:sp>
      <p:sp>
        <p:nvSpPr>
          <p:cNvPr id="26629" name="Text Box 9"/>
          <p:cNvSpPr txBox="1"/>
          <p:nvPr/>
        </p:nvSpPr>
        <p:spPr>
          <a:xfrm>
            <a:off x="5105400" y="2791460"/>
            <a:ext cx="2237105" cy="23685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>
              <a:spcBef>
                <a:spcPct val="50000"/>
              </a:spcBef>
            </a:pPr>
            <a:endParaRPr lang="zh-CN" altLang="zh-CN" sz="28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6630" name="Text Box 10"/>
          <p:cNvSpPr txBox="1"/>
          <p:nvPr/>
        </p:nvSpPr>
        <p:spPr>
          <a:xfrm>
            <a:off x="2677795" y="1303020"/>
            <a:ext cx="489585" cy="276225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noAutofit/>
          </a:bodyPr>
          <a:p>
            <a:pPr>
              <a:spcBef>
                <a:spcPct val="50000"/>
              </a:spcBef>
            </a:pPr>
            <a:endParaRPr lang="zh-CN" altLang="zh-CN" sz="2400" dirty="0">
              <a:latin typeface="Times New Roman" panose="02020603050405020304" pitchFamily="18" charset="0"/>
            </a:endParaRPr>
          </a:p>
        </p:txBody>
      </p:sp>
      <p:sp>
        <p:nvSpPr>
          <p:cNvPr id="44044" name="Text Box 12"/>
          <p:cNvSpPr txBox="1"/>
          <p:nvPr/>
        </p:nvSpPr>
        <p:spPr>
          <a:xfrm>
            <a:off x="2359025" y="498475"/>
            <a:ext cx="3885565" cy="106616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algn="ctr">
              <a:spcBef>
                <a:spcPct val="50000"/>
              </a:spcBef>
            </a:pPr>
            <a:r>
              <a:rPr lang="zh-CN" altLang="zh-CN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抢答</a:t>
            </a:r>
            <a:endParaRPr lang="zh-CN" altLang="zh-CN" sz="5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6638" name="Picture 19" descr="MONKE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1820" y="3936365"/>
            <a:ext cx="1248410" cy="107696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-19685" y="5080"/>
          <a:ext cx="336550" cy="513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550"/>
              </a:tblGrid>
              <a:tr h="7480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>
                          <a:sym typeface="+mn-ea"/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2359025" y="1714500"/>
            <a:ext cx="56286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1</a:t>
            </a:r>
            <a:r>
              <a:rPr lang="zh-CN" altLang="en-US" sz="2400"/>
              <a:t>、数字电路中的</a:t>
            </a:r>
            <a:r>
              <a:rPr lang="en-US" altLang="zh-CN" sz="2400"/>
              <a:t>0</a:t>
            </a:r>
            <a:r>
              <a:rPr lang="zh-CN" altLang="en-US" sz="2400"/>
              <a:t>、</a:t>
            </a:r>
            <a:r>
              <a:rPr lang="en-US" altLang="zh-CN" sz="2400"/>
              <a:t>1</a:t>
            </a:r>
            <a:r>
              <a:rPr lang="zh-CN" altLang="en-US" sz="2400"/>
              <a:t>就是数学中的</a:t>
            </a:r>
            <a:r>
              <a:rPr lang="en-US" altLang="zh-CN" sz="2400"/>
              <a:t>0</a:t>
            </a:r>
            <a:r>
              <a:rPr lang="zh-CN" altLang="en-US" sz="2400"/>
              <a:t>、</a:t>
            </a:r>
            <a:r>
              <a:rPr lang="en-US" altLang="zh-CN" sz="2400"/>
              <a:t>1</a:t>
            </a:r>
            <a:endParaRPr lang="en-US" altLang="zh-CN" sz="2400"/>
          </a:p>
        </p:txBody>
      </p:sp>
      <p:sp>
        <p:nvSpPr>
          <p:cNvPr id="4" name="文本框 3"/>
          <p:cNvSpPr txBox="1"/>
          <p:nvPr/>
        </p:nvSpPr>
        <p:spPr>
          <a:xfrm>
            <a:off x="2438400" y="2324735"/>
            <a:ext cx="59220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2</a:t>
            </a:r>
            <a:r>
              <a:rPr lang="zh-CN" altLang="en-US" sz="2400"/>
              <a:t>、数字电路中三极管工作在什么状态</a:t>
            </a:r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2506345" y="2934970"/>
            <a:ext cx="50850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3</a:t>
            </a:r>
            <a:r>
              <a:rPr lang="zh-CN" altLang="en-US" sz="2400"/>
              <a:t>、数字信号是连续变化的吗？</a:t>
            </a:r>
            <a:endParaRPr lang="zh-CN" altLang="en-US" sz="2400"/>
          </a:p>
        </p:txBody>
      </p:sp>
    </p:spTree>
  </p:cSld>
  <p:clrMapOvr>
    <a:masterClrMapping/>
  </p:clrMapOvr>
  <p:transition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ccel="50000" autoRev="1" tmFilter="0, 0; .33333, 1; 1, 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ccel="50000" autoRev="1" tmFilter="0, 0; .33333, 1; 1, 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50" accel="50000" autoRev="1" tmFilter="0, 0; .33333, 1; 1, 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" presetClass="entr" presetSubtype="16" repeatCount="2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整体设计：课程进度表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29"/>
            <a:ext cx="9144000" cy="514064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448425" y="1393190"/>
            <a:ext cx="1247140" cy="30734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15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00066" name="标题 600065"/>
          <p:cNvSpPr>
            <a:spLocks noGrp="1"/>
          </p:cNvSpPr>
          <p:nvPr>
            <p:ph type="title"/>
          </p:nvPr>
        </p:nvSpPr>
        <p:spPr>
          <a:xfrm>
            <a:off x="676116" y="215504"/>
            <a:ext cx="5407819" cy="857250"/>
          </a:xfrm>
        </p:spPr>
        <p:txBody>
          <a:bodyPr anchor="ctr" anchorCtr="0"/>
          <a:p>
            <a:r>
              <a:rPr lang="zh-CN" altLang="en-US" dirty="0"/>
              <a:t>数制和码制 </a:t>
            </a:r>
            <a:endParaRPr lang="zh-CN" altLang="en-US" dirty="0"/>
          </a:p>
        </p:txBody>
      </p:sp>
      <p:sp>
        <p:nvSpPr>
          <p:cNvPr id="600070" name="动作按钮: 后退或前一项 600069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600071" name="动作按钮: 前进或下一项 600070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600072" name="动作按钮: 第一张 600071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600101" name="矩形 600100"/>
          <p:cNvSpPr/>
          <p:nvPr/>
        </p:nvSpPr>
        <p:spPr>
          <a:xfrm>
            <a:off x="1494235" y="921425"/>
            <a:ext cx="16097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indent="342900">
              <a:spcBef>
                <a:spcPct val="0"/>
              </a:spcBef>
              <a:buNone/>
            </a:pPr>
            <a:r>
              <a:rPr lang="en-US" altLang="zh-CN" sz="2400">
                <a:latin typeface="Arial" panose="020B0604020202020204" pitchFamily="34" charset="0"/>
                <a:ea typeface="楷体_GB2312" panose="02010609030101010101" pitchFamily="49" charset="-122"/>
              </a:rPr>
              <a:t>1</a:t>
            </a:r>
            <a:r>
              <a:rPr lang="zh-CN" altLang="en-US" sz="2400" dirty="0">
                <a:latin typeface="Arial" panose="020B0604020202020204" pitchFamily="34" charset="0"/>
                <a:ea typeface="楷体_GB2312" panose="02010609030101010101" pitchFamily="49" charset="-122"/>
              </a:rPr>
              <a:t>．数制</a:t>
            </a:r>
            <a:endParaRPr lang="zh-CN" altLang="en-US" sz="2400" dirty="0"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graphicFrame>
        <p:nvGraphicFramePr>
          <p:cNvPr id="600327" name="表格 600326"/>
          <p:cNvGraphicFramePr/>
          <p:nvPr/>
        </p:nvGraphicFramePr>
        <p:xfrm>
          <a:off x="1381046" y="1321038"/>
          <a:ext cx="6704965" cy="3465830"/>
        </p:xfrm>
        <a:graphic>
          <a:graphicData uri="http://schemas.openxmlformats.org/drawingml/2006/table">
            <a:tbl>
              <a:tblPr/>
              <a:tblGrid>
                <a:gridCol w="432435"/>
                <a:gridCol w="647700"/>
                <a:gridCol w="378460"/>
                <a:gridCol w="802640"/>
                <a:gridCol w="837565"/>
                <a:gridCol w="3606165"/>
              </a:tblGrid>
              <a:tr h="326390">
                <a:tc rowSpan="2"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数制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特点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数学通式（按位权展开）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866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数字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符号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计数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基数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位权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进位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关系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61785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十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进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制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zh-CN" sz="1400" b="0">
                        <a:solidFill>
                          <a:schemeClr val="tx1"/>
                        </a:solidFill>
                        <a:ea typeface="宋体" panose="02010600030101010101" pitchFamily="2" charset="-122"/>
                      </a:endParaRPr>
                    </a:p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ea typeface="宋体" panose="02010600030101010101" pitchFamily="2" charset="-122"/>
                        </a:rPr>
                        <a:t>0~9</a:t>
                      </a:r>
                      <a:endParaRPr lang="en-US" altLang="zh-CN" sz="1400" b="0">
                        <a:solidFill>
                          <a:schemeClr val="tx1"/>
                        </a:solidFill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400" dirty="0"/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逢十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进一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400" dirty="0"/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85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二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进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制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，</a:t>
                      </a:r>
                      <a:r>
                        <a:rPr lang="en-US" altLang="zh-CN" sz="1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400" dirty="0"/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逢二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进一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400" dirty="0"/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137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十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六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进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制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0~9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，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A,B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，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C,D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，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E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，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F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400" dirty="0"/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逢十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六进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一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400" dirty="0"/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00320" name="矩形 600319"/>
          <p:cNvSpPr/>
          <p:nvPr/>
        </p:nvSpPr>
        <p:spPr>
          <a:xfrm>
            <a:off x="1143000" y="2318147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graphicFrame>
        <p:nvGraphicFramePr>
          <p:cNvPr id="600319" name="对象 600318"/>
          <p:cNvGraphicFramePr/>
          <p:nvPr/>
        </p:nvGraphicFramePr>
        <p:xfrm>
          <a:off x="3006329" y="2481263"/>
          <a:ext cx="647700" cy="597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" r:id="rId1" imgW="749300" imgH="685800" progId="Equation.3">
                  <p:embed/>
                </p:oleObj>
              </mc:Choice>
              <mc:Fallback>
                <p:oleObj name="" r:id="rId1" imgW="749300" imgH="685800" progId="Equation.3">
                  <p:embed/>
                  <p:pic>
                    <p:nvPicPr>
                      <p:cNvPr id="0" name="图片 307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006329" y="2481263"/>
                        <a:ext cx="647700" cy="59769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0324" name="矩形 600323"/>
          <p:cNvSpPr/>
          <p:nvPr/>
        </p:nvSpPr>
        <p:spPr>
          <a:xfrm>
            <a:off x="1143000" y="2403872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graphicFrame>
        <p:nvGraphicFramePr>
          <p:cNvPr id="600323" name="对象 600322"/>
          <p:cNvGraphicFramePr/>
          <p:nvPr/>
        </p:nvGraphicFramePr>
        <p:xfrm>
          <a:off x="2897981" y="3156347"/>
          <a:ext cx="756047" cy="507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" r:id="rId3" imgW="711200" imgH="482600" progId="Equation.3">
                  <p:embed/>
                </p:oleObj>
              </mc:Choice>
              <mc:Fallback>
                <p:oleObj name="" r:id="rId3" imgW="711200" imgH="482600" progId="Equation.3">
                  <p:embed/>
                  <p:pic>
                    <p:nvPicPr>
                      <p:cNvPr id="0" name="图片 307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97981" y="3156347"/>
                        <a:ext cx="756047" cy="507206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0326" name="矩形 600325"/>
          <p:cNvSpPr/>
          <p:nvPr/>
        </p:nvSpPr>
        <p:spPr>
          <a:xfrm>
            <a:off x="1143000" y="2300288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graphicFrame>
        <p:nvGraphicFramePr>
          <p:cNvPr id="600325" name="对象 600324"/>
          <p:cNvGraphicFramePr/>
          <p:nvPr/>
        </p:nvGraphicFramePr>
        <p:xfrm>
          <a:off x="2951560" y="3706416"/>
          <a:ext cx="629840" cy="703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" r:id="rId5" imgW="647700" imgH="723900" progId="Equation.3">
                  <p:embed/>
                </p:oleObj>
              </mc:Choice>
              <mc:Fallback>
                <p:oleObj name="" r:id="rId5" imgW="647700" imgH="723900" progId="Equation.3">
                  <p:embed/>
                  <p:pic>
                    <p:nvPicPr>
                      <p:cNvPr id="0" name="图片 307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51560" y="3706416"/>
                        <a:ext cx="629840" cy="703659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0329" name="矩形 600328"/>
          <p:cNvSpPr/>
          <p:nvPr/>
        </p:nvSpPr>
        <p:spPr>
          <a:xfrm>
            <a:off x="1143000" y="2389585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graphicFrame>
        <p:nvGraphicFramePr>
          <p:cNvPr id="600328" name="对象 600327"/>
          <p:cNvGraphicFramePr/>
          <p:nvPr/>
        </p:nvGraphicFramePr>
        <p:xfrm>
          <a:off x="4944507" y="2478405"/>
          <a:ext cx="2700338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" r:id="rId7" imgW="2349500" imgH="482600" progId="Equation.3">
                  <p:embed/>
                </p:oleObj>
              </mc:Choice>
              <mc:Fallback>
                <p:oleObj name="" r:id="rId7" imgW="2349500" imgH="482600" progId="Equation.3">
                  <p:embed/>
                  <p:pic>
                    <p:nvPicPr>
                      <p:cNvPr id="0" name="图片 308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44507" y="2478405"/>
                        <a:ext cx="2700338" cy="5572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0331" name="矩形 600330"/>
          <p:cNvSpPr/>
          <p:nvPr/>
        </p:nvSpPr>
        <p:spPr>
          <a:xfrm>
            <a:off x="1143000" y="2389585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graphicFrame>
        <p:nvGraphicFramePr>
          <p:cNvPr id="600330" name="对象 600329"/>
          <p:cNvGraphicFramePr/>
          <p:nvPr/>
        </p:nvGraphicFramePr>
        <p:xfrm>
          <a:off x="4867513" y="3219133"/>
          <a:ext cx="2591990" cy="572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" r:id="rId9" imgW="2197100" imgH="482600" progId="Equation.3">
                  <p:embed/>
                </p:oleObj>
              </mc:Choice>
              <mc:Fallback>
                <p:oleObj name="" r:id="rId9" imgW="2197100" imgH="482600" progId="Equation.3">
                  <p:embed/>
                  <p:pic>
                    <p:nvPicPr>
                      <p:cNvPr id="0" name="图片 308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867513" y="3219133"/>
                        <a:ext cx="2591990" cy="572691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0333" name="矩形 600332"/>
          <p:cNvSpPr/>
          <p:nvPr/>
        </p:nvSpPr>
        <p:spPr>
          <a:xfrm>
            <a:off x="1143000" y="2389585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graphicFrame>
        <p:nvGraphicFramePr>
          <p:cNvPr id="600332" name="对象 600331"/>
          <p:cNvGraphicFramePr/>
          <p:nvPr/>
        </p:nvGraphicFramePr>
        <p:xfrm>
          <a:off x="4944984" y="3975815"/>
          <a:ext cx="2700338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" r:id="rId11" imgW="2349500" imgH="482600" progId="Equation.3">
                  <p:embed/>
                </p:oleObj>
              </mc:Choice>
              <mc:Fallback>
                <p:oleObj name="" r:id="rId11" imgW="2349500" imgH="482600" progId="Equation.3">
                  <p:embed/>
                  <p:pic>
                    <p:nvPicPr>
                      <p:cNvPr id="0" name="图片 308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944984" y="3975815"/>
                        <a:ext cx="2700338" cy="5572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0335" name="矩形 600334"/>
          <p:cNvSpPr/>
          <p:nvPr/>
        </p:nvSpPr>
        <p:spPr>
          <a:xfrm>
            <a:off x="3616405" y="981552"/>
            <a:ext cx="191135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）常用数制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sz="1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3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67331" name="动作按钮: 后退或前一项 867330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67332" name="动作按钮: 前进或下一项 867331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67333" name="动作按钮: 第一张 867332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67375" name="矩形 867374"/>
          <p:cNvSpPr/>
          <p:nvPr/>
        </p:nvSpPr>
        <p:spPr>
          <a:xfrm>
            <a:off x="1143000" y="2318147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67377" name="矩形 867376"/>
          <p:cNvSpPr/>
          <p:nvPr/>
        </p:nvSpPr>
        <p:spPr>
          <a:xfrm>
            <a:off x="1143000" y="2403872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67379" name="矩形 867378"/>
          <p:cNvSpPr/>
          <p:nvPr/>
        </p:nvSpPr>
        <p:spPr>
          <a:xfrm>
            <a:off x="1143000" y="2300288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67381" name="矩形 867380"/>
          <p:cNvSpPr/>
          <p:nvPr/>
        </p:nvSpPr>
        <p:spPr>
          <a:xfrm>
            <a:off x="1143000" y="2389585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67383" name="矩形 867382"/>
          <p:cNvSpPr/>
          <p:nvPr/>
        </p:nvSpPr>
        <p:spPr>
          <a:xfrm>
            <a:off x="1143000" y="2389585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67385" name="矩形 867384"/>
          <p:cNvSpPr/>
          <p:nvPr/>
        </p:nvSpPr>
        <p:spPr>
          <a:xfrm>
            <a:off x="1143000" y="2389585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67388" name="矩形 867387"/>
          <p:cNvSpPr/>
          <p:nvPr/>
        </p:nvSpPr>
        <p:spPr>
          <a:xfrm>
            <a:off x="1157685" y="2507456"/>
            <a:ext cx="255397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  <a:buNone/>
            </a:pPr>
            <a:r>
              <a:rPr lang="en-US" altLang="zh-CN" sz="2400">
                <a:latin typeface="Arial" panose="020B0604020202020204" pitchFamily="34" charset="0"/>
                <a:ea typeface="楷体_GB2312" panose="02010609030101010101" pitchFamily="49" charset="-122"/>
              </a:rPr>
              <a:t>【</a:t>
            </a:r>
            <a:r>
              <a:rPr lang="zh-CN" altLang="en-US" sz="2400" dirty="0">
                <a:latin typeface="Arial" panose="020B0604020202020204" pitchFamily="34" charset="0"/>
                <a:ea typeface="楷体_GB2312" panose="02010609030101010101" pitchFamily="49" charset="-122"/>
              </a:rPr>
              <a:t>例题</a:t>
            </a:r>
            <a:r>
              <a:rPr lang="en-US" altLang="zh-CN" sz="2400" dirty="0">
                <a:latin typeface="Arial" panose="020B0604020202020204" pitchFamily="34" charset="0"/>
                <a:ea typeface="楷体_GB2312" panose="02010609030101010101" pitchFamily="49" charset="-122"/>
              </a:rPr>
              <a:t>4</a:t>
            </a:r>
            <a:r>
              <a:rPr lang="en-US" altLang="zh-CN" sz="2400">
                <a:latin typeface="Arial" panose="020B0604020202020204" pitchFamily="34" charset="0"/>
                <a:ea typeface="楷体_GB2312" panose="02010609030101010101" pitchFamily="49" charset="-122"/>
              </a:rPr>
              <a:t>-1】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将二进制</a:t>
            </a:r>
            <a:endParaRPr lang="zh-CN" altLang="en-US" sz="1400" b="0" dirty="0">
              <a:solidFill>
                <a:schemeClr val="tx1"/>
              </a:solidFill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graphicFrame>
        <p:nvGraphicFramePr>
          <p:cNvPr id="867387" name="对象 867386"/>
          <p:cNvGraphicFramePr/>
          <p:nvPr/>
        </p:nvGraphicFramePr>
        <p:xfrm>
          <a:off x="3924300" y="2616835"/>
          <a:ext cx="876935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" r:id="rId1" imgW="558800" imgH="215900" progId="Equation.3">
                  <p:embed/>
                </p:oleObj>
              </mc:Choice>
              <mc:Fallback>
                <p:oleObj name="" r:id="rId1" imgW="558800" imgH="215900" progId="Equation.3">
                  <p:embed/>
                  <p:pic>
                    <p:nvPicPr>
                      <p:cNvPr id="0" name="图片 308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924300" y="2616835"/>
                        <a:ext cx="876935" cy="292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7389" name="矩形 867388"/>
          <p:cNvSpPr/>
          <p:nvPr/>
        </p:nvSpPr>
        <p:spPr>
          <a:xfrm>
            <a:off x="4679315" y="2628900"/>
            <a:ext cx="2149475" cy="32702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noAutofit/>
          </a:bodyPr>
          <a:p>
            <a:pPr>
              <a:spcBef>
                <a:spcPct val="0"/>
              </a:spcBef>
              <a:buNone/>
            </a:pPr>
            <a:r>
              <a:rPr lang="zh-CN" altLang="en-US" sz="1600" b="0" dirty="0">
                <a:solidFill>
                  <a:schemeClr val="tx1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转换成相应的十进制数。</a:t>
            </a:r>
            <a:endParaRPr lang="zh-CN" altLang="en-US" sz="1600" b="0" dirty="0">
              <a:solidFill>
                <a:schemeClr val="tx1"/>
              </a:solidFill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sp>
        <p:nvSpPr>
          <p:cNvPr id="867391" name="矩形 867390"/>
          <p:cNvSpPr/>
          <p:nvPr/>
        </p:nvSpPr>
        <p:spPr>
          <a:xfrm>
            <a:off x="2141935" y="3051453"/>
            <a:ext cx="568960" cy="29908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解： </a:t>
            </a:r>
            <a:endParaRPr lang="zh-CN" altLang="en-US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867390" name="对象 867389"/>
          <p:cNvGraphicFramePr/>
          <p:nvPr/>
        </p:nvGraphicFramePr>
        <p:xfrm>
          <a:off x="2790825" y="2973070"/>
          <a:ext cx="4886325" cy="377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" r:id="rId3" imgW="3505200" imgH="241300" progId="Equation.3">
                  <p:embed/>
                </p:oleObj>
              </mc:Choice>
              <mc:Fallback>
                <p:oleObj name="" r:id="rId3" imgW="3505200" imgH="241300" progId="Equation.3">
                  <p:embed/>
                  <p:pic>
                    <p:nvPicPr>
                      <p:cNvPr id="0" name="图片 308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90825" y="2973070"/>
                        <a:ext cx="4886325" cy="37719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7392" name="矩形 867391"/>
          <p:cNvSpPr/>
          <p:nvPr/>
        </p:nvSpPr>
        <p:spPr>
          <a:xfrm>
            <a:off x="1262460" y="3414157"/>
            <a:ext cx="2327275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  <a:buNone/>
            </a:pPr>
            <a:r>
              <a:rPr lang="en-US" altLang="zh-CN" sz="2000">
                <a:latin typeface="Arial" panose="020B0604020202020204" pitchFamily="34" charset="0"/>
                <a:ea typeface="楷体_GB2312" panose="02010609030101010101" pitchFamily="49" charset="-122"/>
              </a:rPr>
              <a:t>【</a:t>
            </a:r>
            <a:r>
              <a:rPr lang="zh-CN" altLang="en-US" sz="2000" dirty="0">
                <a:latin typeface="Arial" panose="020B0604020202020204" pitchFamily="34" charset="0"/>
                <a:ea typeface="楷体_GB2312" panose="02010609030101010101" pitchFamily="49" charset="-122"/>
              </a:rPr>
              <a:t>例题</a:t>
            </a:r>
            <a:r>
              <a:rPr lang="en-US" altLang="zh-CN" sz="2000">
                <a:latin typeface="Arial" panose="020B0604020202020204" pitchFamily="34" charset="0"/>
                <a:ea typeface="楷体_GB2312" panose="02010609030101010101" pitchFamily="49" charset="-122"/>
              </a:rPr>
              <a:t>4-2】</a:t>
            </a:r>
            <a:r>
              <a:rPr lang="zh-CN" altLang="en-US" sz="1200" b="0" dirty="0">
                <a:solidFill>
                  <a:schemeClr val="tx1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将十六进制</a:t>
            </a:r>
            <a:endParaRPr lang="zh-CN" altLang="en-US" sz="1200" b="0" dirty="0">
              <a:solidFill>
                <a:schemeClr val="tx1"/>
              </a:solidFill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graphicFrame>
        <p:nvGraphicFramePr>
          <p:cNvPr id="867393" name="对象 867392"/>
          <p:cNvGraphicFramePr/>
          <p:nvPr/>
        </p:nvGraphicFramePr>
        <p:xfrm>
          <a:off x="3924300" y="3549650"/>
          <a:ext cx="756285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" r:id="rId5" imgW="482600" imgH="228600" progId="Equation.3">
                  <p:embed/>
                </p:oleObj>
              </mc:Choice>
              <mc:Fallback>
                <p:oleObj name="" r:id="rId5" imgW="482600" imgH="228600" progId="Equation.3">
                  <p:embed/>
                  <p:pic>
                    <p:nvPicPr>
                      <p:cNvPr id="0" name="图片 308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24300" y="3549650"/>
                        <a:ext cx="756285" cy="27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7395" name="矩形 867394"/>
          <p:cNvSpPr/>
          <p:nvPr/>
        </p:nvSpPr>
        <p:spPr>
          <a:xfrm>
            <a:off x="4679315" y="3522345"/>
            <a:ext cx="29972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>
              <a:spcBef>
                <a:spcPct val="0"/>
              </a:spcBef>
              <a:buNone/>
            </a:pPr>
            <a:r>
              <a:rPr lang="zh-CN" altLang="en-US" sz="1800" b="0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转换成相应的十进制数。 </a:t>
            </a:r>
            <a:endParaRPr lang="zh-CN" altLang="en-US" sz="1800" b="0" dirty="0">
              <a:solidFill>
                <a:schemeClr val="tx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867397" name="矩形 867396"/>
          <p:cNvSpPr/>
          <p:nvPr/>
        </p:nvSpPr>
        <p:spPr>
          <a:xfrm>
            <a:off x="1143000" y="2482454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600"/>
          </a:p>
        </p:txBody>
      </p:sp>
      <p:graphicFrame>
        <p:nvGraphicFramePr>
          <p:cNvPr id="867396" name="对象 867395"/>
          <p:cNvGraphicFramePr/>
          <p:nvPr/>
        </p:nvGraphicFramePr>
        <p:xfrm>
          <a:off x="2790825" y="3933825"/>
          <a:ext cx="4331335" cy="445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" r:id="rId7" imgW="2806700" imgH="241300" progId="Equation.3">
                  <p:embed/>
                </p:oleObj>
              </mc:Choice>
              <mc:Fallback>
                <p:oleObj name="" r:id="rId7" imgW="2806700" imgH="241300" progId="Equation.3">
                  <p:embed/>
                  <p:pic>
                    <p:nvPicPr>
                      <p:cNvPr id="0" name="图片 308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90825" y="3933825"/>
                        <a:ext cx="4331335" cy="4451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7398" name="矩形 867397"/>
          <p:cNvSpPr/>
          <p:nvPr/>
        </p:nvSpPr>
        <p:spPr>
          <a:xfrm>
            <a:off x="2141935" y="3969425"/>
            <a:ext cx="568960" cy="29908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解： </a:t>
            </a:r>
            <a:endParaRPr lang="zh-CN" altLang="en-US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67399" name="矩形 867398"/>
          <p:cNvSpPr/>
          <p:nvPr/>
        </p:nvSpPr>
        <p:spPr>
          <a:xfrm>
            <a:off x="1675210" y="1212612"/>
            <a:ext cx="30276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16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①二、十六进制转换成十进制数</a:t>
            </a:r>
            <a:endParaRPr lang="zh-CN" altLang="en-US" sz="16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67400" name="矩形 867399"/>
          <p:cNvSpPr/>
          <p:nvPr/>
        </p:nvSpPr>
        <p:spPr>
          <a:xfrm>
            <a:off x="1859360" y="616029"/>
            <a:ext cx="26593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1800" dirty="0"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1800"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1800" dirty="0">
                <a:latin typeface="Arial" panose="020B0604020202020204" pitchFamily="34" charset="0"/>
                <a:ea typeface="宋体" panose="02010600030101010101" pitchFamily="2" charset="-122"/>
              </a:rPr>
              <a:t>）不同数制间的转换 </a:t>
            </a: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67401" name="矩形 867400"/>
          <p:cNvSpPr/>
          <p:nvPr/>
        </p:nvSpPr>
        <p:spPr>
          <a:xfrm>
            <a:off x="2412206" y="1909207"/>
            <a:ext cx="5587365" cy="398780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2000" b="0" dirty="0">
                <a:latin typeface="Arial" panose="020B0604020202020204" pitchFamily="34" charset="0"/>
                <a:ea typeface="宋体" panose="02010600030101010101" pitchFamily="2" charset="-122"/>
              </a:rPr>
              <a:t>方法：按位权展开，然后将各位结果相加即可。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9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69378" name="标题 869377"/>
          <p:cNvSpPr>
            <a:spLocks noGrp="1"/>
          </p:cNvSpPr>
          <p:nvPr>
            <p:ph type="title"/>
          </p:nvPr>
        </p:nvSpPr>
        <p:spPr>
          <a:xfrm>
            <a:off x="2250281" y="205979"/>
            <a:ext cx="5407819" cy="857250"/>
          </a:xfrm>
        </p:spPr>
        <p:txBody>
          <a:bodyPr anchor="ctr" anchorCtr="0"/>
          <a:p>
            <a:r>
              <a:rPr lang="zh-CN" altLang="en-US" dirty="0"/>
              <a:t>二、数制和码制 </a:t>
            </a:r>
            <a:endParaRPr lang="zh-CN" altLang="en-US" dirty="0"/>
          </a:p>
        </p:txBody>
      </p:sp>
      <p:sp>
        <p:nvSpPr>
          <p:cNvPr id="869379" name="动作按钮: 后退或前一项 869378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69380" name="动作按钮: 前进或下一项 869379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69381" name="动作按钮: 第一张 869380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69382" name="矩形 869381"/>
          <p:cNvSpPr/>
          <p:nvPr/>
        </p:nvSpPr>
        <p:spPr>
          <a:xfrm>
            <a:off x="1143000" y="2318147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69383" name="矩形 869382"/>
          <p:cNvSpPr/>
          <p:nvPr/>
        </p:nvSpPr>
        <p:spPr>
          <a:xfrm>
            <a:off x="1143000" y="2403872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69384" name="矩形 869383"/>
          <p:cNvSpPr/>
          <p:nvPr/>
        </p:nvSpPr>
        <p:spPr>
          <a:xfrm>
            <a:off x="1143000" y="2300288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69385" name="矩形 869384"/>
          <p:cNvSpPr/>
          <p:nvPr/>
        </p:nvSpPr>
        <p:spPr>
          <a:xfrm>
            <a:off x="1143000" y="2389585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69388" name="矩形 869387"/>
          <p:cNvSpPr/>
          <p:nvPr/>
        </p:nvSpPr>
        <p:spPr>
          <a:xfrm>
            <a:off x="1143635" y="2216785"/>
            <a:ext cx="3066415" cy="43307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noAutofit/>
          </a:bodyPr>
          <a:p>
            <a:pPr>
              <a:spcBef>
                <a:spcPct val="0"/>
              </a:spcBef>
              <a:buNone/>
            </a:pPr>
            <a:r>
              <a:rPr lang="en-US" altLang="zh-CN" sz="2400">
                <a:latin typeface="Arial" panose="020B0604020202020204" pitchFamily="34" charset="0"/>
                <a:ea typeface="楷体_GB2312" panose="02010609030101010101" pitchFamily="49" charset="-122"/>
              </a:rPr>
              <a:t>【</a:t>
            </a:r>
            <a:r>
              <a:rPr lang="zh-CN" altLang="en-US" sz="2400" dirty="0">
                <a:latin typeface="Arial" panose="020B0604020202020204" pitchFamily="34" charset="0"/>
                <a:ea typeface="楷体_GB2312" panose="02010609030101010101" pitchFamily="49" charset="-122"/>
              </a:rPr>
              <a:t>例题</a:t>
            </a:r>
            <a:r>
              <a:rPr lang="en-US" altLang="zh-CN" sz="2400">
                <a:latin typeface="Arial" panose="020B0604020202020204" pitchFamily="34" charset="0"/>
                <a:ea typeface="楷体_GB2312" panose="02010609030101010101" pitchFamily="49" charset="-122"/>
              </a:rPr>
              <a:t>9-3】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将十进制</a:t>
            </a:r>
            <a:endParaRPr lang="zh-CN" altLang="en-US" sz="1400" b="0" dirty="0">
              <a:solidFill>
                <a:schemeClr val="tx1"/>
              </a:solidFill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sp>
        <p:nvSpPr>
          <p:cNvPr id="869390" name="矩形 869389"/>
          <p:cNvSpPr/>
          <p:nvPr/>
        </p:nvSpPr>
        <p:spPr>
          <a:xfrm>
            <a:off x="5760085" y="2339340"/>
            <a:ext cx="2569210" cy="24066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noAutofit/>
          </a:bodyPr>
          <a:p>
            <a:pPr>
              <a:spcBef>
                <a:spcPct val="0"/>
              </a:spcBef>
              <a:buNone/>
            </a:pPr>
            <a:r>
              <a:rPr lang="zh-CN" altLang="en-US" sz="1800" b="0" dirty="0">
                <a:solidFill>
                  <a:schemeClr val="tx1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转换成相应的二进制数。</a:t>
            </a:r>
            <a:endParaRPr lang="zh-CN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sp>
        <p:nvSpPr>
          <p:cNvPr id="869391" name="矩形 869390"/>
          <p:cNvSpPr/>
          <p:nvPr/>
        </p:nvSpPr>
        <p:spPr>
          <a:xfrm>
            <a:off x="2141935" y="2691884"/>
            <a:ext cx="568960" cy="29908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解： </a:t>
            </a:r>
            <a:endParaRPr lang="zh-CN" altLang="en-US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69396" name="矩形 869395"/>
          <p:cNvSpPr/>
          <p:nvPr/>
        </p:nvSpPr>
        <p:spPr>
          <a:xfrm>
            <a:off x="1143000" y="2482454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69401" name="矩形 869400"/>
          <p:cNvSpPr/>
          <p:nvPr/>
        </p:nvSpPr>
        <p:spPr>
          <a:xfrm>
            <a:off x="1655763" y="1551147"/>
            <a:ext cx="7117080" cy="645160"/>
          </a:xfrm>
          <a:prstGeom prst="rect">
            <a:avLst/>
          </a:prstGeom>
          <a:noFill/>
          <a:ln w="12700" cap="flat" cmpd="sng">
            <a:solidFill>
              <a:srgbClr val="33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1800" dirty="0">
                <a:latin typeface="Arial" panose="020B0604020202020204" pitchFamily="34" charset="0"/>
                <a:ea typeface="宋体" panose="02010600030101010101" pitchFamily="2" charset="-122"/>
              </a:rPr>
              <a:t>    方法：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采用除基取余法，即用十进数不断地除以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或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16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，直到商为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0</a:t>
            </a:r>
            <a:endParaRPr lang="en-US" altLang="zh-CN" sz="1800" b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为止。每次得到的余数从后往前即为转换后的二进制、十六进制数。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sz="1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69402" name="矩形 869401"/>
          <p:cNvSpPr/>
          <p:nvPr/>
        </p:nvSpPr>
        <p:spPr>
          <a:xfrm>
            <a:off x="1763316" y="1186259"/>
            <a:ext cx="33832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②十进制转换成二、十六进制数</a:t>
            </a:r>
            <a:endParaRPr lang="zh-CN" altLang="en-US" sz="18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69404" name="矩形 869403"/>
          <p:cNvSpPr/>
          <p:nvPr/>
        </p:nvSpPr>
        <p:spPr>
          <a:xfrm>
            <a:off x="1143000" y="3813572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graphicFrame>
        <p:nvGraphicFramePr>
          <p:cNvPr id="869403" name="对象 869402"/>
          <p:cNvGraphicFramePr/>
          <p:nvPr/>
        </p:nvGraphicFramePr>
        <p:xfrm>
          <a:off x="4283075" y="2267585"/>
          <a:ext cx="1403985" cy="436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" r:id="rId1" imgW="393700" imgH="228600" progId="Equation.3">
                  <p:embed/>
                </p:oleObj>
              </mc:Choice>
              <mc:Fallback>
                <p:oleObj name="" r:id="rId1" imgW="393700" imgH="228600" progId="Equation.3">
                  <p:embed/>
                  <p:pic>
                    <p:nvPicPr>
                      <p:cNvPr id="0" name="图片 308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283075" y="2267585"/>
                        <a:ext cx="1403985" cy="43688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69435" name="组合 869434"/>
          <p:cNvGrpSpPr/>
          <p:nvPr/>
        </p:nvGrpSpPr>
        <p:grpSpPr>
          <a:xfrm>
            <a:off x="4193381" y="2950369"/>
            <a:ext cx="428625" cy="148829"/>
            <a:chOff x="2421" y="4596"/>
            <a:chExt cx="540" cy="341"/>
          </a:xfrm>
        </p:grpSpPr>
        <p:sp>
          <p:nvSpPr>
            <p:cNvPr id="869437" name="直接连接符 869436"/>
            <p:cNvSpPr/>
            <p:nvPr/>
          </p:nvSpPr>
          <p:spPr>
            <a:xfrm>
              <a:off x="2421" y="4596"/>
              <a:ext cx="0" cy="341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869436" name="直接连接符 869435"/>
            <p:cNvSpPr/>
            <p:nvPr/>
          </p:nvSpPr>
          <p:spPr>
            <a:xfrm>
              <a:off x="2421" y="4937"/>
              <a:ext cx="54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869429" name="组合 869428"/>
          <p:cNvGrpSpPr/>
          <p:nvPr/>
        </p:nvGrpSpPr>
        <p:grpSpPr>
          <a:xfrm>
            <a:off x="4301729" y="3543300"/>
            <a:ext cx="257175" cy="157163"/>
            <a:chOff x="2421" y="4596"/>
            <a:chExt cx="540" cy="341"/>
          </a:xfrm>
        </p:grpSpPr>
        <p:sp>
          <p:nvSpPr>
            <p:cNvPr id="869431" name="直接连接符 869430"/>
            <p:cNvSpPr/>
            <p:nvPr/>
          </p:nvSpPr>
          <p:spPr>
            <a:xfrm>
              <a:off x="2421" y="4596"/>
              <a:ext cx="0" cy="341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869430" name="直接连接符 869429"/>
            <p:cNvSpPr/>
            <p:nvPr/>
          </p:nvSpPr>
          <p:spPr>
            <a:xfrm>
              <a:off x="2421" y="4937"/>
              <a:ext cx="54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869432" name="组合 869431"/>
          <p:cNvGrpSpPr/>
          <p:nvPr/>
        </p:nvGrpSpPr>
        <p:grpSpPr>
          <a:xfrm>
            <a:off x="4356497" y="4030266"/>
            <a:ext cx="178594" cy="148828"/>
            <a:chOff x="2421" y="4596"/>
            <a:chExt cx="540" cy="341"/>
          </a:xfrm>
        </p:grpSpPr>
        <p:sp>
          <p:nvSpPr>
            <p:cNvPr id="869434" name="直接连接符 869433"/>
            <p:cNvSpPr/>
            <p:nvPr/>
          </p:nvSpPr>
          <p:spPr>
            <a:xfrm>
              <a:off x="2421" y="4596"/>
              <a:ext cx="0" cy="341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869433" name="直接连接符 869432"/>
            <p:cNvSpPr/>
            <p:nvPr/>
          </p:nvSpPr>
          <p:spPr>
            <a:xfrm>
              <a:off x="2421" y="4937"/>
              <a:ext cx="54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869426" name="组合 869425"/>
          <p:cNvGrpSpPr/>
          <p:nvPr/>
        </p:nvGrpSpPr>
        <p:grpSpPr>
          <a:xfrm>
            <a:off x="4356497" y="3826669"/>
            <a:ext cx="257175" cy="148829"/>
            <a:chOff x="2421" y="4596"/>
            <a:chExt cx="540" cy="341"/>
          </a:xfrm>
        </p:grpSpPr>
        <p:sp>
          <p:nvSpPr>
            <p:cNvPr id="869428" name="直接连接符 869427"/>
            <p:cNvSpPr/>
            <p:nvPr/>
          </p:nvSpPr>
          <p:spPr>
            <a:xfrm>
              <a:off x="2421" y="4596"/>
              <a:ext cx="0" cy="341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869427" name="直接连接符 869426"/>
            <p:cNvSpPr/>
            <p:nvPr/>
          </p:nvSpPr>
          <p:spPr>
            <a:xfrm>
              <a:off x="2421" y="4937"/>
              <a:ext cx="54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869438" name="组合 869437"/>
          <p:cNvGrpSpPr/>
          <p:nvPr/>
        </p:nvGrpSpPr>
        <p:grpSpPr>
          <a:xfrm>
            <a:off x="4193381" y="3219450"/>
            <a:ext cx="378619" cy="161925"/>
            <a:chOff x="2421" y="4596"/>
            <a:chExt cx="540" cy="341"/>
          </a:xfrm>
        </p:grpSpPr>
        <p:sp>
          <p:nvSpPr>
            <p:cNvPr id="869440" name="直接连接符 869439"/>
            <p:cNvSpPr/>
            <p:nvPr/>
          </p:nvSpPr>
          <p:spPr>
            <a:xfrm>
              <a:off x="2421" y="4596"/>
              <a:ext cx="0" cy="341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869439" name="直接连接符 869438"/>
            <p:cNvSpPr/>
            <p:nvPr/>
          </p:nvSpPr>
          <p:spPr>
            <a:xfrm>
              <a:off x="2421" y="4937"/>
              <a:ext cx="54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869441" name="矩形 869440"/>
          <p:cNvSpPr/>
          <p:nvPr/>
        </p:nvSpPr>
        <p:spPr>
          <a:xfrm>
            <a:off x="2357755" y="2767330"/>
            <a:ext cx="3268980" cy="45212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noAutofit/>
          </a:bodyPr>
          <a:p>
            <a:pPr indent="1600200">
              <a:spcBef>
                <a:spcPct val="0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余数</a:t>
            </a:r>
            <a:endParaRPr lang="zh-CN" altLang="en-US" sz="12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1600200" eaLnBrk="0" hangingPunct="0">
              <a:spcBef>
                <a:spcPct val="0"/>
              </a:spcBef>
            </a:pPr>
            <a:r>
              <a:rPr lang="en-US" altLang="zh-CN" sz="1200" b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2     3  8      </a:t>
            </a:r>
            <a:r>
              <a:rPr lang="en-US" altLang="zh-CN" sz="1200" b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</a:t>
            </a:r>
            <a:r>
              <a:rPr lang="en-US" altLang="zh-CN" sz="1200" b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endParaRPr lang="en-US" altLang="zh-CN" sz="1200" b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1600200" eaLnBrk="0" hangingPunct="0">
              <a:spcBef>
                <a:spcPct val="0"/>
              </a:spcBef>
            </a:pPr>
            <a:endParaRPr lang="en-US" altLang="zh-CN" sz="1200" b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69442" name="矩形 869441"/>
          <p:cNvSpPr/>
          <p:nvPr/>
        </p:nvSpPr>
        <p:spPr>
          <a:xfrm>
            <a:off x="2091135" y="3151267"/>
            <a:ext cx="33451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indent="1752600">
              <a:spcBef>
                <a:spcPct val="0"/>
              </a:spcBef>
            </a:pPr>
            <a:r>
              <a:rPr lang="en-US" altLang="zh-CN" sz="1200" b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2     1  9      </a:t>
            </a:r>
            <a:r>
              <a:rPr lang="en-US" altLang="zh-CN" sz="1200" b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</a:t>
            </a:r>
            <a:r>
              <a:rPr lang="en-US" altLang="zh-CN" sz="1200" b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endParaRPr lang="en-US" altLang="zh-CN" sz="1200" b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1752600" eaLnBrk="0" hangingPunct="0">
              <a:spcBef>
                <a:spcPct val="0"/>
              </a:spcBef>
            </a:pPr>
            <a:endParaRPr lang="en-US" altLang="zh-CN" sz="1200" b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69444" name="矩形 869443"/>
          <p:cNvSpPr/>
          <p:nvPr/>
        </p:nvSpPr>
        <p:spPr>
          <a:xfrm>
            <a:off x="1824990" y="3748723"/>
            <a:ext cx="3935095" cy="27559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indent="2247900">
              <a:spcBef>
                <a:spcPct val="0"/>
              </a:spcBef>
            </a:pPr>
            <a:r>
              <a:rPr lang="en-US" altLang="zh-CN" sz="12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2  4     </a:t>
            </a:r>
            <a:r>
              <a:rPr lang="en-US" altLang="zh-CN" sz="1200" b="0">
                <a:solidFill>
                  <a:schemeClr val="tx1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………</a:t>
            </a:r>
            <a:r>
              <a:rPr lang="en-US" altLang="zh-CN" sz="12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endParaRPr lang="en-US" altLang="zh-CN" sz="1200" b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69445" name="矩形 869444"/>
          <p:cNvSpPr/>
          <p:nvPr/>
        </p:nvSpPr>
        <p:spPr>
          <a:xfrm>
            <a:off x="2843848" y="4211082"/>
            <a:ext cx="1897380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indent="1485900">
              <a:spcBef>
                <a:spcPct val="0"/>
              </a:spcBef>
            </a:pPr>
            <a:r>
              <a:rPr lang="en-US" altLang="zh-CN" sz="1200" b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1</a:t>
            </a:r>
            <a:endParaRPr lang="zh-CN" altLang="en-US" sz="12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69450" name="矩形 869449"/>
          <p:cNvSpPr/>
          <p:nvPr/>
        </p:nvSpPr>
        <p:spPr>
          <a:xfrm>
            <a:off x="3977878" y="3478133"/>
            <a:ext cx="1554480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en-US" altLang="zh-CN" sz="1200" b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2      9        </a:t>
            </a:r>
            <a:r>
              <a:rPr lang="en-US" altLang="zh-CN" sz="1200" b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</a:t>
            </a:r>
            <a:r>
              <a:rPr lang="en-US" altLang="zh-CN" sz="1200" b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endParaRPr lang="en-US" altLang="zh-CN" sz="1200" b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69451" name="矩形 869450"/>
          <p:cNvSpPr/>
          <p:nvPr/>
        </p:nvSpPr>
        <p:spPr>
          <a:xfrm>
            <a:off x="1900238" y="3939143"/>
            <a:ext cx="3726180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indent="2247900" eaLnBrk="0" hangingPunct="0">
              <a:spcBef>
                <a:spcPct val="0"/>
              </a:spcBef>
            </a:pPr>
            <a:r>
              <a:rPr lang="en-US" altLang="zh-CN" sz="12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2   2 </a:t>
            </a:r>
            <a:r>
              <a:rPr lang="en-US" altLang="zh-CN" sz="1200" b="0">
                <a:solidFill>
                  <a:schemeClr val="tx1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……………</a:t>
            </a:r>
            <a:r>
              <a:rPr lang="en-US" altLang="zh-CN" sz="12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endParaRPr lang="en-US" altLang="zh-CN" sz="1200" b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69452" name="矩形 869451"/>
          <p:cNvSpPr/>
          <p:nvPr/>
        </p:nvSpPr>
        <p:spPr>
          <a:xfrm>
            <a:off x="5760085" y="3787140"/>
            <a:ext cx="35839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indent="1485900">
              <a:spcBef>
                <a:spcPct val="0"/>
              </a:spcBef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故：</a:t>
            </a:r>
            <a:r>
              <a:rPr lang="en-US" altLang="zh-CN" sz="2000" b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(38)</a:t>
            </a:r>
            <a:r>
              <a:rPr lang="en-US" altLang="zh-CN" sz="2000" b="0" baseline="-30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en-US" altLang="zh-CN" sz="2000" b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=(100110)</a:t>
            </a:r>
            <a:r>
              <a:rPr lang="en-US" altLang="zh-CN" sz="2000" b="0" baseline="-30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endParaRPr lang="en-US" altLang="zh-CN" sz="2000" b="0" baseline="-300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3475" name="动作按钮: 后退或前一项 873474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73476" name="动作按钮: 前进或下一项 873475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73477" name="动作按钮: 第一张 873476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73478" name="矩形 873477"/>
          <p:cNvSpPr/>
          <p:nvPr/>
        </p:nvSpPr>
        <p:spPr>
          <a:xfrm>
            <a:off x="1143000" y="2318147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73479" name="矩形 873478"/>
          <p:cNvSpPr/>
          <p:nvPr/>
        </p:nvSpPr>
        <p:spPr>
          <a:xfrm>
            <a:off x="1143000" y="2403872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73480" name="矩形 873479"/>
          <p:cNvSpPr/>
          <p:nvPr/>
        </p:nvSpPr>
        <p:spPr>
          <a:xfrm>
            <a:off x="1143000" y="2300288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73481" name="矩形 873480"/>
          <p:cNvSpPr/>
          <p:nvPr/>
        </p:nvSpPr>
        <p:spPr>
          <a:xfrm>
            <a:off x="1143000" y="2389585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73482" name="矩形 873481"/>
          <p:cNvSpPr/>
          <p:nvPr/>
        </p:nvSpPr>
        <p:spPr>
          <a:xfrm>
            <a:off x="600790" y="2493566"/>
            <a:ext cx="273177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  <a:buNone/>
            </a:pPr>
            <a:r>
              <a:rPr lang="en-US" altLang="zh-CN" sz="2400">
                <a:latin typeface="Arial" panose="020B0604020202020204" pitchFamily="34" charset="0"/>
                <a:ea typeface="楷体_GB2312" panose="02010609030101010101" pitchFamily="49" charset="-122"/>
              </a:rPr>
              <a:t>【</a:t>
            </a:r>
            <a:r>
              <a:rPr lang="zh-CN" altLang="en-US" sz="2400" dirty="0">
                <a:latin typeface="Arial" panose="020B0604020202020204" pitchFamily="34" charset="0"/>
                <a:ea typeface="楷体_GB2312" panose="02010609030101010101" pitchFamily="49" charset="-122"/>
              </a:rPr>
              <a:t>例题</a:t>
            </a:r>
            <a:r>
              <a:rPr lang="en-US" altLang="zh-CN" sz="2400">
                <a:latin typeface="Arial" panose="020B0604020202020204" pitchFamily="34" charset="0"/>
                <a:ea typeface="楷体_GB2312" panose="02010609030101010101" pitchFamily="49" charset="-122"/>
              </a:rPr>
              <a:t>9-4】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将十六进制</a:t>
            </a:r>
            <a:endParaRPr lang="zh-CN" altLang="en-US" sz="1400" b="0" dirty="0">
              <a:solidFill>
                <a:schemeClr val="tx1"/>
              </a:solidFill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sp>
        <p:nvSpPr>
          <p:cNvPr id="873483" name="矩形 873482"/>
          <p:cNvSpPr/>
          <p:nvPr/>
        </p:nvSpPr>
        <p:spPr>
          <a:xfrm>
            <a:off x="4248150" y="2497217"/>
            <a:ext cx="24180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  <a:buNone/>
            </a:pPr>
            <a:r>
              <a:rPr lang="zh-CN" altLang="en-US" sz="1600" b="0" dirty="0">
                <a:solidFill>
                  <a:schemeClr val="tx1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转换成相应的二进制数。</a:t>
            </a:r>
            <a:endParaRPr lang="zh-CN" altLang="en-US" sz="1600" b="0" dirty="0">
              <a:solidFill>
                <a:schemeClr val="tx1"/>
              </a:solidFill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sp>
        <p:nvSpPr>
          <p:cNvPr id="873484" name="矩形 873483"/>
          <p:cNvSpPr/>
          <p:nvPr/>
        </p:nvSpPr>
        <p:spPr>
          <a:xfrm>
            <a:off x="1143000" y="2482454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73485" name="矩形 873484"/>
          <p:cNvSpPr/>
          <p:nvPr/>
        </p:nvSpPr>
        <p:spPr>
          <a:xfrm>
            <a:off x="984568" y="944166"/>
            <a:ext cx="7802880" cy="1476375"/>
          </a:xfrm>
          <a:prstGeom prst="rect">
            <a:avLst/>
          </a:prstGeom>
          <a:noFill/>
          <a:ln w="12700" cap="flat" cmpd="sng">
            <a:solidFill>
              <a:srgbClr val="33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1800" dirty="0">
                <a:latin typeface="Arial" panose="020B0604020202020204" pitchFamily="34" charset="0"/>
                <a:ea typeface="宋体" panose="02010600030101010101" pitchFamily="2" charset="-122"/>
              </a:rPr>
              <a:t>    方法：</a:t>
            </a: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</a:pP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十六进制数转换成二进制数：</a:t>
            </a:r>
            <a:r>
              <a:rPr lang="zh-CN" altLang="zh-CN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将每位十六进制数分别用二进制数表示</a:t>
            </a:r>
            <a:endParaRPr lang="zh-CN" altLang="en-US" sz="18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                                         </a:t>
            </a:r>
            <a:r>
              <a:rPr lang="zh-CN" altLang="zh-CN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（最高位的0可以省略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）</a:t>
            </a:r>
            <a:r>
              <a:rPr lang="zh-CN" altLang="en-US" sz="16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。</a:t>
            </a:r>
            <a:endParaRPr lang="zh-CN" altLang="en-US" sz="16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</a:pP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二进制数转换成十六进制数：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从（整数）最低位开始，每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位二进制数</a:t>
            </a:r>
            <a:endParaRPr lang="zh-CN" altLang="en-US" sz="18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为一组，依次用十六进制数表示，即可完成二进制数至十六进制数的转换。</a:t>
            </a:r>
            <a:r>
              <a:rPr lang="zh-CN" altLang="en-US" sz="16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sz="16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73486" name="矩形 873485"/>
          <p:cNvSpPr/>
          <p:nvPr/>
        </p:nvSpPr>
        <p:spPr>
          <a:xfrm>
            <a:off x="1547813" y="507207"/>
            <a:ext cx="36753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③二进制、十六进制数之间的转换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sz="1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873487" name="对象 873486"/>
          <p:cNvGraphicFramePr/>
          <p:nvPr/>
        </p:nvGraphicFramePr>
        <p:xfrm>
          <a:off x="3524250" y="2460625"/>
          <a:ext cx="796925" cy="347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" r:id="rId1" imgW="495300" imgH="228600" progId="Equation.3">
                  <p:embed/>
                </p:oleObj>
              </mc:Choice>
              <mc:Fallback>
                <p:oleObj name="" r:id="rId1" imgW="495300" imgH="228600" progId="Equation.3">
                  <p:embed/>
                  <p:pic>
                    <p:nvPicPr>
                      <p:cNvPr id="0" name="图片 3089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524250" y="2460625"/>
                        <a:ext cx="796925" cy="34798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3488" name="矩形 873487"/>
          <p:cNvSpPr/>
          <p:nvPr/>
        </p:nvSpPr>
        <p:spPr>
          <a:xfrm>
            <a:off x="3169484" y="2721769"/>
            <a:ext cx="2541905" cy="5334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indent="304800"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解：           （ </a:t>
            </a:r>
            <a:r>
              <a:rPr lang="en-US" altLang="zh-CN" sz="1200" b="0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6</a:t>
            </a:r>
            <a:r>
              <a:rPr lang="en-US" altLang="zh-CN" sz="12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</a:t>
            </a:r>
            <a:r>
              <a:rPr lang="en-US" altLang="zh-CN" sz="1200" b="0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</a:t>
            </a:r>
            <a:r>
              <a:rPr lang="en-US" altLang="zh-CN" sz="12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</a:t>
            </a:r>
            <a:r>
              <a:rPr lang="en-US" altLang="zh-CN" sz="1200" b="0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5</a:t>
            </a:r>
            <a:r>
              <a:rPr lang="en-US" altLang="zh-CN" sz="12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12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）</a:t>
            </a:r>
            <a:r>
              <a:rPr lang="en-US" altLang="zh-CN" sz="1200" b="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16</a:t>
            </a:r>
            <a:endParaRPr lang="en-US" altLang="zh-CN" sz="1200" b="0" baseline="-250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304800" algn="ctr">
              <a:lnSpc>
                <a:spcPct val="120000"/>
              </a:lnSpc>
              <a:spcBef>
                <a:spcPct val="0"/>
              </a:spcBef>
            </a:pPr>
            <a:r>
              <a:rPr lang="en-US" altLang="zh-CN" sz="12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    0110   1010   0101</a:t>
            </a:r>
            <a:endParaRPr lang="en-US" altLang="zh-CN" sz="1200" b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73489" name="矩形 873488"/>
          <p:cNvSpPr/>
          <p:nvPr/>
        </p:nvSpPr>
        <p:spPr>
          <a:xfrm>
            <a:off x="3113485" y="3262630"/>
            <a:ext cx="487680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故：</a:t>
            </a:r>
            <a:endParaRPr lang="zh-CN" altLang="en-US" sz="12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873490" name="对象 873489"/>
          <p:cNvGraphicFramePr/>
          <p:nvPr/>
        </p:nvGraphicFramePr>
        <p:xfrm>
          <a:off x="3977879" y="3274219"/>
          <a:ext cx="3402806" cy="272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" r:id="rId3" imgW="2857500" imgH="228600" progId="Equation.3">
                  <p:embed/>
                </p:oleObj>
              </mc:Choice>
              <mc:Fallback>
                <p:oleObj name="" r:id="rId3" imgW="2857500" imgH="228600" progId="Equation.3">
                  <p:embed/>
                  <p:pic>
                    <p:nvPicPr>
                      <p:cNvPr id="0" name="图片 309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77879" y="3274219"/>
                        <a:ext cx="3402806" cy="27265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3491" name="矩形 873490"/>
          <p:cNvSpPr/>
          <p:nvPr/>
        </p:nvSpPr>
        <p:spPr>
          <a:xfrm>
            <a:off x="614998" y="3698320"/>
            <a:ext cx="255397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  <a:buNone/>
            </a:pPr>
            <a:r>
              <a:rPr lang="en-US" altLang="zh-CN" sz="2400">
                <a:latin typeface="Arial" panose="020B0604020202020204" pitchFamily="34" charset="0"/>
                <a:ea typeface="楷体_GB2312" panose="02010609030101010101" pitchFamily="49" charset="-122"/>
              </a:rPr>
              <a:t>【</a:t>
            </a:r>
            <a:r>
              <a:rPr lang="zh-CN" altLang="en-US" sz="2400" dirty="0">
                <a:latin typeface="Arial" panose="020B0604020202020204" pitchFamily="34" charset="0"/>
                <a:ea typeface="楷体_GB2312" panose="02010609030101010101" pitchFamily="49" charset="-122"/>
              </a:rPr>
              <a:t>例题</a:t>
            </a:r>
            <a:r>
              <a:rPr lang="en-US" altLang="zh-CN" sz="2400">
                <a:latin typeface="Arial" panose="020B0604020202020204" pitchFamily="34" charset="0"/>
                <a:ea typeface="楷体_GB2312" panose="02010609030101010101" pitchFamily="49" charset="-122"/>
              </a:rPr>
              <a:t>9-5】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将二进制</a:t>
            </a:r>
            <a:endParaRPr lang="zh-CN" altLang="en-US" sz="1400" b="0" dirty="0">
              <a:solidFill>
                <a:schemeClr val="tx1"/>
              </a:solidFill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sp>
        <p:nvSpPr>
          <p:cNvPr id="873492" name="矩形 873491"/>
          <p:cNvSpPr/>
          <p:nvPr/>
        </p:nvSpPr>
        <p:spPr>
          <a:xfrm>
            <a:off x="1143000" y="2489597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graphicFrame>
        <p:nvGraphicFramePr>
          <p:cNvPr id="873493" name="对象 873492"/>
          <p:cNvGraphicFramePr/>
          <p:nvPr/>
        </p:nvGraphicFramePr>
        <p:xfrm>
          <a:off x="3332480" y="3609340"/>
          <a:ext cx="1724660" cy="356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" r:id="rId5" imgW="1015365" imgH="215900" progId="Equation.3">
                  <p:embed/>
                </p:oleObj>
              </mc:Choice>
              <mc:Fallback>
                <p:oleObj name="" r:id="rId5" imgW="1015365" imgH="215900" progId="Equation.3">
                  <p:embed/>
                  <p:pic>
                    <p:nvPicPr>
                      <p:cNvPr id="0" name="图片 309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32480" y="3609340"/>
                        <a:ext cx="1724660" cy="35687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3494" name="矩形 873493"/>
          <p:cNvSpPr/>
          <p:nvPr/>
        </p:nvSpPr>
        <p:spPr>
          <a:xfrm>
            <a:off x="5057775" y="3616325"/>
            <a:ext cx="30403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转换成相应的十六进制数。</a:t>
            </a:r>
            <a:r>
              <a:rPr lang="zh-CN" altLang="en-US" sz="1800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</a:t>
            </a:r>
            <a:endParaRPr lang="zh-CN" altLang="en-US" sz="1800" dirty="0">
              <a:solidFill>
                <a:schemeClr val="tx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873495" name="矩形 873494"/>
          <p:cNvSpPr/>
          <p:nvPr/>
        </p:nvSpPr>
        <p:spPr>
          <a:xfrm>
            <a:off x="3224014" y="3963591"/>
            <a:ext cx="2854325" cy="5334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indent="304800"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解：             （</a:t>
            </a:r>
            <a:r>
              <a:rPr lang="en-US" altLang="zh-CN" sz="1200" b="0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111 </a:t>
            </a:r>
            <a:r>
              <a:rPr lang="en-US" altLang="zh-CN" sz="12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r>
              <a:rPr lang="en-US" altLang="zh-CN" sz="1200" b="0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0100</a:t>
            </a:r>
            <a:r>
              <a:rPr lang="en-US" altLang="zh-CN" sz="12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</a:t>
            </a:r>
            <a:r>
              <a:rPr lang="en-US" altLang="zh-CN" sz="1200" b="0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1001</a:t>
            </a:r>
            <a:r>
              <a:rPr lang="zh-CN" altLang="en-US" sz="12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）</a:t>
            </a:r>
            <a:endParaRPr lang="zh-CN" altLang="en-US" sz="12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304800"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      </a:t>
            </a:r>
            <a:r>
              <a:rPr lang="en-US" altLang="zh-CN" sz="12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7       4        9</a:t>
            </a:r>
            <a:endParaRPr lang="en-US" altLang="zh-CN" sz="1200" b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73496" name="矩形 873495"/>
          <p:cNvSpPr/>
          <p:nvPr/>
        </p:nvSpPr>
        <p:spPr>
          <a:xfrm>
            <a:off x="3167063" y="4471115"/>
            <a:ext cx="487680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故：</a:t>
            </a:r>
            <a:endParaRPr lang="zh-CN" altLang="en-US" sz="12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73497" name="矩形 873496"/>
          <p:cNvSpPr/>
          <p:nvPr/>
        </p:nvSpPr>
        <p:spPr>
          <a:xfrm>
            <a:off x="1143000" y="2486025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graphicFrame>
        <p:nvGraphicFramePr>
          <p:cNvPr id="873498" name="对象 873497"/>
          <p:cNvGraphicFramePr/>
          <p:nvPr/>
        </p:nvGraphicFramePr>
        <p:xfrm>
          <a:off x="3815954" y="4462463"/>
          <a:ext cx="1835944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" r:id="rId7" imgW="1625600" imgH="228600" progId="Equation.3">
                  <p:embed/>
                </p:oleObj>
              </mc:Choice>
              <mc:Fallback>
                <p:oleObj name="" r:id="rId7" imgW="1625600" imgH="228600" progId="Equation.3">
                  <p:embed/>
                  <p:pic>
                    <p:nvPicPr>
                      <p:cNvPr id="0" name="图片 309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15954" y="4462463"/>
                        <a:ext cx="1835944" cy="2571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表格 1"/>
          <p:cNvGraphicFramePr/>
          <p:nvPr>
            <p:custDataLst>
              <p:tags r:id="rId9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1427" name="动作按钮: 后退或前一项 871426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71428" name="动作按钮: 前进或下一项 871427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71429" name="动作按钮: 第一张 871428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71430" name="矩形 871429"/>
          <p:cNvSpPr/>
          <p:nvPr/>
        </p:nvSpPr>
        <p:spPr>
          <a:xfrm>
            <a:off x="1143000" y="2318147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71431" name="矩形 871430"/>
          <p:cNvSpPr/>
          <p:nvPr/>
        </p:nvSpPr>
        <p:spPr>
          <a:xfrm>
            <a:off x="1143000" y="2403872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71432" name="矩形 871431"/>
          <p:cNvSpPr/>
          <p:nvPr/>
        </p:nvSpPr>
        <p:spPr>
          <a:xfrm>
            <a:off x="1143000" y="2300288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71433" name="矩形 871432"/>
          <p:cNvSpPr/>
          <p:nvPr/>
        </p:nvSpPr>
        <p:spPr>
          <a:xfrm>
            <a:off x="1143000" y="2389585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71437" name="矩形 871436"/>
          <p:cNvSpPr/>
          <p:nvPr/>
        </p:nvSpPr>
        <p:spPr>
          <a:xfrm>
            <a:off x="1143000" y="2482454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71472" name="矩形 871471"/>
          <p:cNvSpPr/>
          <p:nvPr/>
        </p:nvSpPr>
        <p:spPr>
          <a:xfrm>
            <a:off x="1143000" y="2489597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71477" name="矩形 871476"/>
          <p:cNvSpPr/>
          <p:nvPr/>
        </p:nvSpPr>
        <p:spPr>
          <a:xfrm>
            <a:off x="1143000" y="2486025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71478" name="矩形 871477"/>
          <p:cNvSpPr/>
          <p:nvPr/>
        </p:nvSpPr>
        <p:spPr>
          <a:xfrm>
            <a:off x="1386761" y="583049"/>
            <a:ext cx="12668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  <a:buNone/>
            </a:pPr>
            <a:r>
              <a:rPr lang="en-US" altLang="zh-CN" sz="2400">
                <a:latin typeface="Arial" panose="020B0604020202020204" pitchFamily="34" charset="0"/>
                <a:ea typeface="楷体_GB2312" panose="02010609030101010101" pitchFamily="49" charset="-122"/>
              </a:rPr>
              <a:t>2</a:t>
            </a:r>
            <a:r>
              <a:rPr lang="zh-CN" altLang="en-US" sz="2400" dirty="0">
                <a:latin typeface="Arial" panose="020B0604020202020204" pitchFamily="34" charset="0"/>
                <a:ea typeface="楷体_GB2312" panose="02010609030101010101" pitchFamily="49" charset="-122"/>
              </a:rPr>
              <a:t>．码制</a:t>
            </a:r>
            <a:endParaRPr lang="zh-CN" altLang="en-US" sz="2400" dirty="0"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sp>
        <p:nvSpPr>
          <p:cNvPr id="871479" name="矩形 871478"/>
          <p:cNvSpPr/>
          <p:nvPr/>
        </p:nvSpPr>
        <p:spPr>
          <a:xfrm>
            <a:off x="863521" y="1279922"/>
            <a:ext cx="6990080" cy="14763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在数字电路中，常常用一定位数的二进制数码表示不同的事物</a:t>
            </a:r>
            <a:endParaRPr lang="zh-CN" altLang="en-US" sz="18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或信息，这些数码称为代码，编制代码时要遵循一定的规则，这些</a:t>
            </a:r>
            <a:endParaRPr lang="zh-CN" altLang="en-US" sz="18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规则称为码制。由于人们习惯用十进制数，所以就产生了一种用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位</a:t>
            </a:r>
            <a:endParaRPr lang="zh-CN" altLang="en-US" sz="18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二进制数来表示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位十进制数的码制，简称为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BCD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码。常用的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BCD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码</a:t>
            </a:r>
            <a:endParaRPr lang="zh-CN" altLang="en-US" sz="18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有：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8421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码、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5421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码、余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码等。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sz="1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71480" name="矩形 871479"/>
          <p:cNvSpPr/>
          <p:nvPr/>
        </p:nvSpPr>
        <p:spPr>
          <a:xfrm>
            <a:off x="663575" y="3131820"/>
            <a:ext cx="803592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>
              <a:spcBef>
                <a:spcPct val="0"/>
              </a:spcBef>
            </a:pP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8421BCD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码的编码规则是每位的权从左至右依次是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8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，属于有权码。四位二进制代码有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16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种不同的代码，但在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8421BCD</a:t>
            </a:r>
            <a:endParaRPr lang="en-US" altLang="zh-CN" sz="1800" b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码中，后六种被称为伪码，不用。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sz="1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90" name="Text Box 6"/>
          <p:cNvSpPr txBox="1"/>
          <p:nvPr/>
        </p:nvSpPr>
        <p:spPr>
          <a:xfrm>
            <a:off x="3943350" y="1600200"/>
            <a:ext cx="15430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zh-CN" altLang="zh-CN" sz="1800" dirty="0">
              <a:latin typeface="Times New Roman" panose="02020603050405020304" pitchFamily="18" charset="0"/>
            </a:endParaRPr>
          </a:p>
        </p:txBody>
      </p:sp>
      <p:sp>
        <p:nvSpPr>
          <p:cNvPr id="16394" name="Text Box 11"/>
          <p:cNvSpPr txBox="1"/>
          <p:nvPr/>
        </p:nvSpPr>
        <p:spPr>
          <a:xfrm>
            <a:off x="2169160" y="1257300"/>
            <a:ext cx="459740" cy="457200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pPr>
              <a:spcBef>
                <a:spcPct val="50000"/>
              </a:spcBef>
            </a:pPr>
            <a:endParaRPr lang="zh-CN" altLang="zh-CN" sz="1800" dirty="0">
              <a:latin typeface="Times New Roman" panose="02020603050405020304" pitchFamily="18" charset="0"/>
            </a:endParaRPr>
          </a:p>
        </p:txBody>
      </p:sp>
      <p:sp>
        <p:nvSpPr>
          <p:cNvPr id="16395" name="Text Box 12"/>
          <p:cNvSpPr txBox="1"/>
          <p:nvPr/>
        </p:nvSpPr>
        <p:spPr>
          <a:xfrm>
            <a:off x="6674644" y="285750"/>
            <a:ext cx="411956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zh-CN" altLang="zh-CN" sz="1800" dirty="0">
              <a:latin typeface="Times New Roman" panose="02020603050405020304" pitchFamily="18" charset="0"/>
            </a:endParaRPr>
          </a:p>
        </p:txBody>
      </p:sp>
      <p:sp>
        <p:nvSpPr>
          <p:cNvPr id="26627" name="Text Box 6"/>
          <p:cNvSpPr txBox="1"/>
          <p:nvPr/>
        </p:nvSpPr>
        <p:spPr>
          <a:xfrm>
            <a:off x="5151755" y="1678305"/>
            <a:ext cx="1825625" cy="20891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>
              <a:spcBef>
                <a:spcPct val="50000"/>
              </a:spcBef>
            </a:pPr>
            <a:endParaRPr lang="zh-CN" altLang="zh-CN" sz="2400" dirty="0">
              <a:latin typeface="Times New Roman" panose="02020603050405020304" pitchFamily="18" charset="0"/>
            </a:endParaRPr>
          </a:p>
        </p:txBody>
      </p:sp>
      <p:sp>
        <p:nvSpPr>
          <p:cNvPr id="26629" name="Text Box 9"/>
          <p:cNvSpPr txBox="1"/>
          <p:nvPr/>
        </p:nvSpPr>
        <p:spPr>
          <a:xfrm>
            <a:off x="5105400" y="2791460"/>
            <a:ext cx="2237105" cy="23685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>
              <a:spcBef>
                <a:spcPct val="50000"/>
              </a:spcBef>
            </a:pPr>
            <a:endParaRPr lang="zh-CN" altLang="zh-CN" sz="28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6630" name="Text Box 10"/>
          <p:cNvSpPr txBox="1"/>
          <p:nvPr/>
        </p:nvSpPr>
        <p:spPr>
          <a:xfrm>
            <a:off x="2677795" y="1303020"/>
            <a:ext cx="489585" cy="276225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noAutofit/>
          </a:bodyPr>
          <a:p>
            <a:pPr>
              <a:spcBef>
                <a:spcPct val="50000"/>
              </a:spcBef>
            </a:pPr>
            <a:endParaRPr lang="zh-CN" altLang="zh-CN" sz="2400" dirty="0">
              <a:latin typeface="Times New Roman" panose="02020603050405020304" pitchFamily="18" charset="0"/>
            </a:endParaRPr>
          </a:p>
        </p:txBody>
      </p:sp>
      <p:sp>
        <p:nvSpPr>
          <p:cNvPr id="44044" name="Text Box 12"/>
          <p:cNvSpPr txBox="1"/>
          <p:nvPr/>
        </p:nvSpPr>
        <p:spPr>
          <a:xfrm>
            <a:off x="1561465" y="1887220"/>
            <a:ext cx="5781040" cy="106616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algn="ctr">
              <a:spcBef>
                <a:spcPct val="50000"/>
              </a:spcBef>
            </a:pPr>
            <a:r>
              <a:rPr lang="zh-CN" altLang="zh-CN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真刀真枪练一练</a:t>
            </a:r>
            <a:endParaRPr lang="zh-CN" altLang="zh-CN" sz="5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6638" name="Picture 19" descr="MONKE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1820" y="3936365"/>
            <a:ext cx="1248410" cy="107696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-19685" y="5080"/>
          <a:ext cx="336550" cy="513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550"/>
              </a:tblGrid>
              <a:tr h="7480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>
                          <a:sym typeface="+mn-ea"/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ccel="50000" autoRev="1" tmFilter="0, 0; .33333, 1; 1, 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ccel="50000" autoRev="1" tmFilter="0, 0; .33333, 1; 1, 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50" accel="50000" autoRev="1" tmFilter="0, 0; .33333, 1; 1, 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21891" name="矩形 421890"/>
          <p:cNvSpPr/>
          <p:nvPr/>
        </p:nvSpPr>
        <p:spPr>
          <a:xfrm>
            <a:off x="2141935" y="357188"/>
            <a:ext cx="4806553" cy="5892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2700" dirty="0">
                <a:solidFill>
                  <a:srgbClr val="CC3300"/>
                </a:solidFill>
                <a:latin typeface="Arial" panose="020B0604020202020204" pitchFamily="34" charset="0"/>
                <a:ea typeface="黑体" panose="02010609060101010101" charset="-122"/>
              </a:rPr>
              <a:t>第一节  数字电路基础知识 </a:t>
            </a:r>
            <a:endParaRPr lang="en-US" altLang="zh-CN" sz="2700">
              <a:solidFill>
                <a:srgbClr val="CC3300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421893" name="矩形 421892"/>
          <p:cNvSpPr/>
          <p:nvPr/>
        </p:nvSpPr>
        <p:spPr>
          <a:xfrm>
            <a:off x="1143000" y="0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21897" name="矩形 421896"/>
          <p:cNvSpPr/>
          <p:nvPr/>
        </p:nvSpPr>
        <p:spPr>
          <a:xfrm>
            <a:off x="1143000" y="2493169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21900" name="动作按钮: 后退或前一项 421899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21901" name="动作按钮: 前进或下一项 421900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21902" name="动作按钮: 第一张 421901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21916" name="矩形 421915"/>
          <p:cNvSpPr/>
          <p:nvPr/>
        </p:nvSpPr>
        <p:spPr>
          <a:xfrm>
            <a:off x="1143000" y="2489597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graphicFrame>
        <p:nvGraphicFramePr>
          <p:cNvPr id="421915" name="对象 421914"/>
          <p:cNvGraphicFramePr/>
          <p:nvPr/>
        </p:nvGraphicFramePr>
        <p:xfrm>
          <a:off x="2951560" y="1778953"/>
          <a:ext cx="1243013" cy="344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" r:id="rId1" imgW="786765" imgH="215900" progId="Equation.3">
                  <p:embed/>
                </p:oleObj>
              </mc:Choice>
              <mc:Fallback>
                <p:oleObj name="" r:id="rId1" imgW="786765" imgH="215900" progId="Equation.3">
                  <p:embed/>
                  <p:pic>
                    <p:nvPicPr>
                      <p:cNvPr id="0" name="图片 309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951560" y="1778953"/>
                        <a:ext cx="1243013" cy="344091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1930" name="对象 421929"/>
          <p:cNvGraphicFramePr/>
          <p:nvPr/>
        </p:nvGraphicFramePr>
        <p:xfrm>
          <a:off x="4248150" y="1859915"/>
          <a:ext cx="134541" cy="258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" r:id="rId3" imgW="101600" imgH="203200" progId="Equation.3">
                  <p:embed/>
                </p:oleObj>
              </mc:Choice>
              <mc:Fallback>
                <p:oleObj name="" r:id="rId3" imgW="101600" imgH="203200" progId="Equation.3">
                  <p:embed/>
                  <p:pic>
                    <p:nvPicPr>
                      <p:cNvPr id="0" name="图片 308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48150" y="1859915"/>
                        <a:ext cx="134541" cy="258366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1929" name="对象 421928"/>
          <p:cNvGraphicFramePr/>
          <p:nvPr/>
        </p:nvGraphicFramePr>
        <p:xfrm>
          <a:off x="5166122" y="1859915"/>
          <a:ext cx="233363" cy="279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" r:id="rId5" imgW="190500" imgH="228600" progId="Equation.3">
                  <p:embed/>
                </p:oleObj>
              </mc:Choice>
              <mc:Fallback>
                <p:oleObj name="" r:id="rId5" imgW="190500" imgH="228600" progId="Equation.3">
                  <p:embed/>
                  <p:pic>
                    <p:nvPicPr>
                      <p:cNvPr id="0" name="图片 309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66122" y="1859915"/>
                        <a:ext cx="233363" cy="27979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1926" name="对象 421925"/>
          <p:cNvGraphicFramePr/>
          <p:nvPr/>
        </p:nvGraphicFramePr>
        <p:xfrm>
          <a:off x="2951560" y="2615962"/>
          <a:ext cx="917972" cy="339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" r:id="rId7" imgW="622300" imgH="228600" progId="Equation.3">
                  <p:embed/>
                </p:oleObj>
              </mc:Choice>
              <mc:Fallback>
                <p:oleObj name="" r:id="rId7" imgW="622300" imgH="228600" progId="Equation.3">
                  <p:embed/>
                  <p:pic>
                    <p:nvPicPr>
                      <p:cNvPr id="0" name="图片 309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51560" y="2615962"/>
                        <a:ext cx="917972" cy="33932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1925" name="对象 421924"/>
          <p:cNvGraphicFramePr/>
          <p:nvPr/>
        </p:nvGraphicFramePr>
        <p:xfrm>
          <a:off x="3924300" y="2669540"/>
          <a:ext cx="161925" cy="30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" r:id="rId9" imgW="101600" imgH="203200" progId="Equation.3">
                  <p:embed/>
                </p:oleObj>
              </mc:Choice>
              <mc:Fallback>
                <p:oleObj name="" r:id="rId9" imgW="101600" imgH="203200" progId="Equation.3">
                  <p:embed/>
                  <p:pic>
                    <p:nvPicPr>
                      <p:cNvPr id="0" name="图片 309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24300" y="2669540"/>
                        <a:ext cx="161925" cy="3095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1924" name="对象 421923"/>
          <p:cNvGraphicFramePr/>
          <p:nvPr/>
        </p:nvGraphicFramePr>
        <p:xfrm>
          <a:off x="5057775" y="2669540"/>
          <a:ext cx="226219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" r:id="rId10" imgW="152400" imgH="215900" progId="Equation.3">
                  <p:embed/>
                </p:oleObj>
              </mc:Choice>
              <mc:Fallback>
                <p:oleObj name="" r:id="rId10" imgW="152400" imgH="215900" progId="Equation.3">
                  <p:embed/>
                  <p:pic>
                    <p:nvPicPr>
                      <p:cNvPr id="0" name="图片 3097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57775" y="2669540"/>
                        <a:ext cx="226219" cy="3238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1921" name="对象 421920"/>
          <p:cNvGraphicFramePr/>
          <p:nvPr/>
        </p:nvGraphicFramePr>
        <p:xfrm>
          <a:off x="3022997" y="3425587"/>
          <a:ext cx="82867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" r:id="rId12" imgW="622300" imgH="228600" progId="Equation.3">
                  <p:embed/>
                </p:oleObj>
              </mc:Choice>
              <mc:Fallback>
                <p:oleObj name="" r:id="rId12" imgW="622300" imgH="228600" progId="Equation.3">
                  <p:embed/>
                  <p:pic>
                    <p:nvPicPr>
                      <p:cNvPr id="0" name="图片 3098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022997" y="3425587"/>
                        <a:ext cx="828675" cy="304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1920" name="对象 421919"/>
          <p:cNvGraphicFramePr/>
          <p:nvPr/>
        </p:nvGraphicFramePr>
        <p:xfrm>
          <a:off x="3869531" y="3425587"/>
          <a:ext cx="163116" cy="313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" r:id="rId14" imgW="101600" imgH="203200" progId="Equation.3">
                  <p:embed/>
                </p:oleObj>
              </mc:Choice>
              <mc:Fallback>
                <p:oleObj name="" r:id="rId14" imgW="101600" imgH="203200" progId="Equation.3">
                  <p:embed/>
                  <p:pic>
                    <p:nvPicPr>
                      <p:cNvPr id="0" name="图片 309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69531" y="3425587"/>
                        <a:ext cx="163116" cy="31313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1919" name="对象 421918"/>
          <p:cNvGraphicFramePr/>
          <p:nvPr/>
        </p:nvGraphicFramePr>
        <p:xfrm>
          <a:off x="4950619" y="3425587"/>
          <a:ext cx="278606" cy="334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" r:id="rId15" imgW="190500" imgH="228600" progId="Equation.3">
                  <p:embed/>
                </p:oleObj>
              </mc:Choice>
              <mc:Fallback>
                <p:oleObj name="" r:id="rId15" imgW="190500" imgH="228600" progId="Equation.3">
                  <p:embed/>
                  <p:pic>
                    <p:nvPicPr>
                      <p:cNvPr id="0" name="图片 3100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950619" y="3425587"/>
                        <a:ext cx="278606" cy="33456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1917" name="对象 421916"/>
          <p:cNvGraphicFramePr/>
          <p:nvPr/>
        </p:nvGraphicFramePr>
        <p:xfrm>
          <a:off x="1143000" y="4987529"/>
          <a:ext cx="414338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" r:id="rId17" imgW="457200" imgH="228600" progId="Equation.3">
                  <p:embed/>
                </p:oleObj>
              </mc:Choice>
              <mc:Fallback>
                <p:oleObj name="" r:id="rId17" imgW="457200" imgH="228600" progId="Equation.3">
                  <p:embed/>
                  <p:pic>
                    <p:nvPicPr>
                      <p:cNvPr id="0" name="图片 310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143000" y="4987529"/>
                        <a:ext cx="414338" cy="1714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1932" name="矩形 421931"/>
          <p:cNvSpPr/>
          <p:nvPr/>
        </p:nvSpPr>
        <p:spPr>
          <a:xfrm>
            <a:off x="1730375" y="1481455"/>
            <a:ext cx="17341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indent="342900">
              <a:spcBef>
                <a:spcPct val="0"/>
              </a:spcBef>
            </a:pPr>
            <a:r>
              <a:rPr lang="en-US" altLang="zh-CN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．填空题</a:t>
            </a:r>
            <a:endParaRPr lang="zh-CN" altLang="en-US" sz="1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342900" eaLnBrk="0" hangingPunct="0">
              <a:spcBef>
                <a:spcPct val="0"/>
              </a:spcBef>
            </a:pP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lang="zh-CN" altLang="en-US" sz="1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1933" name="矩形 421932"/>
          <p:cNvSpPr/>
          <p:nvPr/>
        </p:nvSpPr>
        <p:spPr>
          <a:xfrm>
            <a:off x="1143000" y="491729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21934" name="矩形 421933"/>
          <p:cNvSpPr/>
          <p:nvPr/>
        </p:nvSpPr>
        <p:spPr>
          <a:xfrm>
            <a:off x="1143000" y="607536"/>
            <a:ext cx="487680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  <a:buNone/>
            </a:pPr>
            <a:r>
              <a:rPr lang="zh-CN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        </a:t>
            </a:r>
            <a:endParaRPr lang="zh-CN" altLang="en-US" sz="1200" b="0" dirty="0">
              <a:solidFill>
                <a:schemeClr val="tx1"/>
              </a:solidFill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sp>
        <p:nvSpPr>
          <p:cNvPr id="421936" name="矩形 421935"/>
          <p:cNvSpPr/>
          <p:nvPr/>
        </p:nvSpPr>
        <p:spPr>
          <a:xfrm>
            <a:off x="1143000" y="1340961"/>
            <a:ext cx="525780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  <a:buNone/>
            </a:pPr>
            <a:r>
              <a:rPr lang="zh-CN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         </a:t>
            </a:r>
            <a:endParaRPr lang="zh-CN" altLang="en-US" sz="1200" b="0" dirty="0">
              <a:solidFill>
                <a:schemeClr val="tx1"/>
              </a:solidFill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sp>
        <p:nvSpPr>
          <p:cNvPr id="421937" name="矩形 421936"/>
          <p:cNvSpPr/>
          <p:nvPr/>
        </p:nvSpPr>
        <p:spPr>
          <a:xfrm>
            <a:off x="1730375" y="2505710"/>
            <a:ext cx="949960" cy="38671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noAutofit/>
          </a:bodyPr>
          <a:p>
            <a:pPr indent="342900">
              <a:spcBef>
                <a:spcPct val="0"/>
              </a:spcBef>
              <a:buNone/>
            </a:pPr>
            <a:r>
              <a:rPr lang="zh-CN" altLang="en-US" sz="1600" b="0" dirty="0">
                <a:solidFill>
                  <a:schemeClr val="tx1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 </a:t>
            </a:r>
            <a:endParaRPr lang="zh-CN" altLang="en-US" sz="1600" b="0" dirty="0">
              <a:solidFill>
                <a:schemeClr val="tx1"/>
              </a:solidFill>
              <a:latin typeface="Arial" panose="020B0604020202020204" pitchFamily="34" charset="0"/>
              <a:ea typeface="楷体_GB2312" panose="02010609030101010101" pitchFamily="49" charset="-122"/>
            </a:endParaRPr>
          </a:p>
          <a:p>
            <a:pPr indent="342900" eaLnBrk="0" hangingPunct="0">
              <a:spcBef>
                <a:spcPct val="0"/>
              </a:spcBef>
              <a:buNone/>
            </a:pPr>
            <a:r>
              <a:rPr lang="zh-CN" altLang="en-US" sz="1600" b="0" dirty="0">
                <a:solidFill>
                  <a:schemeClr val="tx1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（</a:t>
            </a:r>
            <a:r>
              <a:rPr lang="en-US" altLang="zh-CN" sz="1600" b="0">
                <a:solidFill>
                  <a:schemeClr val="tx1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2</a:t>
            </a:r>
            <a:r>
              <a:rPr lang="zh-CN" altLang="en-US" sz="1600" b="0" dirty="0">
                <a:solidFill>
                  <a:schemeClr val="tx1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）</a:t>
            </a:r>
            <a:endParaRPr lang="zh-CN" altLang="en-US" sz="1600" b="0" dirty="0">
              <a:solidFill>
                <a:schemeClr val="tx1"/>
              </a:solidFill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sp>
        <p:nvSpPr>
          <p:cNvPr id="421941" name="矩形 421940"/>
          <p:cNvSpPr/>
          <p:nvPr/>
        </p:nvSpPr>
        <p:spPr>
          <a:xfrm>
            <a:off x="1143000" y="3109040"/>
            <a:ext cx="525780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  <a:buNone/>
            </a:pPr>
            <a:r>
              <a:rPr lang="zh-CN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         </a:t>
            </a:r>
            <a:endParaRPr lang="zh-CN" altLang="en-US" sz="1200" b="0" dirty="0">
              <a:solidFill>
                <a:schemeClr val="tx1"/>
              </a:solidFill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sp>
        <p:nvSpPr>
          <p:cNvPr id="421942" name="矩形 421941"/>
          <p:cNvSpPr/>
          <p:nvPr/>
        </p:nvSpPr>
        <p:spPr>
          <a:xfrm>
            <a:off x="2003425" y="3333115"/>
            <a:ext cx="755650" cy="32893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noAutofit/>
          </a:bodyPr>
          <a:p>
            <a:pPr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1800" b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18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lang="zh-CN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1944" name="矩形 421943"/>
          <p:cNvSpPr/>
          <p:nvPr/>
        </p:nvSpPr>
        <p:spPr>
          <a:xfrm>
            <a:off x="1143000" y="4013915"/>
            <a:ext cx="487680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  <a:buNone/>
            </a:pPr>
            <a:r>
              <a:rPr lang="zh-CN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        </a:t>
            </a:r>
            <a:endParaRPr lang="zh-CN" altLang="en-US" sz="1200" b="0" dirty="0">
              <a:solidFill>
                <a:schemeClr val="tx1"/>
              </a:solidFill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sp>
        <p:nvSpPr>
          <p:cNvPr id="421946" name="矩形 421945"/>
          <p:cNvSpPr/>
          <p:nvPr/>
        </p:nvSpPr>
        <p:spPr>
          <a:xfrm>
            <a:off x="1143000" y="4747340"/>
            <a:ext cx="525780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  <a:buNone/>
            </a:pPr>
            <a:r>
              <a:rPr lang="zh-CN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         </a:t>
            </a:r>
            <a:endParaRPr lang="zh-CN" altLang="en-US" sz="1200" b="0" dirty="0">
              <a:solidFill>
                <a:schemeClr val="tx1"/>
              </a:solidFill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9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22919" name="动作按钮: 后退或前一项 422918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22920" name="动作按钮: 前进或下一项 422919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22921" name="动作按钮: 第一张 422920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22925" name="矩形 422924"/>
          <p:cNvSpPr/>
          <p:nvPr/>
        </p:nvSpPr>
        <p:spPr>
          <a:xfrm>
            <a:off x="1143000" y="2155031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22927" name="矩形 422926"/>
          <p:cNvSpPr/>
          <p:nvPr/>
        </p:nvSpPr>
        <p:spPr>
          <a:xfrm>
            <a:off x="1143000" y="2806145"/>
            <a:ext cx="207010" cy="19558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675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22930" name="矩形 422929"/>
          <p:cNvSpPr/>
          <p:nvPr/>
        </p:nvSpPr>
        <p:spPr>
          <a:xfrm>
            <a:off x="1143000" y="2496741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22932" name="矩形 422931"/>
          <p:cNvSpPr/>
          <p:nvPr/>
        </p:nvSpPr>
        <p:spPr>
          <a:xfrm>
            <a:off x="1143000" y="2432447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22936" name="矩形 422935"/>
          <p:cNvSpPr/>
          <p:nvPr/>
        </p:nvSpPr>
        <p:spPr>
          <a:xfrm>
            <a:off x="1143000" y="2428875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22938" name="矩形 422937"/>
          <p:cNvSpPr/>
          <p:nvPr/>
        </p:nvSpPr>
        <p:spPr>
          <a:xfrm>
            <a:off x="1143000" y="2421731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22940" name="矩形 422939"/>
          <p:cNvSpPr/>
          <p:nvPr/>
        </p:nvSpPr>
        <p:spPr>
          <a:xfrm>
            <a:off x="605711" y="1025922"/>
            <a:ext cx="7717155" cy="24161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indent="409575">
              <a:lnSpc>
                <a:spcPct val="120000"/>
              </a:lnSpc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）数字电路处理的是数字信号。</a:t>
            </a:r>
            <a:endParaRPr lang="zh-CN" altLang="en-US" sz="18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409575">
              <a:lnSpc>
                <a:spcPct val="120000"/>
              </a:lnSpc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）数字电路中的半导体器件大多工作于开关状态。</a:t>
            </a:r>
            <a:endParaRPr lang="zh-CN" altLang="en-US" sz="18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409575">
              <a:lnSpc>
                <a:spcPct val="120000"/>
              </a:lnSpc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）数字电路中常用到二进制、十六进制等数制；常用到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8421BCD</a:t>
            </a:r>
            <a:endParaRPr lang="en-US" altLang="zh-CN" sz="1800" b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409575">
              <a:lnSpc>
                <a:spcPct val="120000"/>
              </a:lnSpc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码等码制。</a:t>
            </a:r>
            <a:endParaRPr lang="zh-CN" altLang="en-US" sz="18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409575">
              <a:lnSpc>
                <a:spcPct val="120000"/>
              </a:lnSpc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）二进制、十六进制数和十进制数的相互转换规律：</a:t>
            </a:r>
            <a:endParaRPr lang="zh-CN" altLang="en-US" sz="18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409575">
              <a:lnSpc>
                <a:spcPct val="120000"/>
              </a:lnSpc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二、十六进制数转换为十进制数：数码乘权再相加；</a:t>
            </a:r>
            <a:endParaRPr lang="zh-CN" altLang="en-US" sz="18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409575">
              <a:lnSpc>
                <a:spcPct val="120000"/>
              </a:lnSpc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十进制数转换为二、十六进制数：除基数（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16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）取余倒记法。</a:t>
            </a:r>
            <a:endParaRPr lang="zh-CN" altLang="en-US" sz="18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8933498" y="1061085"/>
          <a:ext cx="228600" cy="3866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"/>
              </a:tblGrid>
              <a:tr h="75692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dk1"/>
                          </a:solidFill>
                        </a:rPr>
                        <a:t>活动导入</a:t>
                      </a:r>
                      <a:endParaRPr lang="zh-CN" altLang="en-US" sz="1015" b="0">
                        <a:solidFill>
                          <a:schemeClr val="dk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543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查阅与整理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5374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成果展示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531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>
                          <a:sym typeface="+mn-ea"/>
                        </a:rPr>
                        <a:t>任务评价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594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总结归纳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219835" y="996315"/>
            <a:ext cx="670369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6</a:t>
            </a:r>
            <a:r>
              <a:rPr lang="zh-CN" altLang="en-US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个小队，每队展示</a:t>
            </a:r>
            <a:r>
              <a:rPr lang="en-US" alt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2</a:t>
            </a:r>
            <a:r>
              <a:rPr lang="zh-CN" altLang="en-US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分钟，可以多人展示。</a:t>
            </a:r>
            <a:endParaRPr lang="zh-CN" altLang="en-US" sz="2100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r>
              <a:rPr lang="zh-CN" altLang="en-US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展示内容：</a:t>
            </a:r>
            <a:r>
              <a:rPr 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展示计算情况</a:t>
            </a:r>
            <a:r>
              <a:rPr lang="zh-CN" altLang="en-US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。</a:t>
            </a:r>
            <a:endParaRPr lang="zh-CN" altLang="en-US" sz="2100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43700" y="45148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12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sp>
        <p:nvSpPr>
          <p:cNvPr id="6" name="文本框 5"/>
          <p:cNvSpPr txBox="1"/>
          <p:nvPr/>
        </p:nvSpPr>
        <p:spPr>
          <a:xfrm>
            <a:off x="1085850" y="457200"/>
            <a:ext cx="22402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三、成果展示</a:t>
            </a:r>
            <a:endParaRPr lang="zh-CN" altLang="en-US" sz="27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图片 6" descr="showtim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265" y="1765935"/>
            <a:ext cx="4857115" cy="2987675"/>
          </a:xfrm>
          <a:prstGeom prst="rect">
            <a:avLst/>
          </a:prstGeom>
        </p:spPr>
      </p:pic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6777990" y="4672965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5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sp>
        <p:nvSpPr>
          <p:cNvPr id="6" name="文本框 5"/>
          <p:cNvSpPr txBox="1"/>
          <p:nvPr/>
        </p:nvSpPr>
        <p:spPr>
          <a:xfrm>
            <a:off x="1085850" y="447675"/>
            <a:ext cx="22402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四、任务评价</a:t>
            </a:r>
            <a:endParaRPr lang="zh-CN" altLang="en-US" sz="27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32216" name="表格 132215"/>
          <p:cNvGraphicFramePr/>
          <p:nvPr>
            <p:custDataLst>
              <p:tags r:id="rId1"/>
            </p:custDataLst>
          </p:nvPr>
        </p:nvGraphicFramePr>
        <p:xfrm>
          <a:off x="1386205" y="1200150"/>
          <a:ext cx="6100445" cy="3404235"/>
        </p:xfrm>
        <a:graphic>
          <a:graphicData uri="http://schemas.openxmlformats.org/drawingml/2006/table">
            <a:tbl>
              <a:tblPr/>
              <a:tblGrid>
                <a:gridCol w="710565"/>
                <a:gridCol w="1303020"/>
                <a:gridCol w="1421765"/>
                <a:gridCol w="473710"/>
                <a:gridCol w="769620"/>
                <a:gridCol w="355600"/>
                <a:gridCol w="355600"/>
                <a:gridCol w="354965"/>
                <a:gridCol w="355600"/>
              </a:tblGrid>
              <a:tr h="306705"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solidFill>
                            <a:schemeClr val="tx2"/>
                          </a:solidFill>
                          <a:latin typeface="微软雅黑" panose="020B0503020204020204" pitchFamily="34" charset="-122"/>
                        </a:rPr>
                        <a:t>评 价 内 容</a:t>
                      </a:r>
                      <a:endParaRPr lang="zh-CN" altLang="en-US" sz="1200" b="1" dirty="0">
                        <a:solidFill>
                          <a:schemeClr val="tx2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优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良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中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差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705">
                <a:tc rowSpan="3">
                  <a:txBody>
                    <a:bodyPr/>
                    <a:p>
                      <a:pPr marL="0" lvl="0" indent="0" algn="ctr" fontAlgn="ctr">
                        <a:buNone/>
                      </a:pPr>
                      <a:endParaRPr lang="en-US" altLang="zh-CN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知识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与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技能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1.熟悉数字电路的概念； 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705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2.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  <a:sym typeface="+mn-ea"/>
                        </a:rPr>
                        <a:t>掌握数字电路常用数制及其相互转换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82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3.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  <a:sym typeface="+mn-ea"/>
                        </a:rPr>
                        <a:t>了解8421BCD码的表示形式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； 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 rowSpan="3">
                  <a:txBody>
                    <a:bodyPr/>
                    <a:p>
                      <a:pPr marL="0" lvl="0" indent="0" algn="ctr" fontAlgn="ctr">
                        <a:buNone/>
                      </a:pPr>
                      <a:endParaRPr lang="en-US" altLang="zh-CN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安全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用电</a:t>
                      </a:r>
                      <a:endParaRPr lang="zh-CN" altLang="en-US" sz="1200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1.遵守安全操作规程和实训室实习规程；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en-US" altLang="zh-CN" sz="1200" b="1">
                          <a:latin typeface="微软雅黑" panose="020B0503020204020204" pitchFamily="34" charset="-122"/>
                        </a:rPr>
                        <a:t>2.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工作服、劳保用品穿戴整齐；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51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en-US" altLang="zh-CN" sz="1200" b="1">
                          <a:latin typeface="微软雅黑" panose="020B0503020204020204" pitchFamily="34" charset="-122"/>
                        </a:rPr>
                        <a:t>3.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工具、仪表摆放整齐，保证用后完好性。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195">
                <a:tc>
                  <a:txBody>
                    <a:bodyPr/>
                    <a:p>
                      <a:pPr marL="0" lvl="0" indent="0">
                        <a:buNone/>
                      </a:pPr>
                      <a:r>
                        <a:rPr lang="en-US" altLang="zh-CN" sz="1200" b="1">
                          <a:latin typeface="微软雅黑" panose="020B0503020204020204" pitchFamily="34" charset="-122"/>
                        </a:rPr>
                        <a:t>6S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整理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清理、整顿、清扫、清洁、素养、安全。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 rowSpan="2"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学习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表现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出勤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纪律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团队协作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095"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综合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评价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教师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签字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2198" name="矩形 132197"/>
          <p:cNvSpPr/>
          <p:nvPr/>
        </p:nvSpPr>
        <p:spPr>
          <a:xfrm>
            <a:off x="3832860" y="789305"/>
            <a:ext cx="18084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>
              <a:spcBef>
                <a:spcPct val="20000"/>
              </a:spcBef>
            </a:pPr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</a:rPr>
              <a:t>任务一检查评价单</a:t>
            </a:r>
            <a:endParaRPr lang="zh-CN" altLang="en-US" sz="16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2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/>
          <p:cNvGraphicFramePr/>
          <p:nvPr>
            <p:custDataLst>
              <p:tags r:id="rId1"/>
            </p:custDataLst>
          </p:nvPr>
        </p:nvGraphicFramePr>
        <p:xfrm>
          <a:off x="0" y="0"/>
          <a:ext cx="7912100" cy="360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2420"/>
                <a:gridCol w="1582420"/>
                <a:gridCol w="1582420"/>
                <a:gridCol w="1582420"/>
                <a:gridCol w="1582420"/>
              </a:tblGrid>
              <a:tr h="3600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本单元位置</a:t>
                      </a:r>
                      <a:endParaRPr lang="zh-CN" altLang="zh-CN" sz="150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rgbClr val="FF0000"/>
                          </a:solidFill>
                        </a:rPr>
                        <a:t>单元教学目标</a:t>
                      </a:r>
                      <a:endParaRPr lang="zh-CN" altLang="en-US" sz="150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教学过程安排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课前准备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教学实施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1047115" y="837565"/>
            <a:ext cx="6825006" cy="988060"/>
            <a:chOff x="1649" y="1605"/>
            <a:chExt cx="10454" cy="1556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3124" y="1645"/>
              <a:ext cx="8964" cy="1421"/>
            </a:xfrm>
            <a:prstGeom prst="rect">
              <a:avLst/>
            </a:prstGeom>
            <a:noFill/>
            <a:ln w="12700">
              <a:solidFill>
                <a:srgbClr val="FF6600"/>
              </a:solidFill>
              <a:prstDash val="dash"/>
              <a:miter lim="800000"/>
            </a:ln>
          </p:spPr>
          <p:txBody>
            <a:bodyPr wrap="none" anchor="ctr"/>
            <a:p>
              <a:endParaRPr lang="zh-CN" altLang="en-US" b="0">
                <a:solidFill>
                  <a:schemeClr val="tx1"/>
                </a:solidFill>
              </a:endParaRPr>
            </a:p>
          </p:txBody>
        </p:sp>
        <p:sp>
          <p:nvSpPr>
            <p:cNvPr id="8" name="Rectangle 174"/>
            <p:cNvSpPr>
              <a:spLocks noChangeArrowheads="1"/>
            </p:cNvSpPr>
            <p:nvPr/>
          </p:nvSpPr>
          <p:spPr bwMode="auto">
            <a:xfrm>
              <a:off x="1649" y="1605"/>
              <a:ext cx="1842" cy="1556"/>
            </a:xfrm>
            <a:prstGeom prst="rect">
              <a:avLst/>
            </a:prstGeom>
            <a:solidFill>
              <a:srgbClr val="E49514"/>
            </a:solidFill>
            <a:ln w="12700">
              <a:noFill/>
              <a:miter lim="800000"/>
            </a:ln>
          </p:spPr>
          <p:txBody>
            <a:bodyPr wrap="none" anchor="ctr"/>
            <a:p>
              <a:endParaRPr lang="zh-CN" altLang="en-US" b="0">
                <a:solidFill>
                  <a:schemeClr val="tx1"/>
                </a:solidFill>
              </a:endParaRPr>
            </a:p>
          </p:txBody>
        </p:sp>
        <p:sp>
          <p:nvSpPr>
            <p:cNvPr id="6" name="Rectangle 177"/>
            <p:cNvSpPr/>
            <p:nvPr/>
          </p:nvSpPr>
          <p:spPr>
            <a:xfrm>
              <a:off x="1885" y="2192"/>
              <a:ext cx="1368" cy="4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ctr"/>
              <a:r>
                <a:rPr lang="zh-CN" altLang="en-US" noProof="1" smtClean="0">
                  <a:solidFill>
                    <a:srgbClr val="FFFF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ea typeface="黑体" panose="02010609060101010101" charset="-122"/>
                  <a:sym typeface="+mn-ea"/>
                </a:rPr>
                <a:t>知识目标</a:t>
              </a:r>
              <a:endParaRPr lang="zh-CN" altLang="en-US" noProof="1">
                <a:solidFill>
                  <a:srgbClr val="FFFFFF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黑体" panose="02010609060101010101" charset="-122"/>
                <a:sym typeface="+mn-ea"/>
              </a:endParaRPr>
            </a:p>
          </p:txBody>
        </p:sp>
        <p:sp>
          <p:nvSpPr>
            <p:cNvPr id="7" name="Rectangle 180"/>
            <p:cNvSpPr>
              <a:spLocks noChangeArrowheads="1"/>
            </p:cNvSpPr>
            <p:nvPr/>
          </p:nvSpPr>
          <p:spPr bwMode="auto">
            <a:xfrm>
              <a:off x="3481" y="1929"/>
              <a:ext cx="8622" cy="111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noAutofit/>
            </a:bodyPr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sz="1200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1.理解什么是数字电路；</a:t>
              </a:r>
              <a:endParaRPr sz="12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sz="1200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2.知道数字电路的特点</a:t>
              </a:r>
              <a:endParaRPr sz="12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sz="1200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3.掌握三种基本逻辑关系及其门电路</a:t>
              </a:r>
              <a:endParaRPr sz="12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047115" y="2106295"/>
            <a:ext cx="6816090" cy="1070610"/>
            <a:chOff x="1649" y="3647"/>
            <a:chExt cx="10440" cy="2754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3124" y="3688"/>
              <a:ext cx="8965" cy="2672"/>
            </a:xfrm>
            <a:prstGeom prst="rect">
              <a:avLst/>
            </a:prstGeom>
            <a:noFill/>
            <a:ln w="12700">
              <a:solidFill>
                <a:srgbClr val="339966"/>
              </a:solidFill>
              <a:prstDash val="dash"/>
              <a:miter lim="800000"/>
            </a:ln>
          </p:spPr>
          <p:txBody>
            <a:bodyPr wrap="none" anchor="ctr"/>
            <a:p>
              <a:endParaRPr lang="zh-CN" altLang="en-US" b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5"/>
            <p:cNvSpPr>
              <a:spLocks noChangeArrowheads="1"/>
            </p:cNvSpPr>
            <p:nvPr/>
          </p:nvSpPr>
          <p:spPr bwMode="auto">
            <a:xfrm>
              <a:off x="1649" y="3647"/>
              <a:ext cx="1842" cy="2754"/>
            </a:xfrm>
            <a:prstGeom prst="rect">
              <a:avLst/>
            </a:prstGeom>
            <a:solidFill>
              <a:srgbClr val="5EB4B4"/>
            </a:solidFill>
            <a:ln w="12700">
              <a:noFill/>
              <a:miter lim="800000"/>
            </a:ln>
          </p:spPr>
          <p:txBody>
            <a:bodyPr wrap="none" anchor="ctr"/>
            <a:p>
              <a:endParaRPr lang="zh-CN" altLang="en-US" b="0">
                <a:solidFill>
                  <a:schemeClr val="tx1"/>
                </a:solidFill>
              </a:endParaRPr>
            </a:p>
          </p:txBody>
        </p:sp>
        <p:sp>
          <p:nvSpPr>
            <p:cNvPr id="19" name="Rectangle 178"/>
            <p:cNvSpPr>
              <a:spLocks noChangeArrowheads="1"/>
            </p:cNvSpPr>
            <p:nvPr/>
          </p:nvSpPr>
          <p:spPr bwMode="auto">
            <a:xfrm>
              <a:off x="1885" y="4645"/>
              <a:ext cx="1368" cy="76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/>
              <a:r>
                <a:rPr lang="zh-CN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黑体" panose="02010609060101010101" charset="-122"/>
                </a:rPr>
                <a:t>能力目标</a:t>
              </a:r>
              <a:endParaRPr lang="zh-CN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charset="-122"/>
              </a:endParaRPr>
            </a:p>
          </p:txBody>
        </p:sp>
        <p:sp>
          <p:nvSpPr>
            <p:cNvPr id="20" name="Rectangle 181"/>
            <p:cNvSpPr>
              <a:spLocks noChangeArrowheads="1"/>
            </p:cNvSpPr>
            <p:nvPr/>
          </p:nvSpPr>
          <p:spPr bwMode="auto">
            <a:xfrm>
              <a:off x="3516" y="4211"/>
              <a:ext cx="8553" cy="118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dirty="0" smtClean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1.会画三种基本门电路的能力；</a:t>
              </a:r>
              <a:endParaRPr lang="zh-CN" altLang="en-US" sz="1200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dirty="0" smtClean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2.根据电路，能够分析实际的逻辑关系，从而更好的理解抽象与具体的关系</a:t>
              </a:r>
              <a:endParaRPr lang="zh-CN" altLang="en-US" sz="1200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046480" y="3500425"/>
            <a:ext cx="6970793" cy="1215463"/>
            <a:chOff x="1621" y="5198"/>
            <a:chExt cx="10736" cy="1755"/>
          </a:xfrm>
        </p:grpSpPr>
        <p:sp>
          <p:nvSpPr>
            <p:cNvPr id="32" name="Rectangle 5"/>
            <p:cNvSpPr>
              <a:spLocks noChangeArrowheads="1"/>
            </p:cNvSpPr>
            <p:nvPr/>
          </p:nvSpPr>
          <p:spPr bwMode="auto">
            <a:xfrm>
              <a:off x="3141" y="5243"/>
              <a:ext cx="8978" cy="1675"/>
            </a:xfrm>
            <a:prstGeom prst="rect">
              <a:avLst/>
            </a:prstGeom>
            <a:noFill/>
            <a:ln w="12700">
              <a:solidFill>
                <a:srgbClr val="336699"/>
              </a:solidFill>
              <a:prstDash val="dash"/>
              <a:miter lim="800000"/>
            </a:ln>
          </p:spPr>
          <p:txBody>
            <a:bodyPr wrap="none" anchor="ctr"/>
            <a:p>
              <a:endParaRPr lang="zh-CN" altLang="en-US" b="0">
                <a:solidFill>
                  <a:schemeClr val="tx1"/>
                </a:solidFill>
              </a:endParaRPr>
            </a:p>
          </p:txBody>
        </p:sp>
        <p:sp>
          <p:nvSpPr>
            <p:cNvPr id="33" name="Rectangle 176"/>
            <p:cNvSpPr>
              <a:spLocks noChangeArrowheads="1"/>
            </p:cNvSpPr>
            <p:nvPr/>
          </p:nvSpPr>
          <p:spPr bwMode="auto">
            <a:xfrm>
              <a:off x="1621" y="5198"/>
              <a:ext cx="1842" cy="1755"/>
            </a:xfrm>
            <a:prstGeom prst="rect">
              <a:avLst/>
            </a:prstGeom>
            <a:solidFill>
              <a:srgbClr val="62D862"/>
            </a:solidFill>
            <a:ln w="12700">
              <a:noFill/>
              <a:miter lim="800000"/>
            </a:ln>
          </p:spPr>
          <p:txBody>
            <a:bodyPr wrap="none" anchor="ctr"/>
            <a:p>
              <a:endParaRPr lang="zh-CN" altLang="en-US" b="0">
                <a:solidFill>
                  <a:schemeClr val="tx1"/>
                </a:solidFill>
              </a:endParaRPr>
            </a:p>
          </p:txBody>
        </p:sp>
        <p:sp>
          <p:nvSpPr>
            <p:cNvPr id="34" name="Rectangle 179"/>
            <p:cNvSpPr>
              <a:spLocks noChangeArrowheads="1"/>
            </p:cNvSpPr>
            <p:nvPr/>
          </p:nvSpPr>
          <p:spPr bwMode="auto">
            <a:xfrm>
              <a:off x="1902" y="5713"/>
              <a:ext cx="1368" cy="4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/>
              <a:r>
                <a:rPr lang="zh-CN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黑体" panose="02010609060101010101" charset="-122"/>
                </a:rPr>
                <a:t>素质目标</a:t>
              </a:r>
              <a:endParaRPr lang="zh-CN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charset="-122"/>
              </a:endParaRPr>
            </a:p>
          </p:txBody>
        </p:sp>
        <p:sp>
          <p:nvSpPr>
            <p:cNvPr id="35" name="Rectangle 182"/>
            <p:cNvSpPr>
              <a:spLocks noChangeArrowheads="1"/>
            </p:cNvSpPr>
            <p:nvPr/>
          </p:nvSpPr>
          <p:spPr bwMode="auto">
            <a:xfrm>
              <a:off x="3500" y="5288"/>
              <a:ext cx="8857" cy="162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noAutofit/>
            </a:bodyPr>
            <a:p>
              <a:pPr marL="0" lvl="0" algn="l" eaLnBrk="0" hangingPunct="0">
                <a:lnSpc>
                  <a:spcPct val="100000"/>
                </a:lnSpc>
                <a:buClrTx/>
                <a:buNone/>
              </a:pPr>
              <a:r>
                <a:rPr sz="1200" dirty="0">
                  <a:latin typeface="宋体" panose="02010600030101010101" pitchFamily="2" charset="-122"/>
                  <a:sym typeface="+mn-ea"/>
                </a:rPr>
                <a:t>1.学生通过基本逻辑电路的学习，初步掌握数字电路中电路设计的逻辑功能，具备基本的数字电路的分析能力</a:t>
              </a:r>
              <a:endParaRPr sz="1200" dirty="0">
                <a:latin typeface="宋体" panose="02010600030101010101" pitchFamily="2" charset="-122"/>
                <a:sym typeface="+mn-ea"/>
              </a:endParaRPr>
            </a:p>
            <a:p>
              <a:pPr marL="0" lvl="0" algn="l" eaLnBrk="0" hangingPunct="0">
                <a:lnSpc>
                  <a:spcPct val="100000"/>
                </a:lnSpc>
                <a:buClrTx/>
                <a:buNone/>
              </a:pPr>
              <a:r>
                <a:rPr sz="1200" dirty="0">
                  <a:latin typeface="宋体" panose="02010600030101010101" pitchFamily="2" charset="-122"/>
                  <a:sym typeface="+mn-ea"/>
                </a:rPr>
                <a:t>2.通过具体电路模型的建立，不断规范学生正确使用图形符号，完成电路图的设计，提升严谨的工作态度</a:t>
              </a:r>
              <a:endParaRPr sz="1200" dirty="0">
                <a:latin typeface="宋体" panose="02010600030101010101" pitchFamily="2" charset="-122"/>
                <a:sym typeface="+mn-ea"/>
              </a:endParaRPr>
            </a:p>
            <a:p>
              <a:pPr marL="0" lvl="0" algn="l" eaLnBrk="0" hangingPunct="0">
                <a:lnSpc>
                  <a:spcPct val="100000"/>
                </a:lnSpc>
                <a:buClrTx/>
                <a:buNone/>
              </a:pPr>
              <a:r>
                <a:rPr sz="1200" dirty="0">
                  <a:latin typeface="宋体" panose="02010600030101010101" pitchFamily="2" charset="-122"/>
                  <a:sym typeface="+mn-ea"/>
                </a:rPr>
                <a:t>3.面对实际工作任务，学生能够明确工作任务，分解制定合理的工作计划，逐步领会、学习和掌握独立工作的能力。</a:t>
              </a:r>
              <a:endParaRPr sz="1200" dirty="0">
                <a:latin typeface="宋体" panose="02010600030101010101" pitchFamily="2" charset="-122"/>
                <a:sym typeface="+mn-ea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等腰三角形 22"/>
          <p:cNvSpPr/>
          <p:nvPr/>
        </p:nvSpPr>
        <p:spPr>
          <a:xfrm>
            <a:off x="2030065" y="1671490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2419741" y="1856894"/>
            <a:ext cx="176530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dirty="0">
                <a:solidFill>
                  <a:srgbClr val="21A3D0"/>
                </a:solidFill>
              </a:rPr>
              <a:t>02</a:t>
            </a:r>
            <a:endParaRPr lang="zh-CN" altLang="en-US" dirty="0">
              <a:solidFill>
                <a:srgbClr val="21A3D0"/>
              </a:solidFill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4497077" y="1203476"/>
            <a:ext cx="323088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480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任务二</a:t>
            </a:r>
            <a:endParaRPr lang="zh-CN" altLang="zh-CN" sz="480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  <a:p>
            <a:pPr algn="ctr"/>
            <a:r>
              <a:rPr lang="zh-CN" altLang="zh-CN" sz="480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逻辑门电路</a:t>
            </a:r>
            <a:endParaRPr lang="zh-CN" altLang="zh-CN" sz="480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4152688" y="2826390"/>
            <a:ext cx="308360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等腰三角形 38"/>
          <p:cNvSpPr/>
          <p:nvPr/>
        </p:nvSpPr>
        <p:spPr>
          <a:xfrm rot="18035669">
            <a:off x="2382961" y="1282355"/>
            <a:ext cx="360040" cy="310379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0" name="等腰三角形 39"/>
          <p:cNvSpPr/>
          <p:nvPr/>
        </p:nvSpPr>
        <p:spPr>
          <a:xfrm rot="21283757">
            <a:off x="1968925" y="1497553"/>
            <a:ext cx="191945" cy="165470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1" name="等腰三角形 40"/>
          <p:cNvSpPr/>
          <p:nvPr/>
        </p:nvSpPr>
        <p:spPr>
          <a:xfrm rot="15968008">
            <a:off x="1663187" y="1888656"/>
            <a:ext cx="304349" cy="227352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bldLvl="0" animBg="1"/>
      <p:bldP spid="24" grpId="0"/>
      <p:bldP spid="25" grpId="0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27394" name="标题 827393"/>
          <p:cNvSpPr>
            <a:spLocks noGrp="1"/>
          </p:cNvSpPr>
          <p:nvPr>
            <p:ph type="title"/>
          </p:nvPr>
        </p:nvSpPr>
        <p:spPr>
          <a:xfrm>
            <a:off x="1027906" y="173594"/>
            <a:ext cx="4104085" cy="857250"/>
          </a:xfrm>
        </p:spPr>
        <p:txBody>
          <a:bodyPr anchor="ctr" anchorCtr="0"/>
          <a:p>
            <a:r>
              <a:rPr lang="zh-CN" altLang="en-US" dirty="0">
                <a:ea typeface="黑体" panose="02010609060101010101" charset="-122"/>
              </a:rPr>
              <a:t>一、</a:t>
            </a:r>
            <a:r>
              <a:rPr lang="zh-CN" altLang="en-US" dirty="0"/>
              <a:t>认识门电路</a:t>
            </a:r>
            <a:endParaRPr lang="zh-CN" altLang="en-US" dirty="0"/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门电路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28345" y="857250"/>
            <a:ext cx="7414895" cy="41808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文本占位符 442370"/>
          <p:cNvSpPr>
            <a:spLocks noGrp="1"/>
          </p:cNvSpPr>
          <p:nvPr>
            <p:ph idx="1"/>
          </p:nvPr>
        </p:nvSpPr>
        <p:spPr>
          <a:xfrm>
            <a:off x="2465785" y="992346"/>
            <a:ext cx="5347097" cy="1512094"/>
          </a:xfrm>
        </p:spPr>
        <p:txBody>
          <a:bodyPr anchor="t" anchorCtr="0">
            <a:noAutofit/>
          </a:bodyPr>
          <a:p>
            <a:pPr marL="609600" indent="-609600">
              <a:lnSpc>
                <a:spcPct val="80000"/>
              </a:lnSpc>
              <a:buSzPct val="50000"/>
              <a:buFont typeface="Wingdings" panose="05000000000000000000" pitchFamily="2" charset="2"/>
              <a:buChar char="u"/>
            </a:pPr>
            <a:endParaRPr lang="zh-CN" altLang="en-US" sz="1600" b="0" dirty="0"/>
          </a:p>
          <a:p>
            <a:pPr marL="609600" indent="-609600">
              <a:buSzPct val="50000"/>
              <a:buFont typeface="Wingdings" panose="05000000000000000000" pitchFamily="2" charset="2"/>
              <a:buChar char="u"/>
            </a:pPr>
            <a:r>
              <a:rPr lang="zh-CN" altLang="en-US" sz="1600" b="0" dirty="0"/>
              <a:t>掌握与门、或门、非门等基本逻辑门符号、逻辑功能与表达式。</a:t>
            </a:r>
            <a:endParaRPr lang="zh-CN" altLang="en-US" sz="1600" b="0" dirty="0"/>
          </a:p>
          <a:p>
            <a:pPr marL="609600" indent="-609600">
              <a:buSzPct val="50000"/>
              <a:buFont typeface="Wingdings" panose="05000000000000000000" pitchFamily="2" charset="2"/>
              <a:buChar char="u"/>
            </a:pPr>
            <a:r>
              <a:rPr lang="zh-CN" altLang="en-US" sz="1600" b="0" dirty="0"/>
              <a:t>了解与非门、或非门、与或非门等复合逻辑门的逻辑功能及表示符号。</a:t>
            </a:r>
            <a:endParaRPr lang="zh-CN" altLang="en-US" sz="1600" b="0" dirty="0"/>
          </a:p>
          <a:p>
            <a:pPr marL="609600" indent="-609600">
              <a:buSzPct val="50000"/>
              <a:buFont typeface="Wingdings" panose="05000000000000000000" pitchFamily="2" charset="2"/>
              <a:buChar char="u"/>
            </a:pPr>
            <a:r>
              <a:rPr lang="zh-CN" altLang="en-US" sz="1600" b="0" dirty="0"/>
              <a:t>了解</a:t>
            </a:r>
            <a:r>
              <a:rPr lang="en-US" altLang="zh-CN" sz="1600" b="0"/>
              <a:t>TTL</a:t>
            </a:r>
            <a:r>
              <a:rPr lang="zh-CN" altLang="en-US" sz="1600" b="0" dirty="0"/>
              <a:t>门电路、</a:t>
            </a:r>
            <a:r>
              <a:rPr lang="en-US" altLang="zh-CN" sz="1600" b="0"/>
              <a:t>CMOS</a:t>
            </a:r>
            <a:r>
              <a:rPr lang="zh-CN" altLang="en-US" sz="1600" b="0" dirty="0"/>
              <a:t>门电路的型号及使用常识。</a:t>
            </a:r>
            <a:r>
              <a:rPr lang="zh-CN" altLang="en-US" sz="1600" dirty="0"/>
              <a:t> </a:t>
            </a:r>
            <a:endParaRPr lang="zh-CN" altLang="en-US" sz="1600" dirty="0"/>
          </a:p>
        </p:txBody>
      </p:sp>
      <p:sp>
        <p:nvSpPr>
          <p:cNvPr id="7171" name="文本框 442371"/>
          <p:cNvSpPr txBox="1"/>
          <p:nvPr/>
        </p:nvSpPr>
        <p:spPr>
          <a:xfrm>
            <a:off x="1331754" y="785575"/>
            <a:ext cx="1620441" cy="94361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zh-CN" sz="1800">
                <a:latin typeface="Arial" panose="020B0604020202020204" pitchFamily="34" charset="0"/>
              </a:rPr>
              <a:t>【</a:t>
            </a:r>
            <a:r>
              <a:rPr lang="zh-CN" altLang="en-US" sz="1800" dirty="0">
                <a:latin typeface="Arial" panose="020B0604020202020204" pitchFamily="34" charset="0"/>
                <a:ea typeface="楷体_GB2312" panose="02010609030101010101" pitchFamily="49" charset="-122"/>
              </a:rPr>
              <a:t>教学目标</a:t>
            </a:r>
            <a:r>
              <a:rPr lang="en-US" altLang="zh-CN" sz="1800">
                <a:latin typeface="Arial" panose="020B0604020202020204" pitchFamily="34" charset="0"/>
              </a:rPr>
              <a:t>】</a:t>
            </a:r>
            <a:endParaRPr lang="en-US" altLang="zh-CN" sz="1800">
              <a:latin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1800" b="0" dirty="0">
                <a:latin typeface="Arial" panose="020B0604020202020204" pitchFamily="34" charset="0"/>
                <a:ea typeface="楷体_GB2312" panose="02010609030101010101" pitchFamily="49" charset="-122"/>
              </a:rPr>
              <a:t>   应知：</a:t>
            </a:r>
            <a:r>
              <a:rPr lang="zh-CN" altLang="en-US" sz="1015" b="0" dirty="0">
                <a:latin typeface="Arial" panose="020B0604020202020204" pitchFamily="34" charset="0"/>
                <a:ea typeface="楷体_GB2312" panose="02010609030101010101" pitchFamily="49" charset="-122"/>
              </a:rPr>
              <a:t> </a:t>
            </a:r>
            <a:endParaRPr lang="zh-CN" altLang="en-US" sz="1015" b="0" dirty="0">
              <a:latin typeface="Arial" panose="020B0604020202020204" pitchFamily="34" charset="0"/>
              <a:ea typeface="楷体_GB2312" panose="02010609030101010101" pitchFamily="49" charset="-122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endParaRPr lang="zh-CN" altLang="en-US" sz="1015" dirty="0">
              <a:solidFill>
                <a:schemeClr val="tx1"/>
              </a:solidFill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sp>
        <p:nvSpPr>
          <p:cNvPr id="7172" name="文本框 442372"/>
          <p:cNvSpPr txBox="1"/>
          <p:nvPr/>
        </p:nvSpPr>
        <p:spPr>
          <a:xfrm>
            <a:off x="1601391" y="2733675"/>
            <a:ext cx="1079897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1200" b="0" dirty="0">
                <a:latin typeface="Arial" panose="020B0604020202020204" pitchFamily="34" charset="0"/>
                <a:ea typeface="楷体_GB2312" panose="02010609030101010101" pitchFamily="49" charset="-122"/>
              </a:rPr>
              <a:t>   </a:t>
            </a:r>
            <a:r>
              <a:rPr lang="zh-CN" altLang="en-US" sz="2000" b="0" dirty="0">
                <a:latin typeface="Arial" panose="020B0604020202020204" pitchFamily="34" charset="0"/>
                <a:ea typeface="楷体_GB2312" panose="02010609030101010101" pitchFamily="49" charset="-122"/>
              </a:rPr>
              <a:t>应会： </a:t>
            </a:r>
            <a:endParaRPr lang="zh-CN" altLang="en-US" sz="2000" b="0" dirty="0">
              <a:solidFill>
                <a:schemeClr val="tx1"/>
              </a:solidFill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sp>
        <p:nvSpPr>
          <p:cNvPr id="7176" name="矩形 442378"/>
          <p:cNvSpPr/>
          <p:nvPr/>
        </p:nvSpPr>
        <p:spPr>
          <a:xfrm>
            <a:off x="2132648" y="2733358"/>
            <a:ext cx="6012815" cy="68135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indent="409575">
              <a:lnSpc>
                <a:spcPct val="120000"/>
              </a:lnSpc>
              <a:spcBef>
                <a:spcPct val="0"/>
              </a:spcBef>
              <a:buSzPct val="50000"/>
              <a:buFont typeface="Wingdings" panose="05000000000000000000" pitchFamily="2" charset="2"/>
            </a:pPr>
            <a:r>
              <a:rPr lang="zh-CN" altLang="en-US" sz="1200" b="0" dirty="0">
                <a:solidFill>
                  <a:schemeClr val="tx1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        </a:t>
            </a:r>
            <a:r>
              <a:rPr lang="zh-CN" altLang="en-US" sz="1600" b="0" dirty="0">
                <a:solidFill>
                  <a:schemeClr val="tx1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能识别各种逻辑门符号，会识别集成逻辑门引脚，会利用</a:t>
            </a:r>
            <a:endParaRPr lang="zh-CN" altLang="en-US" sz="1600" b="0" dirty="0">
              <a:solidFill>
                <a:schemeClr val="tx1"/>
              </a:solidFill>
              <a:latin typeface="Arial" panose="020B0604020202020204" pitchFamily="34" charset="0"/>
              <a:ea typeface="楷体_GB2312" panose="02010609030101010101" pitchFamily="49" charset="-122"/>
            </a:endParaRPr>
          </a:p>
          <a:p>
            <a:pPr indent="409575">
              <a:lnSpc>
                <a:spcPct val="120000"/>
              </a:lnSpc>
              <a:spcBef>
                <a:spcPct val="0"/>
              </a:spcBef>
              <a:buSzPct val="50000"/>
              <a:buFont typeface="Wingdings" panose="05000000000000000000" pitchFamily="2" charset="2"/>
            </a:pPr>
            <a:r>
              <a:rPr lang="zh-CN" altLang="en-US" sz="1600" b="0" dirty="0">
                <a:solidFill>
                  <a:schemeClr val="tx1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集成逻辑门连接所需逻辑电路。  </a:t>
            </a:r>
            <a:endParaRPr lang="zh-CN" altLang="en-US" sz="1600" b="0" dirty="0">
              <a:solidFill>
                <a:schemeClr val="tx1"/>
              </a:solidFill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sp>
        <p:nvSpPr>
          <p:cNvPr id="7177" name="矩形 442379"/>
          <p:cNvSpPr/>
          <p:nvPr/>
        </p:nvSpPr>
        <p:spPr>
          <a:xfrm>
            <a:off x="1385888" y="3208735"/>
            <a:ext cx="6373495" cy="17145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sz="2000">
                <a:latin typeface="Arial" panose="020B0604020202020204" pitchFamily="34" charset="0"/>
              </a:rPr>
              <a:t>【</a:t>
            </a:r>
            <a:r>
              <a:rPr lang="zh-CN" altLang="en-US" sz="2000" dirty="0">
                <a:latin typeface="Arial" panose="020B0604020202020204" pitchFamily="34" charset="0"/>
                <a:ea typeface="楷体_GB2312" panose="02010609030101010101" pitchFamily="49" charset="-122"/>
              </a:rPr>
              <a:t>教学重点</a:t>
            </a:r>
            <a:r>
              <a:rPr lang="en-US" altLang="zh-CN" sz="2000">
                <a:latin typeface="Arial" panose="020B0604020202020204" pitchFamily="34" charset="0"/>
              </a:rPr>
              <a:t>】</a:t>
            </a:r>
            <a:endParaRPr lang="en-US" altLang="zh-CN" sz="200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                    </a:t>
            </a:r>
            <a:r>
              <a:rPr lang="zh-CN" altLang="en-US" sz="1600" b="0" dirty="0">
                <a:solidFill>
                  <a:schemeClr val="tx1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 基本逻辑门电路的逻辑符号和逻辑功能；集成逻辑门的引脚</a:t>
            </a:r>
            <a:endParaRPr lang="zh-CN" altLang="en-US" sz="1600" b="0" dirty="0">
              <a:solidFill>
                <a:schemeClr val="tx1"/>
              </a:solidFill>
              <a:latin typeface="Arial" panose="020B0604020202020204" pitchFamily="34" charset="0"/>
              <a:ea typeface="楷体_GB2312" panose="02010609030101010101" pitchFamily="49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600" b="0" dirty="0">
                <a:solidFill>
                  <a:schemeClr val="tx1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               识别及应用</a:t>
            </a:r>
            <a:r>
              <a:rPr lang="zh-CN" altLang="en-US" sz="1600" b="0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。</a:t>
            </a:r>
            <a:endParaRPr lang="zh-CN" altLang="en-US" sz="1600" b="0" dirty="0">
              <a:solidFill>
                <a:schemeClr val="tx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sz="2000">
                <a:latin typeface="Arial" panose="020B0604020202020204" pitchFamily="34" charset="0"/>
              </a:rPr>
              <a:t>【</a:t>
            </a:r>
            <a:r>
              <a:rPr lang="zh-CN" altLang="en-US" sz="2000" dirty="0">
                <a:latin typeface="Arial" panose="020B0604020202020204" pitchFamily="34" charset="0"/>
                <a:ea typeface="楷体_GB2312" panose="02010609030101010101" pitchFamily="49" charset="-122"/>
              </a:rPr>
              <a:t>难点分析</a:t>
            </a:r>
            <a:r>
              <a:rPr lang="en-US" altLang="zh-CN" sz="2000">
                <a:latin typeface="Arial" panose="020B0604020202020204" pitchFamily="34" charset="0"/>
              </a:rPr>
              <a:t>】</a:t>
            </a:r>
            <a:endParaRPr lang="en-US" altLang="zh-CN" sz="200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    </a:t>
            </a:r>
            <a:r>
              <a:rPr lang="en-US" altLang="zh-CN" sz="1600" b="0">
                <a:solidFill>
                  <a:schemeClr val="tx1"/>
                </a:solidFill>
                <a:latin typeface="楷体_GB2312" panose="02010609030101010101" pitchFamily="49" charset="-122"/>
              </a:rPr>
              <a:t>TTL</a:t>
            </a:r>
            <a:r>
              <a:rPr lang="zh-CN" altLang="en-US" sz="1600" b="0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门电路、</a:t>
            </a:r>
            <a:r>
              <a:rPr lang="en-US" altLang="zh-CN" sz="1600" b="0">
                <a:solidFill>
                  <a:schemeClr val="tx1"/>
                </a:solidFill>
                <a:latin typeface="楷体_GB2312" panose="02010609030101010101" pitchFamily="49" charset="-122"/>
              </a:rPr>
              <a:t>CMOS</a:t>
            </a:r>
            <a:r>
              <a:rPr lang="zh-CN" altLang="en-US" sz="1600" b="0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门电路的识别及使用</a:t>
            </a:r>
            <a:r>
              <a:rPr lang="zh-CN" altLang="en-US" sz="16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1600" b="0" dirty="0">
                <a:solidFill>
                  <a:schemeClr val="tx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。</a:t>
            </a:r>
            <a:endParaRPr lang="zh-CN" altLang="en-US" sz="1600" b="0" dirty="0">
              <a:solidFill>
                <a:schemeClr val="tx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标题 875521"/>
          <p:cNvSpPr>
            <a:spLocks noGrp="1"/>
          </p:cNvSpPr>
          <p:nvPr>
            <p:ph type="title"/>
          </p:nvPr>
        </p:nvSpPr>
        <p:spPr>
          <a:xfrm>
            <a:off x="846296" y="184389"/>
            <a:ext cx="4589860" cy="857250"/>
          </a:xfrm>
        </p:spPr>
        <p:txBody>
          <a:bodyPr anchor="ctr" anchorCtr="0"/>
          <a:p>
            <a:r>
              <a:rPr lang="zh-CN" altLang="en-US" dirty="0"/>
              <a:t>二、任务实施</a:t>
            </a:r>
            <a:endParaRPr lang="zh-CN" altLang="en-US" dirty="0"/>
          </a:p>
        </p:txBody>
      </p:sp>
      <p:sp>
        <p:nvSpPr>
          <p:cNvPr id="8194" name="文本框 875522"/>
          <p:cNvSpPr txBox="1"/>
          <p:nvPr/>
        </p:nvSpPr>
        <p:spPr>
          <a:xfrm>
            <a:off x="2062163" y="4137422"/>
            <a:ext cx="4939904" cy="4235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sz="1800" b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[</a:t>
            </a:r>
            <a:r>
              <a:rPr lang="zh-CN" altLang="en-US" sz="1800" b="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做中教</a:t>
            </a:r>
            <a:r>
              <a:rPr lang="en-US" altLang="zh-CN" sz="1800" b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]</a:t>
            </a:r>
            <a:r>
              <a:rPr lang="zh-CN" altLang="en-US" sz="1800" b="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：</a:t>
            </a:r>
            <a:r>
              <a:rPr lang="zh-CN" altLang="en-US" sz="1015" b="0" dirty="0"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pitchFamily="2" charset="-122"/>
              </a:rPr>
              <a:t>与逻辑电路实验</a:t>
            </a:r>
            <a:endParaRPr lang="zh-CN" altLang="en-US" sz="1015" b="0" dirty="0">
              <a:solidFill>
                <a:schemeClr val="tx1"/>
              </a:solidFill>
              <a:latin typeface="Arial" panose="020B0604020202020204" pitchFamily="34" charset="0"/>
              <a:ea typeface="华文隶书" panose="02010800040101010101" pitchFamily="2" charset="-122"/>
            </a:endParaRPr>
          </a:p>
        </p:txBody>
      </p:sp>
      <p:sp>
        <p:nvSpPr>
          <p:cNvPr id="8195" name="动作按钮: 后退或前一项 875523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8196" name="动作按钮: 前进或下一项 875524">
            <a:hlinkClick r:id="rId1" action="ppaction://hlinksldjump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8197" name="动作按钮: 第一张 875525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8198" name="图片 875526" descr="j02860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391" y="4030266"/>
            <a:ext cx="469106" cy="7024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9" name="文本框 875527">
            <a:hlinkClick r:id="rId3" action="ppaction://hlinksldjump"/>
          </p:cNvPr>
          <p:cNvSpPr txBox="1"/>
          <p:nvPr/>
        </p:nvSpPr>
        <p:spPr>
          <a:xfrm>
            <a:off x="3377327" y="3489722"/>
            <a:ext cx="701040" cy="2787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1015" dirty="0">
                <a:latin typeface="Arial" panose="020B0604020202020204" pitchFamily="34" charset="0"/>
                <a:ea typeface="宋体" panose="02010600030101010101" pitchFamily="2" charset="-122"/>
                <a:hlinkClick r:id="rId4" action="ppaction://hlinksldjump"/>
              </a:rPr>
              <a:t>分组试验</a:t>
            </a:r>
            <a:endParaRPr lang="en-US" altLang="zh-CN" sz="101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200" name="文本框 875528"/>
          <p:cNvSpPr txBox="1"/>
          <p:nvPr/>
        </p:nvSpPr>
        <p:spPr>
          <a:xfrm>
            <a:off x="3423523" y="3868341"/>
            <a:ext cx="441960" cy="2787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1015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hlinkClick r:id="rId5" action="ppaction://hlinksldjump"/>
              </a:rPr>
              <a:t>总结</a:t>
            </a:r>
            <a:endParaRPr lang="en-US" altLang="zh-CN" sz="1015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201" name="矩形 875530"/>
          <p:cNvSpPr/>
          <p:nvPr/>
        </p:nvSpPr>
        <p:spPr>
          <a:xfrm>
            <a:off x="1460818" y="915551"/>
            <a:ext cx="27736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en-US" altLang="zh-CN" sz="2400">
                <a:latin typeface="楷体_GB2312" panose="02010609030101010101" pitchFamily="49" charset="-122"/>
              </a:rPr>
              <a:t>1</a:t>
            </a:r>
            <a:r>
              <a:rPr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．与门和与门电路</a:t>
            </a:r>
            <a:endParaRPr lang="zh-CN" altLang="en-US" sz="24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8202" name="图片 875532" descr="1与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540" y="1376045"/>
            <a:ext cx="2154555" cy="16217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03" name="矩形 875535"/>
          <p:cNvSpPr/>
          <p:nvPr/>
        </p:nvSpPr>
        <p:spPr>
          <a:xfrm>
            <a:off x="3594497" y="2997954"/>
            <a:ext cx="211455" cy="22987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9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zh-CN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204" name="矩形 875536"/>
          <p:cNvSpPr/>
          <p:nvPr/>
        </p:nvSpPr>
        <p:spPr>
          <a:xfrm>
            <a:off x="2412206" y="3045222"/>
            <a:ext cx="3726656" cy="4603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pPr indent="1000125">
              <a:spcBef>
                <a:spcPct val="0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200" b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zh-CN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）                         （</a:t>
            </a:r>
            <a:r>
              <a:rPr lang="en-US" altLang="zh-CN" sz="1200" b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zh-CN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）</a:t>
            </a:r>
            <a:endParaRPr lang="zh-CN" altLang="en-US" sz="12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1000125" eaLnBrk="0" hangingPunct="0">
              <a:spcBef>
                <a:spcPct val="0"/>
              </a:spcBef>
            </a:pPr>
            <a:endParaRPr lang="zh-CN" altLang="en-US" sz="12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8205" name="图片 875537" descr="4-9-3"/>
          <p:cNvPicPr>
            <a:picLocks noChangeAspect="1"/>
          </p:cNvPicPr>
          <p:nvPr/>
        </p:nvPicPr>
        <p:blipFill>
          <a:blip r:embed="rId7"/>
          <a:srcRect t="18808" r="56946" b="12581"/>
          <a:stretch>
            <a:fillRect/>
          </a:stretch>
        </p:blipFill>
        <p:spPr>
          <a:xfrm>
            <a:off x="2070735" y="1653540"/>
            <a:ext cx="1906905" cy="135318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" name="表格 1"/>
          <p:cNvGraphicFramePr/>
          <p:nvPr>
            <p:custDataLst>
              <p:tags r:id="rId8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动作按钮: 后退或前一项 877570">
            <a:hlinkClick r:id="rId1" action="ppaction://hlinksldjump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0243" name="动作按钮: 前进或下一项 877571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0244" name="动作按钮: 第一张 877572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0245" name="矩形 877573"/>
          <p:cNvSpPr/>
          <p:nvPr/>
        </p:nvSpPr>
        <p:spPr>
          <a:xfrm>
            <a:off x="1377791" y="414298"/>
            <a:ext cx="1649730" cy="47815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indent="400050">
              <a:lnSpc>
                <a:spcPct val="120000"/>
              </a:lnSpc>
              <a:spcBef>
                <a:spcPct val="0"/>
              </a:spcBef>
            </a:pPr>
            <a:r>
              <a:rPr lang="zh-CN" altLang="en-US" sz="2100" dirty="0">
                <a:latin typeface="Arial" panose="020B0604020202020204" pitchFamily="34" charset="0"/>
                <a:ea typeface="宋体" panose="02010600030101010101" pitchFamily="2" charset="-122"/>
              </a:rPr>
              <a:t>分组实验</a:t>
            </a:r>
            <a:endParaRPr lang="zh-CN" altLang="en-US" sz="2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46" name="矩形 877610"/>
          <p:cNvSpPr/>
          <p:nvPr/>
        </p:nvSpPr>
        <p:spPr>
          <a:xfrm>
            <a:off x="1178005" y="1120617"/>
            <a:ext cx="7345680" cy="119888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将一组电池、两个开关和一个小灯炮按电路图连接实物电路，</a:t>
            </a:r>
            <a:endParaRPr lang="zh-CN" altLang="en-US" sz="18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分：两开关都断开、闭合</a:t>
            </a:r>
            <a:r>
              <a:rPr lang="en-US" altLang="zh-CN" sz="1800" b="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开关、闭合</a:t>
            </a:r>
            <a:r>
              <a:rPr lang="en-US" altLang="zh-CN" sz="1800" b="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B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开关、两开关都闭合四种情况，</a:t>
            </a:r>
            <a:endParaRPr lang="zh-CN" altLang="en-US" sz="18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观察小灯炮亮与否。假设开关断开为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0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，闭合为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；灯灭为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0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，灯亮为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，</a:t>
            </a:r>
            <a:endParaRPr lang="zh-CN" altLang="en-US" sz="18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将实验结果记录填表，归纳“与”的逻辑功能。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sz="1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0247" name="图片 877613" descr="表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570" y="2319655"/>
            <a:ext cx="3267710" cy="2378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8" name="矩形 877617"/>
          <p:cNvSpPr/>
          <p:nvPr/>
        </p:nvSpPr>
        <p:spPr>
          <a:xfrm>
            <a:off x="3746897" y="3065899"/>
            <a:ext cx="163195" cy="208280"/>
          </a:xfrm>
          <a:prstGeom prst="rect">
            <a:avLst/>
          </a:prstGeom>
          <a:noFill/>
          <a:ln w="9525">
            <a:noFill/>
          </a:ln>
        </p:spPr>
        <p:txBody>
          <a:bodyPr wrap="none" lIns="67500" tIns="35100" rIns="67500" bIns="35100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9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zh-CN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动作按钮: 后退或前一项 879618">
            <a:hlinkClick r:id="rId1" action="ppaction://hlinksldjump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2291" name="动作按钮: 前进或下一项 879619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2292" name="动作按钮: 第一张 879620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2293" name="矩形 879621"/>
          <p:cNvSpPr/>
          <p:nvPr/>
        </p:nvSpPr>
        <p:spPr>
          <a:xfrm>
            <a:off x="1277303" y="408821"/>
            <a:ext cx="1297940" cy="60769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indent="400050">
              <a:lnSpc>
                <a:spcPct val="120000"/>
              </a:lnSpc>
              <a:spcBef>
                <a:spcPct val="0"/>
              </a:spcBef>
            </a:pP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总结</a:t>
            </a: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2294" name="图片 879624" descr="表9-7B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554" y="3381375"/>
            <a:ext cx="721519" cy="442913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2295" name="对象 879623"/>
          <p:cNvGraphicFramePr/>
          <p:nvPr/>
        </p:nvGraphicFramePr>
        <p:xfrm>
          <a:off x="2574131" y="3981450"/>
          <a:ext cx="810816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3" imgW="634365" imgH="165100" progId="Equation.3">
                  <p:embed/>
                </p:oleObj>
              </mc:Choice>
              <mc:Fallback>
                <p:oleObj name="" r:id="rId3" imgW="634365" imgH="165100" progId="Equation.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4131" y="3981450"/>
                        <a:ext cx="810816" cy="2095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6" name="图片 879622" descr="表9-7A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797" y="2733675"/>
            <a:ext cx="1235869" cy="1114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8" name="矩形 879626"/>
          <p:cNvSpPr/>
          <p:nvPr/>
        </p:nvSpPr>
        <p:spPr>
          <a:xfrm>
            <a:off x="3174365" y="746760"/>
            <a:ext cx="3514725" cy="70040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noAutofit/>
          </a:bodyPr>
          <a:p>
            <a:pPr>
              <a:spcBef>
                <a:spcPct val="0"/>
              </a:spcBef>
            </a:pPr>
            <a:r>
              <a:rPr lang="zh-CN" altLang="en-US" sz="16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rPr>
              <a:t>表  与门电路符号及运算规则</a:t>
            </a:r>
            <a:endParaRPr lang="zh-CN" altLang="en-US" sz="16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12299" name="矩形 879627"/>
          <p:cNvSpPr/>
          <p:nvPr/>
        </p:nvSpPr>
        <p:spPr>
          <a:xfrm>
            <a:off x="2506266" y="1559719"/>
            <a:ext cx="394097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2300" name="矩形 879633"/>
          <p:cNvSpPr/>
          <p:nvPr/>
        </p:nvSpPr>
        <p:spPr>
          <a:xfrm>
            <a:off x="2506266" y="1559719"/>
            <a:ext cx="857250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2301" name="矩形 879636"/>
          <p:cNvSpPr/>
          <p:nvPr/>
        </p:nvSpPr>
        <p:spPr>
          <a:xfrm>
            <a:off x="2519363" y="1545431"/>
            <a:ext cx="1285875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graphicFrame>
        <p:nvGraphicFramePr>
          <p:cNvPr id="879747" name="表格 879746"/>
          <p:cNvGraphicFramePr/>
          <p:nvPr>
            <p:custDataLst>
              <p:tags r:id="rId6"/>
            </p:custDataLst>
          </p:nvPr>
        </p:nvGraphicFramePr>
        <p:xfrm>
          <a:off x="1097915" y="1474470"/>
          <a:ext cx="7666990" cy="3285490"/>
        </p:xfrm>
        <a:graphic>
          <a:graphicData uri="http://schemas.openxmlformats.org/drawingml/2006/table">
            <a:tbl>
              <a:tblPr/>
              <a:tblGrid>
                <a:gridCol w="1040765"/>
                <a:gridCol w="1764665"/>
                <a:gridCol w="1989455"/>
                <a:gridCol w="388620"/>
                <a:gridCol w="1275080"/>
                <a:gridCol w="281305"/>
                <a:gridCol w="927100"/>
              </a:tblGrid>
              <a:tr h="58356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lnSpc>
                          <a:spcPct val="100000"/>
                        </a:lnSpc>
                        <a:buNone/>
                      </a:pPr>
                      <a:endParaRPr lang="zh-CN" altLang="en-US" sz="1600" dirty="0"/>
                    </a:p>
                  </a:txBody>
                  <a:tcPr marL="68580" marR="68580" marT="34290" marB="3429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电路符号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及表达式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二极管及电阻组成的与门电路及分析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逻辑运算规则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3565">
                <a:tc rowSpan="2"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与门电路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（读作</a:t>
                      </a:r>
                      <a:r>
                        <a:rPr lang="en-US" altLang="zh-CN" sz="1600" b="0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Y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等于</a:t>
                      </a:r>
                      <a:r>
                        <a:rPr lang="en-US" altLang="zh-CN" sz="1600" b="0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A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与</a:t>
                      </a:r>
                      <a:r>
                        <a:rPr lang="en-US" altLang="zh-CN" sz="1600" b="0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B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或</a:t>
                      </a:r>
                      <a:r>
                        <a:rPr lang="en-US" altLang="zh-CN" sz="1600" b="0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Y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等于</a:t>
                      </a:r>
                      <a:r>
                        <a:rPr lang="en-US" altLang="zh-CN" sz="1600" b="0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A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乘</a:t>
                      </a:r>
                      <a:r>
                        <a:rPr lang="en-US" altLang="zh-CN" sz="1600" b="0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B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）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lnSpc>
                          <a:spcPct val="100000"/>
                        </a:lnSpc>
                        <a:buNone/>
                      </a:pPr>
                      <a:endParaRPr lang="zh-CN" altLang="en-US" sz="1600" dirty="0"/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AB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VD</a:t>
                      </a:r>
                      <a:r>
                        <a:rPr lang="en-US" altLang="zh-CN" sz="1600" b="0" baseline="-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VD</a:t>
                      </a:r>
                      <a:r>
                        <a:rPr lang="en-US" altLang="zh-CN" sz="1600" b="0" baseline="-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600" b="0" baseline="-30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Y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0·0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＝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，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0·1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＝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，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1·0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＝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，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1·1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＝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。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836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00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01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导通、导通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导通、截止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截止、导通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截止、截止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表格 13"/>
          <p:cNvGraphicFramePr/>
          <p:nvPr>
            <p:custDataLst>
              <p:tags r:id="rId7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文本框 881666"/>
          <p:cNvSpPr txBox="1"/>
          <p:nvPr/>
        </p:nvSpPr>
        <p:spPr>
          <a:xfrm>
            <a:off x="2062163" y="4137422"/>
            <a:ext cx="4939904" cy="4235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sz="1800" b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[</a:t>
            </a:r>
            <a:r>
              <a:rPr lang="zh-CN" altLang="en-US" sz="1800" b="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做中教</a:t>
            </a:r>
            <a:r>
              <a:rPr lang="en-US" altLang="zh-CN" sz="1800" b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]</a:t>
            </a:r>
            <a:r>
              <a:rPr lang="zh-CN" altLang="en-US" sz="1800" b="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：</a:t>
            </a:r>
            <a:r>
              <a:rPr lang="zh-CN" altLang="en-US" sz="1015" b="0" dirty="0"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pitchFamily="2" charset="-122"/>
              </a:rPr>
              <a:t>或逻辑电路实验</a:t>
            </a:r>
            <a:endParaRPr lang="zh-CN" altLang="en-US" sz="1015" b="0" dirty="0">
              <a:solidFill>
                <a:schemeClr val="tx1"/>
              </a:solidFill>
              <a:latin typeface="Arial" panose="020B0604020202020204" pitchFamily="34" charset="0"/>
              <a:ea typeface="华文隶书" panose="02010800040101010101" pitchFamily="2" charset="-122"/>
            </a:endParaRPr>
          </a:p>
        </p:txBody>
      </p:sp>
      <p:sp>
        <p:nvSpPr>
          <p:cNvPr id="14339" name="动作按钮: 后退或前一项 881667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4340" name="动作按钮: 前进或下一项 881668">
            <a:hlinkClick r:id="rId1" action="ppaction://hlinksldjump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4341" name="动作按钮: 第一张 881669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14342" name="图片 881670" descr="j02860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391" y="4030266"/>
            <a:ext cx="469106" cy="7024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3" name="文本框 881671">
            <a:hlinkClick r:id="rId3" action="ppaction://hlinksldjump"/>
          </p:cNvPr>
          <p:cNvSpPr txBox="1"/>
          <p:nvPr/>
        </p:nvSpPr>
        <p:spPr>
          <a:xfrm>
            <a:off x="3377327" y="3489722"/>
            <a:ext cx="701040" cy="2787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1015" dirty="0">
                <a:latin typeface="Arial" panose="020B0604020202020204" pitchFamily="34" charset="0"/>
                <a:ea typeface="宋体" panose="02010600030101010101" pitchFamily="2" charset="-122"/>
                <a:hlinkClick r:id="rId4" action="ppaction://hlinksldjump"/>
              </a:rPr>
              <a:t>分组试验</a:t>
            </a:r>
            <a:endParaRPr lang="en-US" altLang="zh-CN" sz="101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44" name="文本框 881672"/>
          <p:cNvSpPr txBox="1"/>
          <p:nvPr/>
        </p:nvSpPr>
        <p:spPr>
          <a:xfrm>
            <a:off x="3423523" y="3868341"/>
            <a:ext cx="441960" cy="2787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1015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hlinkClick r:id="rId5" action="ppaction://hlinksldjump"/>
              </a:rPr>
              <a:t>总结</a:t>
            </a:r>
            <a:endParaRPr lang="en-US" altLang="zh-CN" sz="1015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45" name="矩形 881673"/>
          <p:cNvSpPr/>
          <p:nvPr/>
        </p:nvSpPr>
        <p:spPr>
          <a:xfrm>
            <a:off x="1547813" y="1100336"/>
            <a:ext cx="27736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en-US" altLang="zh-CN" sz="2400">
                <a:latin typeface="楷体_GB2312" panose="02010609030101010101" pitchFamily="49" charset="-122"/>
              </a:rPr>
              <a:t>2</a:t>
            </a:r>
            <a:r>
              <a:rPr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．或门和或门电路</a:t>
            </a:r>
            <a:endParaRPr lang="zh-CN" altLang="en-US" sz="24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4346" name="矩形 881676"/>
          <p:cNvSpPr/>
          <p:nvPr/>
        </p:nvSpPr>
        <p:spPr>
          <a:xfrm>
            <a:off x="3594497" y="2997954"/>
            <a:ext cx="211455" cy="22987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9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zh-CN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347" name="矩形 881677"/>
          <p:cNvSpPr/>
          <p:nvPr/>
        </p:nvSpPr>
        <p:spPr>
          <a:xfrm>
            <a:off x="2574131" y="3279299"/>
            <a:ext cx="3460750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indent="1000125">
              <a:spcBef>
                <a:spcPct val="0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200" b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zh-CN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）                                        （</a:t>
            </a:r>
            <a:r>
              <a:rPr lang="en-US" altLang="zh-CN" sz="1200" b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zh-CN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）</a:t>
            </a:r>
            <a:endParaRPr lang="zh-CN" altLang="en-US" sz="12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4348" name="图片 881680" descr="1或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2510" y="1707515"/>
            <a:ext cx="2402840" cy="18078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9" name="矩形 881683"/>
          <p:cNvSpPr/>
          <p:nvPr/>
        </p:nvSpPr>
        <p:spPr>
          <a:xfrm>
            <a:off x="3302794" y="2994382"/>
            <a:ext cx="211455" cy="22987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900" b="0" dirty="0">
                <a:solidFill>
                  <a:schemeClr val="tx1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 </a:t>
            </a:r>
            <a:endParaRPr lang="zh-CN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pic>
        <p:nvPicPr>
          <p:cNvPr id="14350" name="图片 881685" descr="4-9-4"/>
          <p:cNvPicPr>
            <a:picLocks noChangeAspect="1"/>
          </p:cNvPicPr>
          <p:nvPr/>
        </p:nvPicPr>
        <p:blipFill>
          <a:blip r:embed="rId7"/>
          <a:srcRect t="15489" r="55612" b="12073"/>
          <a:stretch>
            <a:fillRect/>
          </a:stretch>
        </p:blipFill>
        <p:spPr>
          <a:xfrm>
            <a:off x="1964055" y="1762125"/>
            <a:ext cx="2446020" cy="180530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50" name="表格 49"/>
          <p:cNvGraphicFramePr/>
          <p:nvPr>
            <p:custDataLst>
              <p:tags r:id="rId8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动作按钮: 后退或前一项 883714">
            <a:hlinkClick r:id="rId1" action="ppaction://hlinksldjump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6387" name="动作按钮: 前进或下一项 883715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6388" name="动作按钮: 第一张 883716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6389" name="矩形 883717"/>
          <p:cNvSpPr/>
          <p:nvPr/>
        </p:nvSpPr>
        <p:spPr>
          <a:xfrm>
            <a:off x="1137761" y="468908"/>
            <a:ext cx="1649730" cy="47815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indent="400050">
              <a:lnSpc>
                <a:spcPct val="120000"/>
              </a:lnSpc>
              <a:spcBef>
                <a:spcPct val="0"/>
              </a:spcBef>
            </a:pPr>
            <a:r>
              <a:rPr lang="zh-CN" altLang="en-US" sz="2100" dirty="0">
                <a:latin typeface="Arial" panose="020B0604020202020204" pitchFamily="34" charset="0"/>
                <a:ea typeface="宋体" panose="02010600030101010101" pitchFamily="2" charset="-122"/>
              </a:rPr>
              <a:t>分组实验</a:t>
            </a:r>
            <a:endParaRPr lang="zh-CN" altLang="en-US" sz="2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390" name="矩形 883718"/>
          <p:cNvSpPr/>
          <p:nvPr/>
        </p:nvSpPr>
        <p:spPr>
          <a:xfrm>
            <a:off x="1290400" y="1069182"/>
            <a:ext cx="7345680" cy="119888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将一组电池、两个开关和一个小灯炮按电路图连接实物电路，</a:t>
            </a:r>
            <a:endParaRPr lang="zh-CN" altLang="en-US" sz="18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分：两开关都断开、闭合</a:t>
            </a:r>
            <a:r>
              <a:rPr lang="en-US" altLang="zh-CN" sz="1800" b="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开关、闭合</a:t>
            </a:r>
            <a:r>
              <a:rPr lang="en-US" altLang="zh-CN" sz="1800" b="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B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开关、两开关都闭合四种情况，</a:t>
            </a:r>
            <a:endParaRPr lang="zh-CN" altLang="en-US" sz="18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观察小灯炮亮与否。假设开关断开为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0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，闭合为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；灯灭为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0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，灯亮为</a:t>
            </a:r>
            <a:r>
              <a:rPr lang="en-US" altLang="zh-CN" sz="18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，</a:t>
            </a:r>
            <a:endParaRPr lang="zh-CN" altLang="en-US" sz="18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将实验结果记录填表，归纳“或”的逻辑功能。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sz="1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6391" name="图片 883720" descr="表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425" y="2343785"/>
            <a:ext cx="3867150" cy="2835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92" name="矩形 883724"/>
          <p:cNvSpPr/>
          <p:nvPr/>
        </p:nvSpPr>
        <p:spPr>
          <a:xfrm>
            <a:off x="3782616" y="3005177"/>
            <a:ext cx="163195" cy="208280"/>
          </a:xfrm>
          <a:prstGeom prst="rect">
            <a:avLst/>
          </a:prstGeom>
          <a:noFill/>
          <a:ln w="9525">
            <a:noFill/>
          </a:ln>
        </p:spPr>
        <p:txBody>
          <a:bodyPr wrap="none" lIns="67500" tIns="35100" rIns="67500" bIns="35100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900" b="0" dirty="0">
                <a:solidFill>
                  <a:schemeClr val="tx1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 </a:t>
            </a:r>
            <a:endParaRPr lang="zh-CN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graphicFrame>
        <p:nvGraphicFramePr>
          <p:cNvPr id="57" name="表格 56"/>
          <p:cNvGraphicFramePr/>
          <p:nvPr>
            <p:custDataLst>
              <p:tags r:id="rId3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动作按钮: 后退或前一项 885762">
            <a:hlinkClick r:id="rId1" action="ppaction://hlinksldjump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8435" name="动作按钮: 前进或下一项 885763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8436" name="动作按钮: 第一张 885764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8437" name="矩形 885765"/>
          <p:cNvSpPr/>
          <p:nvPr/>
        </p:nvSpPr>
        <p:spPr>
          <a:xfrm>
            <a:off x="701993" y="312936"/>
            <a:ext cx="2274570" cy="47815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indent="400050">
              <a:lnSpc>
                <a:spcPct val="120000"/>
              </a:lnSpc>
              <a:spcBef>
                <a:spcPct val="0"/>
              </a:spcBef>
            </a:pPr>
            <a:r>
              <a:rPr lang="zh-CN" altLang="en-US" sz="1015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                   </a:t>
            </a:r>
            <a:r>
              <a:rPr lang="zh-CN" altLang="en-US" sz="2100" dirty="0">
                <a:latin typeface="Arial" panose="020B0604020202020204" pitchFamily="34" charset="0"/>
                <a:ea typeface="宋体" panose="02010600030101010101" pitchFamily="2" charset="-122"/>
              </a:rPr>
              <a:t>总结</a:t>
            </a:r>
            <a:endParaRPr lang="zh-CN" altLang="en-US" sz="2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38" name="矩形 885770"/>
          <p:cNvSpPr/>
          <p:nvPr/>
        </p:nvSpPr>
        <p:spPr>
          <a:xfrm>
            <a:off x="3167856" y="744538"/>
            <a:ext cx="30403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rPr>
              <a:t>表  或门电路符号及运算规则</a:t>
            </a:r>
            <a:endParaRPr lang="zh-CN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18439" name="矩形 885771"/>
          <p:cNvSpPr/>
          <p:nvPr/>
        </p:nvSpPr>
        <p:spPr>
          <a:xfrm>
            <a:off x="2391966" y="1559719"/>
            <a:ext cx="584597" cy="1191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8440" name="矩形 885772"/>
          <p:cNvSpPr/>
          <p:nvPr/>
        </p:nvSpPr>
        <p:spPr>
          <a:xfrm>
            <a:off x="2256235" y="1559719"/>
            <a:ext cx="1273969" cy="1191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8441" name="矩形 885773"/>
          <p:cNvSpPr/>
          <p:nvPr/>
        </p:nvSpPr>
        <p:spPr>
          <a:xfrm>
            <a:off x="2144316" y="1545431"/>
            <a:ext cx="1910953" cy="1191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18442" name="图片 885804" descr="表9-8A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555" y="2843292"/>
            <a:ext cx="864394" cy="60007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8443" name="对象 885803"/>
          <p:cNvGraphicFramePr/>
          <p:nvPr/>
        </p:nvGraphicFramePr>
        <p:xfrm>
          <a:off x="2330133" y="3545761"/>
          <a:ext cx="732235" cy="121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" r:id="rId3" imgW="660400" imgH="165100" progId="Equation.3">
                  <p:embed/>
                </p:oleObj>
              </mc:Choice>
              <mc:Fallback>
                <p:oleObj name="" r:id="rId3" imgW="660400" imgH="165100" progId="Equation.3">
                  <p:embed/>
                  <p:pic>
                    <p:nvPicPr>
                      <p:cNvPr id="0" name="图片 307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30133" y="3545761"/>
                        <a:ext cx="732235" cy="12144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44" name="图片 885802" descr="表9-8B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8648" y="2249170"/>
            <a:ext cx="1301353" cy="11930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45" name="文本框 885805"/>
          <p:cNvSpPr txBox="1"/>
          <p:nvPr/>
        </p:nvSpPr>
        <p:spPr>
          <a:xfrm>
            <a:off x="1620520" y="1816974"/>
            <a:ext cx="764381" cy="222647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>
              <a:spcBef>
                <a:spcPct val="0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门电路</a:t>
            </a:r>
            <a:endParaRPr lang="zh-CN" altLang="en-US" sz="12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446" name="矩形 885807"/>
          <p:cNvSpPr/>
          <p:nvPr/>
        </p:nvSpPr>
        <p:spPr>
          <a:xfrm>
            <a:off x="2391966" y="1591866"/>
            <a:ext cx="584597" cy="119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8447" name="矩形 885813"/>
          <p:cNvSpPr/>
          <p:nvPr/>
        </p:nvSpPr>
        <p:spPr>
          <a:xfrm>
            <a:off x="2256235" y="1591866"/>
            <a:ext cx="1273969" cy="119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8448" name="矩形 885816"/>
          <p:cNvSpPr/>
          <p:nvPr/>
        </p:nvSpPr>
        <p:spPr>
          <a:xfrm>
            <a:off x="2472928" y="1557338"/>
            <a:ext cx="309880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>
              <a:spcBef>
                <a:spcPct val="0"/>
              </a:spcBef>
            </a:pPr>
            <a:endParaRPr lang="zh-CN" altLang="en-US" sz="12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885927" name="表格 885926"/>
          <p:cNvGraphicFramePr/>
          <p:nvPr/>
        </p:nvGraphicFramePr>
        <p:xfrm>
          <a:off x="1628855" y="1708626"/>
          <a:ext cx="6967220" cy="2160905"/>
        </p:xfrm>
        <a:graphic>
          <a:graphicData uri="http://schemas.openxmlformats.org/drawingml/2006/table">
            <a:tbl>
              <a:tblPr/>
              <a:tblGrid>
                <a:gridCol w="549275"/>
                <a:gridCol w="1197610"/>
                <a:gridCol w="2057400"/>
                <a:gridCol w="358140"/>
                <a:gridCol w="1155065"/>
                <a:gridCol w="424815"/>
                <a:gridCol w="1224915"/>
              </a:tblGrid>
              <a:tr h="46101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400" dirty="0"/>
                    </a:p>
                  </a:txBody>
                  <a:tcPr marL="68580" marR="68580" marT="34290" marB="3429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电路符号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及表达式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二极管及电阻组成的或门电路及分析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逻辑运算规则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735">
                <a:tc rowSpan="2"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或门电路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（读作</a:t>
                      </a:r>
                      <a:r>
                        <a:rPr lang="en-US" altLang="zh-CN" sz="1400" b="0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Y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等于</a:t>
                      </a:r>
                      <a:r>
                        <a:rPr lang="en-US" altLang="zh-CN" sz="1400" b="0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A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或</a:t>
                      </a:r>
                      <a:r>
                        <a:rPr lang="en-US" altLang="zh-CN" sz="1400" b="0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B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或</a:t>
                      </a:r>
                      <a:r>
                        <a:rPr lang="en-US" altLang="zh-CN" sz="1400" b="0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Y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等于</a:t>
                      </a:r>
                      <a:r>
                        <a:rPr lang="en-US" altLang="zh-CN" sz="1400" b="0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A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加</a:t>
                      </a:r>
                      <a:r>
                        <a:rPr lang="en-US" altLang="zh-CN" sz="1400" b="0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B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）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400" dirty="0"/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AB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VD</a:t>
                      </a:r>
                      <a:r>
                        <a:rPr lang="en-US" altLang="zh-CN" sz="1400" b="0" baseline="-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VD</a:t>
                      </a:r>
                      <a:r>
                        <a:rPr lang="en-US" altLang="zh-CN" sz="1400" b="0" baseline="-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400" b="0" baseline="-30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0+0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＝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，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0+1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＝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，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1+0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＝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，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1+1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＝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0716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00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01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截止、截止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截止、导通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导通、截止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导通、导通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" name="表格 1"/>
          <p:cNvGraphicFramePr/>
          <p:nvPr>
            <p:custDataLst>
              <p:tags r:id="rId6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文本框 887810"/>
          <p:cNvSpPr txBox="1"/>
          <p:nvPr/>
        </p:nvSpPr>
        <p:spPr>
          <a:xfrm>
            <a:off x="2062163" y="4137422"/>
            <a:ext cx="4939904" cy="4235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sz="1800" b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[</a:t>
            </a:r>
            <a:r>
              <a:rPr lang="zh-CN" altLang="en-US" sz="1800" b="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做中教</a:t>
            </a:r>
            <a:r>
              <a:rPr lang="en-US" altLang="zh-CN" sz="1800" b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]</a:t>
            </a:r>
            <a:r>
              <a:rPr lang="zh-CN" altLang="en-US" sz="1800" b="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：</a:t>
            </a:r>
            <a:r>
              <a:rPr lang="zh-CN" altLang="en-US" sz="1015" b="0" dirty="0"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pitchFamily="2" charset="-122"/>
              </a:rPr>
              <a:t>非逻辑电路实验</a:t>
            </a:r>
            <a:endParaRPr lang="zh-CN" altLang="en-US" sz="1015" b="0" dirty="0">
              <a:solidFill>
                <a:schemeClr val="tx1"/>
              </a:solidFill>
              <a:latin typeface="Arial" panose="020B0604020202020204" pitchFamily="34" charset="0"/>
              <a:ea typeface="华文隶书" panose="02010800040101010101" pitchFamily="2" charset="-122"/>
            </a:endParaRPr>
          </a:p>
        </p:txBody>
      </p:sp>
      <p:sp>
        <p:nvSpPr>
          <p:cNvPr id="20483" name="动作按钮: 后退或前一项 887811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0484" name="动作按钮: 前进或下一项 887812">
            <a:hlinkClick r:id="rId1" action="ppaction://hlinksldjump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0485" name="动作按钮: 第一张 887813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20486" name="图片 887814" descr="j02860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391" y="4030266"/>
            <a:ext cx="469106" cy="7024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7" name="文本框 887815">
            <a:hlinkClick r:id="rId3" action="ppaction://hlinksldjump"/>
          </p:cNvPr>
          <p:cNvSpPr txBox="1"/>
          <p:nvPr/>
        </p:nvSpPr>
        <p:spPr>
          <a:xfrm>
            <a:off x="3377327" y="3489722"/>
            <a:ext cx="701040" cy="2787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1015" dirty="0">
                <a:latin typeface="Arial" panose="020B0604020202020204" pitchFamily="34" charset="0"/>
                <a:ea typeface="宋体" panose="02010600030101010101" pitchFamily="2" charset="-122"/>
                <a:hlinkClick r:id="rId4" action="ppaction://hlinksldjump"/>
              </a:rPr>
              <a:t>分组试验</a:t>
            </a:r>
            <a:endParaRPr lang="en-US" altLang="zh-CN" sz="101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88" name="文本框 887816"/>
          <p:cNvSpPr txBox="1"/>
          <p:nvPr/>
        </p:nvSpPr>
        <p:spPr>
          <a:xfrm>
            <a:off x="3423523" y="3868341"/>
            <a:ext cx="441960" cy="2787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1015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hlinkClick r:id="rId5" action="ppaction://hlinksldjump"/>
              </a:rPr>
              <a:t>总结</a:t>
            </a:r>
            <a:endParaRPr lang="en-US" altLang="zh-CN" sz="1015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89" name="矩形 887817"/>
          <p:cNvSpPr/>
          <p:nvPr/>
        </p:nvSpPr>
        <p:spPr>
          <a:xfrm>
            <a:off x="1382713" y="347861"/>
            <a:ext cx="27736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en-US" altLang="zh-CN" sz="2400">
                <a:latin typeface="楷体_GB2312" panose="02010609030101010101" pitchFamily="49" charset="-122"/>
              </a:rPr>
              <a:t>3</a:t>
            </a:r>
            <a:r>
              <a:rPr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．非门和非门电路</a:t>
            </a:r>
            <a:endParaRPr lang="zh-CN" altLang="en-US" sz="24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0490" name="矩形 887818"/>
          <p:cNvSpPr/>
          <p:nvPr/>
        </p:nvSpPr>
        <p:spPr>
          <a:xfrm>
            <a:off x="3594497" y="2997954"/>
            <a:ext cx="211455" cy="22987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9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zh-CN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0491" name="矩形 887819"/>
          <p:cNvSpPr/>
          <p:nvPr/>
        </p:nvSpPr>
        <p:spPr>
          <a:xfrm>
            <a:off x="2789635" y="3262630"/>
            <a:ext cx="3651250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indent="1000125">
              <a:spcBef>
                <a:spcPct val="0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200" b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zh-CN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）                                             （</a:t>
            </a:r>
            <a:r>
              <a:rPr lang="en-US" altLang="zh-CN" sz="1200" b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zh-CN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）</a:t>
            </a:r>
            <a:endParaRPr lang="zh-CN" altLang="en-US" sz="12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0492" name="矩形 887822"/>
          <p:cNvSpPr/>
          <p:nvPr/>
        </p:nvSpPr>
        <p:spPr>
          <a:xfrm>
            <a:off x="3302794" y="2994382"/>
            <a:ext cx="211455" cy="22987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900" b="0" dirty="0">
                <a:solidFill>
                  <a:schemeClr val="tx1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 </a:t>
            </a:r>
            <a:endParaRPr lang="zh-CN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pic>
        <p:nvPicPr>
          <p:cNvPr id="20493" name="图片 887825" descr="图9-5非逻辑电路图2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5985" y="1811020"/>
            <a:ext cx="2296160" cy="172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94" name="矩形 887827"/>
          <p:cNvSpPr/>
          <p:nvPr/>
        </p:nvSpPr>
        <p:spPr>
          <a:xfrm>
            <a:off x="1143000" y="913210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0495" name="矩形 887828"/>
          <p:cNvSpPr/>
          <p:nvPr/>
        </p:nvSpPr>
        <p:spPr>
          <a:xfrm>
            <a:off x="1143000" y="2794357"/>
            <a:ext cx="240030" cy="22987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900" b="0" dirty="0">
                <a:solidFill>
                  <a:schemeClr val="tx1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  </a:t>
            </a:r>
            <a:endParaRPr lang="zh-CN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pic>
        <p:nvPicPr>
          <p:cNvPr id="20496" name="图片 887830" descr="4-9-5"/>
          <p:cNvPicPr>
            <a:picLocks noChangeAspect="1"/>
          </p:cNvPicPr>
          <p:nvPr/>
        </p:nvPicPr>
        <p:blipFill>
          <a:blip r:embed="rId7"/>
          <a:srcRect t="18372" r="56946" b="7791"/>
          <a:stretch>
            <a:fillRect/>
          </a:stretch>
        </p:blipFill>
        <p:spPr>
          <a:xfrm>
            <a:off x="2061845" y="1707515"/>
            <a:ext cx="2294890" cy="172974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" name="表格 1"/>
          <p:cNvGraphicFramePr/>
          <p:nvPr>
            <p:custDataLst>
              <p:tags r:id="rId8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0" y="0"/>
          <a:ext cx="8032750" cy="335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6550"/>
                <a:gridCol w="1606550"/>
                <a:gridCol w="1606550"/>
                <a:gridCol w="1606550"/>
                <a:gridCol w="1606550"/>
              </a:tblGrid>
              <a:tr h="3359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本单元位置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单元教学目标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rgbClr val="FF0000"/>
                          </a:solidFill>
                        </a:rPr>
                        <a:t>教学过程安排</a:t>
                      </a:r>
                      <a:endParaRPr lang="zh-CN" altLang="en-US" sz="150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课前准备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教学实施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474980"/>
            <a:ext cx="7459980" cy="45078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动作按钮: 后退或前一项 889858">
            <a:hlinkClick r:id="rId1" action="ppaction://hlinksldjump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2531" name="动作按钮: 前进或下一项 889859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2532" name="动作按钮: 第一张 889860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2533" name="矩形 889861"/>
          <p:cNvSpPr/>
          <p:nvPr/>
        </p:nvSpPr>
        <p:spPr>
          <a:xfrm>
            <a:off x="1137761" y="479703"/>
            <a:ext cx="1649730" cy="47815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indent="400050">
              <a:lnSpc>
                <a:spcPct val="120000"/>
              </a:lnSpc>
              <a:spcBef>
                <a:spcPct val="0"/>
              </a:spcBef>
            </a:pPr>
            <a:r>
              <a:rPr lang="zh-CN" altLang="en-US" sz="2100" dirty="0">
                <a:latin typeface="Arial" panose="020B0604020202020204" pitchFamily="34" charset="0"/>
                <a:ea typeface="宋体" panose="02010600030101010101" pitchFamily="2" charset="-122"/>
              </a:rPr>
              <a:t>分组实验</a:t>
            </a:r>
            <a:endParaRPr lang="zh-CN" altLang="en-US" sz="2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34" name="矩形 889862"/>
          <p:cNvSpPr/>
          <p:nvPr/>
        </p:nvSpPr>
        <p:spPr>
          <a:xfrm>
            <a:off x="2049225" y="1022112"/>
            <a:ext cx="571500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16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分别将开关打开、闭合，观察小灯炮亮度情况，记录结果</a:t>
            </a:r>
            <a:endParaRPr lang="zh-CN" altLang="en-US" sz="16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</a:pPr>
            <a:r>
              <a:rPr lang="zh-CN" altLang="en-US" sz="16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于表</a:t>
            </a:r>
            <a:r>
              <a:rPr lang="en-US" altLang="zh-CN" sz="16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4.9.7</a:t>
            </a:r>
            <a:r>
              <a:rPr lang="zh-CN" altLang="en-US" sz="16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，对比实验过程、结果，总结非逻辑规律。</a:t>
            </a:r>
            <a:r>
              <a:rPr lang="zh-CN" altLang="en-US" sz="16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en-US" altLang="zh-CN" sz="16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2535" name="图片 889864" descr="表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110" y="1902460"/>
            <a:ext cx="2706370" cy="229679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动作按钮: 后退或前一项 891906">
            <a:hlinkClick r:id="rId1" action="ppaction://hlinksldjump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4579" name="动作按钮: 前进或下一项 891907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4580" name="动作按钮: 第一张 891908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4581" name="矩形 891909"/>
          <p:cNvSpPr/>
          <p:nvPr/>
        </p:nvSpPr>
        <p:spPr>
          <a:xfrm>
            <a:off x="828993" y="278646"/>
            <a:ext cx="2277110" cy="47815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indent="400050">
              <a:lnSpc>
                <a:spcPct val="120000"/>
              </a:lnSpc>
              <a:spcBef>
                <a:spcPct val="0"/>
              </a:spcBef>
            </a:pPr>
            <a:r>
              <a:rPr lang="zh-CN" altLang="en-US" sz="1015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                  </a:t>
            </a:r>
            <a:r>
              <a:rPr lang="zh-CN" altLang="en-US" sz="1015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2100" b="1" dirty="0">
                <a:latin typeface="Arial" panose="020B0604020202020204" pitchFamily="34" charset="0"/>
                <a:ea typeface="宋体" panose="02010600030101010101" pitchFamily="2" charset="-122"/>
              </a:rPr>
              <a:t>总结</a:t>
            </a:r>
            <a:endParaRPr lang="zh-CN" altLang="en-US" sz="21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82" name="矩形 891911"/>
          <p:cNvSpPr/>
          <p:nvPr/>
        </p:nvSpPr>
        <p:spPr>
          <a:xfrm>
            <a:off x="3131185" y="1857375"/>
            <a:ext cx="636270" cy="76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4583" name="矩形 891912"/>
          <p:cNvSpPr/>
          <p:nvPr/>
        </p:nvSpPr>
        <p:spPr>
          <a:xfrm>
            <a:off x="2995295" y="1857375"/>
            <a:ext cx="1386840" cy="76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4584" name="矩形 891913"/>
          <p:cNvSpPr/>
          <p:nvPr/>
        </p:nvSpPr>
        <p:spPr>
          <a:xfrm>
            <a:off x="2883535" y="1842770"/>
            <a:ext cx="2080260" cy="76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4585" name="矩形 891918"/>
          <p:cNvSpPr/>
          <p:nvPr/>
        </p:nvSpPr>
        <p:spPr>
          <a:xfrm>
            <a:off x="3131185" y="1889125"/>
            <a:ext cx="636270" cy="76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4586" name="矩形 891919"/>
          <p:cNvSpPr/>
          <p:nvPr/>
        </p:nvSpPr>
        <p:spPr>
          <a:xfrm>
            <a:off x="2995295" y="1889125"/>
            <a:ext cx="1386840" cy="76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4587" name="矩形 891920"/>
          <p:cNvSpPr/>
          <p:nvPr/>
        </p:nvSpPr>
        <p:spPr>
          <a:xfrm>
            <a:off x="3211830" y="1854835"/>
            <a:ext cx="337185" cy="3263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noAutofit/>
          </a:bodyPr>
          <a:p>
            <a:pPr>
              <a:spcBef>
                <a:spcPct val="0"/>
              </a:spcBef>
            </a:pPr>
            <a:endParaRPr lang="zh-CN" altLang="en-US" sz="12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4588" name="图片 891955" descr="表9-9A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020" y="2901315"/>
            <a:ext cx="854075" cy="56705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4589" name="对象 891954"/>
          <p:cNvGraphicFramePr/>
          <p:nvPr/>
        </p:nvGraphicFramePr>
        <p:xfrm>
          <a:off x="2735580" y="3495675"/>
          <a:ext cx="334645" cy="177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" r:id="rId3" imgW="405765" imgH="203200" progId="Equation.3">
                  <p:embed/>
                </p:oleObj>
              </mc:Choice>
              <mc:Fallback>
                <p:oleObj name="" r:id="rId3" imgW="405765" imgH="203200" progId="Equation.3">
                  <p:embed/>
                  <p:pic>
                    <p:nvPicPr>
                      <p:cNvPr id="0" name="图片 307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35580" y="3495675"/>
                        <a:ext cx="334645" cy="17716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90" name="图片 891953" descr="表9-9B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9180" y="2362200"/>
            <a:ext cx="1719580" cy="149098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4591" name="对象 891952"/>
          <p:cNvGraphicFramePr/>
          <p:nvPr/>
        </p:nvGraphicFramePr>
        <p:xfrm>
          <a:off x="6678295" y="2794000"/>
          <a:ext cx="272415" cy="194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6" imgW="330200" imgH="215900" progId="Equation.3">
                  <p:embed/>
                </p:oleObj>
              </mc:Choice>
              <mc:Fallback>
                <p:oleObj name="" r:id="rId6" imgW="330200" imgH="215900" progId="Equation.3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78295" y="2794000"/>
                        <a:ext cx="272415" cy="19431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92" name="对象 891951"/>
          <p:cNvGraphicFramePr/>
          <p:nvPr/>
        </p:nvGraphicFramePr>
        <p:xfrm>
          <a:off x="6678295" y="3063240"/>
          <a:ext cx="272415" cy="194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8" imgW="330200" imgH="215900" progId="Equation.3">
                  <p:embed/>
                </p:oleObj>
              </mc:Choice>
              <mc:Fallback>
                <p:oleObj name="" r:id="rId8" imgW="330200" imgH="215900" progId="Equation.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78295" y="3063240"/>
                        <a:ext cx="272415" cy="19431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93" name="文本框 891956"/>
          <p:cNvSpPr txBox="1"/>
          <p:nvPr/>
        </p:nvSpPr>
        <p:spPr>
          <a:xfrm>
            <a:off x="1871345" y="1929765"/>
            <a:ext cx="560070" cy="2635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>
              <a:spcBef>
                <a:spcPct val="0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门电路</a:t>
            </a:r>
            <a:endParaRPr lang="zh-CN" altLang="en-US" sz="12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4594" name="矩形 891957"/>
          <p:cNvSpPr/>
          <p:nvPr/>
        </p:nvSpPr>
        <p:spPr>
          <a:xfrm>
            <a:off x="2677636" y="1050369"/>
            <a:ext cx="3611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rPr>
              <a:t>表</a:t>
            </a:r>
            <a:r>
              <a:rPr lang="en-US" altLang="zh-CN" sz="1800" b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rPr>
              <a:t>4.9.10  </a:t>
            </a:r>
            <a:r>
              <a:rPr lang="zh-CN" altLang="en-US" sz="18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rPr>
              <a:t>非门电路符号及运算规则</a:t>
            </a:r>
            <a:endParaRPr lang="zh-CN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24595" name="矩形 891958"/>
          <p:cNvSpPr/>
          <p:nvPr/>
        </p:nvSpPr>
        <p:spPr>
          <a:xfrm>
            <a:off x="1925320" y="1640205"/>
            <a:ext cx="429260" cy="76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4596" name="矩形 891964"/>
          <p:cNvSpPr/>
          <p:nvPr/>
        </p:nvSpPr>
        <p:spPr>
          <a:xfrm>
            <a:off x="1925320" y="1640205"/>
            <a:ext cx="933450" cy="76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4597" name="矩形 891965"/>
          <p:cNvSpPr/>
          <p:nvPr/>
        </p:nvSpPr>
        <p:spPr>
          <a:xfrm>
            <a:off x="1925320" y="1640205"/>
            <a:ext cx="933450" cy="76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4598" name="矩形 891967"/>
          <p:cNvSpPr/>
          <p:nvPr/>
        </p:nvSpPr>
        <p:spPr>
          <a:xfrm>
            <a:off x="1925320" y="1640205"/>
            <a:ext cx="1400175" cy="76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4599" name="矩形 891972"/>
          <p:cNvSpPr/>
          <p:nvPr/>
        </p:nvSpPr>
        <p:spPr>
          <a:xfrm>
            <a:off x="1331119" y="2518172"/>
            <a:ext cx="309880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>
              <a:spcBef>
                <a:spcPct val="0"/>
              </a:spcBef>
            </a:pPr>
            <a:endParaRPr lang="zh-CN" altLang="en-US" sz="12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892083" name="表格 892082"/>
          <p:cNvGraphicFramePr/>
          <p:nvPr>
            <p:custDataLst>
              <p:tags r:id="rId10"/>
            </p:custDataLst>
          </p:nvPr>
        </p:nvGraphicFramePr>
        <p:xfrm>
          <a:off x="1795145" y="1887220"/>
          <a:ext cx="5956935" cy="2227580"/>
        </p:xfrm>
        <a:graphic>
          <a:graphicData uri="http://schemas.openxmlformats.org/drawingml/2006/table">
            <a:tbl>
              <a:tblPr/>
              <a:tblGrid>
                <a:gridCol w="556895"/>
                <a:gridCol w="1210945"/>
                <a:gridCol w="1816100"/>
                <a:gridCol w="484505"/>
                <a:gridCol w="637540"/>
                <a:gridCol w="572770"/>
                <a:gridCol w="678180"/>
              </a:tblGrid>
              <a:tr h="54673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zh-CN" altLang="en-US" sz="1200" dirty="0"/>
                        <a:t> </a:t>
                      </a:r>
                      <a:endParaRPr lang="zh-CN" altLang="en-US" sz="1200" dirty="0"/>
                    </a:p>
                  </a:txBody>
                  <a:tcPr marL="68580" marR="68580" marT="34290" marB="3429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电路符号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及表达式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二极管及电阻组成的或门电路及分析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逻辑运算规则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805">
                <a:tc rowSpan="2"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非门电路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（读作</a:t>
                      </a:r>
                      <a:r>
                        <a:rPr lang="en-US" altLang="zh-CN" sz="1200" b="0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Y</a:t>
                      </a: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等于</a:t>
                      </a:r>
                      <a:r>
                        <a:rPr lang="en-US" altLang="zh-CN" sz="1200" b="0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A</a:t>
                      </a: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非）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200" dirty="0"/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A</a:t>
                      </a:r>
                      <a:endParaRPr lang="en-US" altLang="zh-CN" sz="1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VT</a:t>
                      </a:r>
                      <a:endParaRPr lang="en-US" altLang="zh-CN" sz="1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Y</a:t>
                      </a:r>
                      <a:endParaRPr lang="en-US" altLang="zh-CN" sz="1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604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zh-CN" sz="1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endParaRPr lang="en-US" altLang="zh-CN" sz="1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截止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导通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zh-CN" sz="1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endParaRPr lang="en-US" altLang="zh-CN" sz="1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628" name="矩形 892073"/>
          <p:cNvSpPr/>
          <p:nvPr/>
        </p:nvSpPr>
        <p:spPr>
          <a:xfrm>
            <a:off x="1382713" y="3144361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4629" name="矩形 892076"/>
          <p:cNvSpPr/>
          <p:nvPr/>
        </p:nvSpPr>
        <p:spPr>
          <a:xfrm>
            <a:off x="1185863" y="3616325"/>
            <a:ext cx="309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endParaRPr lang="zh-CN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1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标题 618497"/>
          <p:cNvSpPr>
            <a:spLocks noGrp="1"/>
          </p:cNvSpPr>
          <p:nvPr>
            <p:ph type="title"/>
          </p:nvPr>
        </p:nvSpPr>
        <p:spPr>
          <a:xfrm>
            <a:off x="2250281" y="205979"/>
            <a:ext cx="4104085" cy="857250"/>
          </a:xfrm>
        </p:spPr>
        <p:txBody>
          <a:bodyPr anchor="ctr" anchorCtr="0"/>
          <a:p>
            <a:r>
              <a:rPr lang="zh-CN" altLang="en-US" dirty="0"/>
              <a:t>复合逻辑门电路 </a:t>
            </a:r>
            <a:endParaRPr lang="zh-CN" altLang="en-US" dirty="0"/>
          </a:p>
        </p:txBody>
      </p:sp>
      <p:sp>
        <p:nvSpPr>
          <p:cNvPr id="26626" name="动作按钮: 后退或前一项 618500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6627" name="动作按钮: 前进或下一项 618501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6628" name="动作按钮: 第一张 618502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graphicFrame>
        <p:nvGraphicFramePr>
          <p:cNvPr id="26629" name="对象 618552"/>
          <p:cNvGraphicFramePr/>
          <p:nvPr/>
        </p:nvGraphicFramePr>
        <p:xfrm>
          <a:off x="3006329" y="2085975"/>
          <a:ext cx="378619" cy="150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" r:id="rId1" imgW="508000" imgH="203200" progId="Equation.3">
                  <p:embed/>
                </p:oleObj>
              </mc:Choice>
              <mc:Fallback>
                <p:oleObj name="" r:id="rId1" imgW="508000" imgH="203200" progId="Equation.3">
                  <p:embed/>
                  <p:pic>
                    <p:nvPicPr>
                      <p:cNvPr id="0" name="图片 307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006329" y="2085975"/>
                        <a:ext cx="378619" cy="150019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0" name="对象 618551"/>
          <p:cNvGraphicFramePr/>
          <p:nvPr/>
        </p:nvGraphicFramePr>
        <p:xfrm>
          <a:off x="3869531" y="2139554"/>
          <a:ext cx="485775" cy="150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" r:id="rId3" imgW="647700" imgH="203200" progId="Equation.3">
                  <p:embed/>
                </p:oleObj>
              </mc:Choice>
              <mc:Fallback>
                <p:oleObj name="" r:id="rId3" imgW="647700" imgH="203200" progId="Equation.3">
                  <p:embed/>
                  <p:pic>
                    <p:nvPicPr>
                      <p:cNvPr id="0" name="图片 307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69531" y="2139554"/>
                        <a:ext cx="485775" cy="150019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1" name="对象 618550"/>
          <p:cNvGraphicFramePr/>
          <p:nvPr/>
        </p:nvGraphicFramePr>
        <p:xfrm>
          <a:off x="4733925" y="2031206"/>
          <a:ext cx="635794" cy="321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" r:id="rId5" imgW="850265" imgH="431800" progId="Equation.3">
                  <p:embed/>
                </p:oleObj>
              </mc:Choice>
              <mc:Fallback>
                <p:oleObj name="" r:id="rId5" imgW="850265" imgH="431800" progId="Equation.3">
                  <p:embed/>
                  <p:pic>
                    <p:nvPicPr>
                      <p:cNvPr id="0" name="图片 308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33925" y="2031206"/>
                        <a:ext cx="635794" cy="321469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2" name="对象 618549"/>
          <p:cNvGraphicFramePr/>
          <p:nvPr/>
        </p:nvGraphicFramePr>
        <p:xfrm>
          <a:off x="5651897" y="2031206"/>
          <a:ext cx="650081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" r:id="rId7" imgW="862965" imgH="457200" progId="Equation.3">
                  <p:embed/>
                </p:oleObj>
              </mc:Choice>
              <mc:Fallback>
                <p:oleObj name="" r:id="rId7" imgW="862965" imgH="457200" progId="Equation.3">
                  <p:embed/>
                  <p:pic>
                    <p:nvPicPr>
                      <p:cNvPr id="0" name="图片 308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51897" y="2031206"/>
                        <a:ext cx="650081" cy="3429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3" name="对象 618548"/>
          <p:cNvGraphicFramePr/>
          <p:nvPr/>
        </p:nvGraphicFramePr>
        <p:xfrm>
          <a:off x="6624638" y="2031206"/>
          <a:ext cx="650081" cy="164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" r:id="rId9" imgW="862965" imgH="215900" progId="Equation.3">
                  <p:embed/>
                </p:oleObj>
              </mc:Choice>
              <mc:Fallback>
                <p:oleObj name="" r:id="rId9" imgW="862965" imgH="215900" progId="Equation.3">
                  <p:embed/>
                  <p:pic>
                    <p:nvPicPr>
                      <p:cNvPr id="0" name="图片 308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624638" y="2031206"/>
                        <a:ext cx="650081" cy="164306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34" name="图片 618547" descr="图9-9A与非门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4404" y="2733675"/>
            <a:ext cx="635794" cy="357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5" name="图片 618546" descr="图9-9B或非门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2375" y="2733675"/>
            <a:ext cx="621506" cy="3500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6" name="图片 618545" descr="图9-9C异或门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33925" y="2665810"/>
            <a:ext cx="756047" cy="4250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7" name="图片 618544" descr="图9-9D同或门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06666" y="2680097"/>
            <a:ext cx="650081" cy="3643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8" name="图片 618543" descr="图9-9E与或非门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78216" y="2571750"/>
            <a:ext cx="750094" cy="5786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39" name="矩形 618553"/>
          <p:cNvSpPr/>
          <p:nvPr/>
        </p:nvSpPr>
        <p:spPr>
          <a:xfrm>
            <a:off x="2836744" y="918448"/>
            <a:ext cx="326263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ctr">
              <a:spcBef>
                <a:spcPct val="0"/>
              </a:spcBef>
            </a:pPr>
            <a:r>
              <a:rPr lang="zh-CN" altLang="en-US" sz="16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rPr>
              <a:t>表</a:t>
            </a:r>
            <a:r>
              <a:rPr lang="en-US" altLang="zh-CN" sz="1600" b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rPr>
              <a:t>4.9.11</a:t>
            </a:r>
            <a:r>
              <a:rPr lang="zh-CN" altLang="en-US" sz="16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rPr>
              <a:t>（</a:t>
            </a:r>
            <a:r>
              <a:rPr lang="en-US" altLang="zh-CN" sz="1600" b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rPr>
              <a:t>a</a:t>
            </a:r>
            <a:r>
              <a:rPr lang="zh-CN" altLang="en-US" sz="16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rPr>
              <a:t>） 常用复合逻辑门电路</a:t>
            </a:r>
            <a:endParaRPr lang="zh-CN" altLang="en-US" sz="16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26640" name="矩形 618561"/>
          <p:cNvSpPr/>
          <p:nvPr/>
        </p:nvSpPr>
        <p:spPr>
          <a:xfrm>
            <a:off x="601266" y="1210866"/>
            <a:ext cx="698897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6641" name="矩形 618563"/>
          <p:cNvSpPr/>
          <p:nvPr/>
        </p:nvSpPr>
        <p:spPr>
          <a:xfrm>
            <a:off x="601266" y="1210866"/>
            <a:ext cx="696515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6642" name="矩形 618565"/>
          <p:cNvSpPr/>
          <p:nvPr/>
        </p:nvSpPr>
        <p:spPr>
          <a:xfrm>
            <a:off x="601266" y="1210866"/>
            <a:ext cx="698897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6643" name="矩形 618567"/>
          <p:cNvSpPr/>
          <p:nvPr/>
        </p:nvSpPr>
        <p:spPr>
          <a:xfrm>
            <a:off x="601266" y="1210866"/>
            <a:ext cx="700088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6644" name="矩形 618569"/>
          <p:cNvSpPr/>
          <p:nvPr/>
        </p:nvSpPr>
        <p:spPr>
          <a:xfrm>
            <a:off x="601266" y="1210866"/>
            <a:ext cx="781050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6645" name="矩形 618572"/>
          <p:cNvSpPr/>
          <p:nvPr/>
        </p:nvSpPr>
        <p:spPr>
          <a:xfrm>
            <a:off x="601266" y="1210866"/>
            <a:ext cx="698897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6646" name="矩形 618574"/>
          <p:cNvSpPr/>
          <p:nvPr/>
        </p:nvSpPr>
        <p:spPr>
          <a:xfrm>
            <a:off x="601266" y="1210866"/>
            <a:ext cx="696515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6647" name="矩形 618576"/>
          <p:cNvSpPr/>
          <p:nvPr/>
        </p:nvSpPr>
        <p:spPr>
          <a:xfrm>
            <a:off x="601266" y="1210866"/>
            <a:ext cx="698897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6648" name="矩形 618578"/>
          <p:cNvSpPr/>
          <p:nvPr/>
        </p:nvSpPr>
        <p:spPr>
          <a:xfrm>
            <a:off x="601266" y="1210866"/>
            <a:ext cx="700088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6649" name="矩形 618580"/>
          <p:cNvSpPr/>
          <p:nvPr/>
        </p:nvSpPr>
        <p:spPr>
          <a:xfrm>
            <a:off x="601266" y="1210866"/>
            <a:ext cx="781050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graphicFrame>
        <p:nvGraphicFramePr>
          <p:cNvPr id="618784" name="表格 618783"/>
          <p:cNvGraphicFramePr/>
          <p:nvPr/>
        </p:nvGraphicFramePr>
        <p:xfrm>
          <a:off x="1818085" y="1545431"/>
          <a:ext cx="6313805" cy="3496945"/>
        </p:xfrm>
        <a:graphic>
          <a:graphicData uri="http://schemas.openxmlformats.org/drawingml/2006/table">
            <a:tbl>
              <a:tblPr/>
              <a:tblGrid>
                <a:gridCol w="301625"/>
                <a:gridCol w="570230"/>
                <a:gridCol w="949960"/>
                <a:gridCol w="944245"/>
                <a:gridCol w="948055"/>
                <a:gridCol w="1049020"/>
                <a:gridCol w="1550670"/>
              </a:tblGrid>
              <a:tr h="495300">
                <a:tc gridSpan="2"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逻辑关系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与非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或非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异或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同或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与或非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340">
                <a:tc gridSpan="2"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逻辑表达式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400" dirty="0"/>
                    </a:p>
                  </a:txBody>
                  <a:tcPr marL="68580" marR="68580" marT="34290" marB="3429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400" dirty="0"/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400" dirty="0"/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400" dirty="0"/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     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9790">
                <a:tc gridSpan="2"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逻辑符号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400" dirty="0"/>
                    </a:p>
                  </a:txBody>
                  <a:tcPr marL="68580" marR="68580" marT="34290" marB="3429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400" dirty="0"/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400" dirty="0"/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400" dirty="0"/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400" dirty="0"/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775">
                <a:tc rowSpan="2"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真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值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表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76200" algn="l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输 入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76200" algn="l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A B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l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输  出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l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381000" algn="l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输  出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381000" algn="l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381000" algn="l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输  出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381000" algn="l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381000" algn="l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输  出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381000" algn="l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457200" algn="l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输  出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457200" algn="l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7895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7620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0 0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7620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0 1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7620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1 0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7620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1 1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见表</a:t>
                      </a:r>
                      <a:r>
                        <a:rPr lang="en-US" altLang="zh-CN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4.9.11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b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）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" name="表格 1"/>
          <p:cNvGraphicFramePr/>
          <p:nvPr>
            <p:custDataLst>
              <p:tags r:id="rId16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3" name="标题 1026049"/>
          <p:cNvSpPr>
            <a:spLocks noGrp="1"/>
          </p:cNvSpPr>
          <p:nvPr>
            <p:ph type="title"/>
          </p:nvPr>
        </p:nvSpPr>
        <p:spPr>
          <a:xfrm>
            <a:off x="2250281" y="205979"/>
            <a:ext cx="4104085" cy="857250"/>
          </a:xfrm>
        </p:spPr>
        <p:txBody>
          <a:bodyPr anchor="ctr" anchorCtr="0"/>
          <a:p>
            <a:r>
              <a:rPr lang="zh-CN" altLang="en-US" dirty="0"/>
              <a:t>复合逻辑门电路 </a:t>
            </a:r>
            <a:endParaRPr lang="zh-CN" altLang="en-US" dirty="0"/>
          </a:p>
        </p:txBody>
      </p:sp>
      <p:sp>
        <p:nvSpPr>
          <p:cNvPr id="28674" name="动作按钮: 后退或前一项 1026050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8675" name="动作按钮: 前进或下一项 1026051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8676" name="动作按钮: 第一张 1026052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8677" name="矩形 1026064"/>
          <p:cNvSpPr/>
          <p:nvPr/>
        </p:nvSpPr>
        <p:spPr>
          <a:xfrm>
            <a:off x="601266" y="1210866"/>
            <a:ext cx="698897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8678" name="矩形 1026065"/>
          <p:cNvSpPr/>
          <p:nvPr/>
        </p:nvSpPr>
        <p:spPr>
          <a:xfrm>
            <a:off x="601266" y="1210866"/>
            <a:ext cx="696515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8679" name="矩形 1026066"/>
          <p:cNvSpPr/>
          <p:nvPr/>
        </p:nvSpPr>
        <p:spPr>
          <a:xfrm>
            <a:off x="601266" y="1210866"/>
            <a:ext cx="698897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8680" name="矩形 1026067"/>
          <p:cNvSpPr/>
          <p:nvPr/>
        </p:nvSpPr>
        <p:spPr>
          <a:xfrm>
            <a:off x="601266" y="1210866"/>
            <a:ext cx="700088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8681" name="矩形 1026068"/>
          <p:cNvSpPr/>
          <p:nvPr/>
        </p:nvSpPr>
        <p:spPr>
          <a:xfrm>
            <a:off x="601266" y="1210866"/>
            <a:ext cx="781050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8682" name="矩形 1026069"/>
          <p:cNvSpPr/>
          <p:nvPr/>
        </p:nvSpPr>
        <p:spPr>
          <a:xfrm>
            <a:off x="601266" y="1210866"/>
            <a:ext cx="698897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8683" name="矩形 1026070"/>
          <p:cNvSpPr/>
          <p:nvPr/>
        </p:nvSpPr>
        <p:spPr>
          <a:xfrm>
            <a:off x="601266" y="1210866"/>
            <a:ext cx="696515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8684" name="矩形 1026071"/>
          <p:cNvSpPr/>
          <p:nvPr/>
        </p:nvSpPr>
        <p:spPr>
          <a:xfrm>
            <a:off x="601266" y="1210866"/>
            <a:ext cx="698897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8685" name="矩形 1026072"/>
          <p:cNvSpPr/>
          <p:nvPr/>
        </p:nvSpPr>
        <p:spPr>
          <a:xfrm>
            <a:off x="601266" y="1210866"/>
            <a:ext cx="700088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8686" name="矩形 1026073"/>
          <p:cNvSpPr/>
          <p:nvPr/>
        </p:nvSpPr>
        <p:spPr>
          <a:xfrm>
            <a:off x="601266" y="1210866"/>
            <a:ext cx="781050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8687" name="矩形 1026123"/>
          <p:cNvSpPr/>
          <p:nvPr/>
        </p:nvSpPr>
        <p:spPr>
          <a:xfrm>
            <a:off x="2574131" y="1389936"/>
            <a:ext cx="3154680" cy="346710"/>
          </a:xfrm>
          <a:prstGeom prst="rect">
            <a:avLst/>
          </a:prstGeom>
          <a:noFill/>
          <a:ln w="9525">
            <a:noFill/>
          </a:ln>
        </p:spPr>
        <p:txBody>
          <a:bodyPr wrap="none" lIns="67500" tIns="35100" rIns="67500" bIns="35100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rPr>
              <a:t>表</a:t>
            </a:r>
            <a:r>
              <a:rPr lang="en-US" altLang="zh-CN" sz="1800" b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rPr>
              <a:t>4.9.11</a:t>
            </a:r>
            <a:r>
              <a:rPr lang="zh-CN" altLang="en-US" sz="18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rPr>
              <a:t>（</a:t>
            </a:r>
            <a:r>
              <a:rPr lang="en-US" altLang="zh-CN" sz="1800" b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rPr>
              <a:t>b</a:t>
            </a:r>
            <a:r>
              <a:rPr lang="zh-CN" altLang="en-US" sz="18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rPr>
              <a:t>） 与或非门真值表</a:t>
            </a:r>
            <a:endParaRPr lang="zh-CN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graphicFrame>
        <p:nvGraphicFramePr>
          <p:cNvPr id="1026232" name="表格 1026231"/>
          <p:cNvGraphicFramePr/>
          <p:nvPr>
            <p:custDataLst>
              <p:tags r:id="rId1"/>
            </p:custDataLst>
          </p:nvPr>
        </p:nvGraphicFramePr>
        <p:xfrm>
          <a:off x="1925320" y="1957705"/>
          <a:ext cx="6544310" cy="1910080"/>
        </p:xfrm>
        <a:graphic>
          <a:graphicData uri="http://schemas.openxmlformats.org/drawingml/2006/table">
            <a:tbl>
              <a:tblPr/>
              <a:tblGrid>
                <a:gridCol w="819150"/>
                <a:gridCol w="815340"/>
                <a:gridCol w="819150"/>
                <a:gridCol w="819150"/>
                <a:gridCol w="817880"/>
                <a:gridCol w="819150"/>
                <a:gridCol w="815340"/>
                <a:gridCol w="819150"/>
              </a:tblGrid>
              <a:tr h="57213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/>
                        <a:t>A B C D</a:t>
                      </a:r>
                      <a:endParaRPr lang="en-US" altLang="zh-CN" sz="1400"/>
                    </a:p>
                  </a:txBody>
                  <a:tcPr marL="67500" marR="67500" marT="35100" marB="3510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/>
                        <a:t>Y</a:t>
                      </a:r>
                      <a:endParaRPr lang="en-US" altLang="zh-CN" sz="1400"/>
                    </a:p>
                  </a:txBody>
                  <a:tcPr marL="67500" marR="67500" marT="35100" marB="3510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/>
                        <a:t>A B C D</a:t>
                      </a:r>
                      <a:endParaRPr lang="en-US" altLang="zh-CN" sz="1400"/>
                    </a:p>
                  </a:txBody>
                  <a:tcPr marL="67500" marR="67500" marT="35100" marB="3510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/>
                        <a:t>Y</a:t>
                      </a:r>
                      <a:endParaRPr lang="en-US" altLang="zh-CN" sz="1400"/>
                    </a:p>
                  </a:txBody>
                  <a:tcPr marL="67500" marR="67500" marT="35100" marB="3510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/>
                        <a:t>A B C D</a:t>
                      </a:r>
                      <a:endParaRPr lang="en-US" altLang="zh-CN" sz="1400"/>
                    </a:p>
                  </a:txBody>
                  <a:tcPr marL="67500" marR="67500" marT="35100" marB="3510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/>
                        <a:t>Y</a:t>
                      </a:r>
                      <a:endParaRPr lang="en-US" altLang="zh-CN" sz="1400"/>
                    </a:p>
                  </a:txBody>
                  <a:tcPr marL="67500" marR="67500" marT="35100" marB="3510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/>
                        <a:t>A B C D</a:t>
                      </a:r>
                      <a:endParaRPr lang="en-US" altLang="zh-CN" sz="1400"/>
                    </a:p>
                  </a:txBody>
                  <a:tcPr marL="67500" marR="67500" marT="35100" marB="3510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/>
                        <a:t>Y</a:t>
                      </a:r>
                      <a:endParaRPr lang="en-US" altLang="zh-CN" sz="1400" b="0"/>
                    </a:p>
                  </a:txBody>
                  <a:tcPr marL="67500" marR="67500" marT="35100" marB="3510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794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/>
                        <a:t>0 0 0 0</a:t>
                      </a:r>
                      <a:endParaRPr lang="en-US" altLang="zh-CN" sz="1400"/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/>
                        <a:t>0 0 0 1</a:t>
                      </a:r>
                      <a:endParaRPr lang="en-US" altLang="zh-CN" sz="1400"/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/>
                        <a:t>0 0 1 0</a:t>
                      </a:r>
                      <a:endParaRPr lang="en-US" altLang="zh-CN" sz="1400"/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/>
                        <a:t>0 0 1 1</a:t>
                      </a:r>
                      <a:endParaRPr lang="en-US" altLang="zh-CN" sz="1400"/>
                    </a:p>
                  </a:txBody>
                  <a:tcPr marL="67500" marR="67500" marT="35100" marB="3510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/>
                        <a:t>1</a:t>
                      </a:r>
                      <a:endParaRPr lang="en-US" altLang="zh-CN" sz="1400"/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/>
                        <a:t>1</a:t>
                      </a:r>
                      <a:endParaRPr lang="en-US" altLang="zh-CN" sz="1400"/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/>
                        <a:t>1</a:t>
                      </a:r>
                      <a:endParaRPr lang="en-US" altLang="zh-CN" sz="1400"/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/>
                        <a:t>0</a:t>
                      </a:r>
                      <a:endParaRPr lang="en-US" altLang="zh-CN" sz="1400"/>
                    </a:p>
                  </a:txBody>
                  <a:tcPr marL="67500" marR="67500" marT="35100" marB="3510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/>
                        <a:t>0 1 0 0</a:t>
                      </a:r>
                      <a:endParaRPr lang="en-US" altLang="zh-CN" sz="1400"/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/>
                        <a:t>0 1 0 1</a:t>
                      </a:r>
                      <a:endParaRPr lang="en-US" altLang="zh-CN" sz="1400"/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/>
                        <a:t>0 1 1 0</a:t>
                      </a:r>
                      <a:endParaRPr lang="en-US" altLang="zh-CN" sz="1400"/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/>
                        <a:t>0 1 1 1</a:t>
                      </a:r>
                      <a:endParaRPr lang="en-US" altLang="zh-CN" sz="1400"/>
                    </a:p>
                  </a:txBody>
                  <a:tcPr marL="67500" marR="67500" marT="35100" marB="3510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306705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/>
                        <a:t>1</a:t>
                      </a:r>
                      <a:endParaRPr lang="en-US" altLang="zh-CN" sz="1400"/>
                    </a:p>
                    <a:p>
                      <a:pPr marL="0" lvl="0" indent="306705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/>
                        <a:t>1</a:t>
                      </a:r>
                      <a:endParaRPr lang="en-US" altLang="zh-CN" sz="1400"/>
                    </a:p>
                    <a:p>
                      <a:pPr marL="0" lvl="0" indent="306705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/>
                        <a:t>1</a:t>
                      </a:r>
                      <a:endParaRPr lang="en-US" altLang="zh-CN" sz="1400"/>
                    </a:p>
                    <a:p>
                      <a:pPr marL="0" lvl="0" indent="306705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/>
                        <a:t>0</a:t>
                      </a:r>
                      <a:endParaRPr lang="en-US" altLang="zh-CN" sz="1400"/>
                    </a:p>
                  </a:txBody>
                  <a:tcPr marL="67500" marR="67500" marT="35100" marB="3510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/>
                        <a:t>1 0 0 0</a:t>
                      </a:r>
                      <a:endParaRPr lang="en-US" altLang="zh-CN" sz="1400"/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/>
                        <a:t>1 0 0 1</a:t>
                      </a:r>
                      <a:endParaRPr lang="en-US" altLang="zh-CN" sz="1400"/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/>
                        <a:t>1 0 1 0</a:t>
                      </a:r>
                      <a:endParaRPr lang="en-US" altLang="zh-CN" sz="1400"/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/>
                        <a:t>1 0 1 1</a:t>
                      </a:r>
                      <a:endParaRPr lang="en-US" altLang="zh-CN" sz="1400"/>
                    </a:p>
                  </a:txBody>
                  <a:tcPr marL="67500" marR="67500" marT="35100" marB="3510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306705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/>
                        <a:t>1</a:t>
                      </a:r>
                      <a:endParaRPr lang="en-US" altLang="zh-CN" sz="1400"/>
                    </a:p>
                    <a:p>
                      <a:pPr marL="0" lvl="0" indent="306705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/>
                        <a:t>1</a:t>
                      </a:r>
                      <a:endParaRPr lang="en-US" altLang="zh-CN" sz="1400"/>
                    </a:p>
                    <a:p>
                      <a:pPr marL="0" lvl="0" indent="306705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/>
                        <a:t>1</a:t>
                      </a:r>
                      <a:endParaRPr lang="en-US" altLang="zh-CN" sz="1400"/>
                    </a:p>
                    <a:p>
                      <a:pPr marL="0" lvl="0" indent="306705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/>
                        <a:t>0</a:t>
                      </a:r>
                      <a:endParaRPr lang="en-US" altLang="zh-CN" sz="1400"/>
                    </a:p>
                  </a:txBody>
                  <a:tcPr marL="67500" marR="67500" marT="35100" marB="3510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/>
                        <a:t>1 1 0 0</a:t>
                      </a:r>
                      <a:endParaRPr lang="en-US" altLang="zh-CN" sz="1400"/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/>
                        <a:t>1 1 0 1</a:t>
                      </a:r>
                      <a:endParaRPr lang="en-US" altLang="zh-CN" sz="1400"/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/>
                        <a:t>1 1 1 0</a:t>
                      </a:r>
                      <a:endParaRPr lang="en-US" altLang="zh-CN" sz="1400"/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/>
                        <a:t>1 1 1 1</a:t>
                      </a:r>
                      <a:endParaRPr lang="en-US" altLang="zh-CN" sz="1400"/>
                    </a:p>
                  </a:txBody>
                  <a:tcPr marL="67500" marR="67500" marT="35100" marB="3510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22860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/>
                        <a:t>0</a:t>
                      </a:r>
                      <a:endParaRPr lang="en-US" altLang="zh-CN" sz="1400"/>
                    </a:p>
                    <a:p>
                      <a:pPr marL="0" lvl="0" indent="22860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/>
                        <a:t>0</a:t>
                      </a:r>
                      <a:endParaRPr lang="en-US" altLang="zh-CN" sz="1400"/>
                    </a:p>
                    <a:p>
                      <a:pPr marL="0" lvl="0" indent="22860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/>
                        <a:t>0</a:t>
                      </a:r>
                      <a:endParaRPr lang="en-US" altLang="zh-CN" sz="1400"/>
                    </a:p>
                    <a:p>
                      <a:pPr marL="0" lvl="0" indent="22860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/>
                        <a:t>0</a:t>
                      </a:r>
                      <a:endParaRPr lang="en-US" altLang="zh-CN" sz="1400"/>
                    </a:p>
                  </a:txBody>
                  <a:tcPr marL="67500" marR="67500" marT="35100" marB="3510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17" name="矩形 1026223"/>
          <p:cNvSpPr/>
          <p:nvPr/>
        </p:nvSpPr>
        <p:spPr>
          <a:xfrm>
            <a:off x="1143000" y="2874169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8718" name="矩形 1026226"/>
          <p:cNvSpPr/>
          <p:nvPr/>
        </p:nvSpPr>
        <p:spPr>
          <a:xfrm>
            <a:off x="1143000" y="3374708"/>
            <a:ext cx="261620" cy="346710"/>
          </a:xfrm>
          <a:prstGeom prst="rect">
            <a:avLst/>
          </a:prstGeom>
          <a:noFill/>
          <a:ln w="9525">
            <a:noFill/>
          </a:ln>
        </p:spPr>
        <p:txBody>
          <a:bodyPr wrap="none" lIns="67500" tIns="35100" rIns="67500" bIns="35100" anchor="ctr" anchorCtr="0">
            <a:spAutoFit/>
          </a:bodyPr>
          <a:p>
            <a:pPr>
              <a:spcBef>
                <a:spcPct val="0"/>
              </a:spcBef>
            </a:pPr>
            <a:endParaRPr lang="zh-CN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1" name="标题 777217"/>
          <p:cNvSpPr>
            <a:spLocks noGrp="1"/>
          </p:cNvSpPr>
          <p:nvPr>
            <p:ph type="title"/>
          </p:nvPr>
        </p:nvSpPr>
        <p:spPr>
          <a:xfrm>
            <a:off x="2250281" y="205979"/>
            <a:ext cx="4104085" cy="857250"/>
          </a:xfrm>
        </p:spPr>
        <p:txBody>
          <a:bodyPr anchor="ctr" anchorCtr="0"/>
          <a:p>
            <a:r>
              <a:rPr lang="zh-CN" altLang="en-US" dirty="0"/>
              <a:t>集成逻辑门电路 </a:t>
            </a:r>
            <a:endParaRPr lang="zh-CN" altLang="en-US" dirty="0"/>
          </a:p>
        </p:txBody>
      </p:sp>
      <p:sp>
        <p:nvSpPr>
          <p:cNvPr id="30722" name="动作按钮: 后退或前一项 777218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0723" name="动作按钮: 前进或下一项 777219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0724" name="动作按钮: 第一张 777220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0725" name="矩形 777330"/>
          <p:cNvSpPr/>
          <p:nvPr/>
        </p:nvSpPr>
        <p:spPr>
          <a:xfrm>
            <a:off x="1143000" y="2874169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0726" name="矩形 777331"/>
          <p:cNvSpPr/>
          <p:nvPr/>
        </p:nvSpPr>
        <p:spPr>
          <a:xfrm>
            <a:off x="1143000" y="3288506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0727" name="矩形 777333"/>
          <p:cNvSpPr/>
          <p:nvPr/>
        </p:nvSpPr>
        <p:spPr>
          <a:xfrm>
            <a:off x="1143000" y="3363913"/>
            <a:ext cx="309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endParaRPr lang="zh-CN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0728" name="矩形 777340"/>
          <p:cNvSpPr/>
          <p:nvPr/>
        </p:nvSpPr>
        <p:spPr>
          <a:xfrm>
            <a:off x="1018620" y="991473"/>
            <a:ext cx="7317105" cy="92202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indent="276225"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集成电路按照器件的种类可分为两大类：一类是普通三极管型，</a:t>
            </a:r>
            <a:endParaRPr lang="zh-CN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276225"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简称</a:t>
            </a:r>
            <a:r>
              <a:rPr lang="en-US" altLang="zh-CN" sz="1800" b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TTL</a:t>
            </a:r>
            <a:r>
              <a:rPr lang="zh-CN" altLang="en-US" sz="18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电路；另一类是场效晶体管型，简称</a:t>
            </a:r>
            <a:r>
              <a:rPr lang="en-US" altLang="zh-CN" sz="1800" b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MOS</a:t>
            </a:r>
            <a:r>
              <a:rPr lang="zh-CN" altLang="en-US" sz="18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电路。</a:t>
            </a:r>
            <a:endParaRPr lang="zh-CN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276225"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下表列出了我国常用的主要系列产品。</a:t>
            </a:r>
            <a:endParaRPr lang="zh-CN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30729" name="图片 777339" descr="表9-6"/>
          <p:cNvPicPr>
            <a:picLocks noChangeAspect="1"/>
          </p:cNvPicPr>
          <p:nvPr/>
        </p:nvPicPr>
        <p:blipFill>
          <a:blip r:embed="rId1">
            <a:lum contrast="12000"/>
          </a:blip>
          <a:srcRect t="7318"/>
          <a:stretch>
            <a:fillRect/>
          </a:stretch>
        </p:blipFill>
        <p:spPr>
          <a:xfrm>
            <a:off x="1025525" y="2178050"/>
            <a:ext cx="7310120" cy="234378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0" name="动作按钮: 后退或前一项 893954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2771" name="动作按钮: 前进或下一项 893955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2772" name="动作按钮: 第一张 893956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2773" name="矩形 893957"/>
          <p:cNvSpPr/>
          <p:nvPr/>
        </p:nvSpPr>
        <p:spPr>
          <a:xfrm>
            <a:off x="1143000" y="2874169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2774" name="矩形 893958"/>
          <p:cNvSpPr/>
          <p:nvPr/>
        </p:nvSpPr>
        <p:spPr>
          <a:xfrm>
            <a:off x="1143000" y="3288506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2775" name="矩形 893959"/>
          <p:cNvSpPr/>
          <p:nvPr/>
        </p:nvSpPr>
        <p:spPr>
          <a:xfrm>
            <a:off x="1143000" y="3363913"/>
            <a:ext cx="309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endParaRPr lang="zh-CN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2776" name="矩形 893962"/>
          <p:cNvSpPr/>
          <p:nvPr/>
        </p:nvSpPr>
        <p:spPr>
          <a:xfrm>
            <a:off x="1452563" y="747911"/>
            <a:ext cx="33832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en-US" altLang="zh-CN" sz="2400">
                <a:latin typeface="楷体_GB2312" panose="02010609030101010101" pitchFamily="49" charset="-122"/>
              </a:rPr>
              <a:t>1</a:t>
            </a:r>
            <a:r>
              <a:rPr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．</a:t>
            </a:r>
            <a:r>
              <a:rPr lang="en-US" altLang="zh-CN" sz="2400">
                <a:latin typeface="楷体_GB2312" panose="02010609030101010101" pitchFamily="49" charset="-122"/>
              </a:rPr>
              <a:t>TTL</a:t>
            </a:r>
            <a:r>
              <a:rPr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集成逻辑门电路 </a:t>
            </a:r>
            <a:endParaRPr lang="zh-CN" altLang="en-US" sz="24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2777" name="矩形 893963"/>
          <p:cNvSpPr/>
          <p:nvPr/>
        </p:nvSpPr>
        <p:spPr>
          <a:xfrm>
            <a:off x="1775143" y="1598057"/>
            <a:ext cx="1774825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1600" dirty="0"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1600"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1600" dirty="0">
                <a:latin typeface="Arial" panose="020B0604020202020204" pitchFamily="34" charset="0"/>
                <a:ea typeface="宋体" panose="02010600030101010101" pitchFamily="2" charset="-122"/>
              </a:rPr>
              <a:t>）型号及意义 </a:t>
            </a:r>
            <a:endParaRPr lang="zh-CN" altLang="en-US" sz="16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2778" name="图片 893964" descr="图9-10TTL门电路型号及意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7415" y="2325370"/>
            <a:ext cx="7329805" cy="191960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动作按钮: 后退或前一项 896002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4819" name="动作按钮: 前进或下一项 896003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4820" name="动作按钮: 第一张 896004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4821" name="矩形 896005"/>
          <p:cNvSpPr/>
          <p:nvPr/>
        </p:nvSpPr>
        <p:spPr>
          <a:xfrm>
            <a:off x="1143000" y="2874169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4822" name="矩形 896006"/>
          <p:cNvSpPr/>
          <p:nvPr/>
        </p:nvSpPr>
        <p:spPr>
          <a:xfrm>
            <a:off x="1143000" y="3288506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4823" name="矩形 896007"/>
          <p:cNvSpPr/>
          <p:nvPr/>
        </p:nvSpPr>
        <p:spPr>
          <a:xfrm>
            <a:off x="1143000" y="3363913"/>
            <a:ext cx="309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endParaRPr lang="zh-CN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4824" name="矩形 896009"/>
          <p:cNvSpPr/>
          <p:nvPr/>
        </p:nvSpPr>
        <p:spPr>
          <a:xfrm>
            <a:off x="1601153" y="941149"/>
            <a:ext cx="17449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1800" dirty="0"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1800"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1800" dirty="0">
                <a:latin typeface="Arial" panose="020B0604020202020204" pitchFamily="34" charset="0"/>
                <a:ea typeface="宋体" panose="02010600030101010101" pitchFamily="2" charset="-122"/>
              </a:rPr>
              <a:t>）引脚识读 </a:t>
            </a: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4825" name="图片 896013" descr="图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2455" y="1565275"/>
            <a:ext cx="2466975" cy="1391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6" name="图片 896012" descr="图9-11TTL内部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340" y="1309370"/>
            <a:ext cx="2811780" cy="17386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7" name="矩形 896015"/>
          <p:cNvSpPr/>
          <p:nvPr/>
        </p:nvSpPr>
        <p:spPr>
          <a:xfrm>
            <a:off x="2212181" y="2455029"/>
            <a:ext cx="468630" cy="22987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9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  </a:t>
            </a:r>
            <a:endParaRPr lang="zh-CN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4828" name="矩形 896016"/>
          <p:cNvSpPr/>
          <p:nvPr/>
        </p:nvSpPr>
        <p:spPr>
          <a:xfrm>
            <a:off x="2794953" y="3099356"/>
            <a:ext cx="3163570" cy="41402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indent="266700" algn="ctr">
              <a:spcBef>
                <a:spcPct val="0"/>
              </a:spcBef>
            </a:pPr>
            <a:r>
              <a:rPr lang="en-US" altLang="zh-CN" sz="1050" b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(a)</a:t>
            </a:r>
            <a:r>
              <a:rPr lang="zh-CN" altLang="en-US" sz="105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实物外形                                </a:t>
            </a:r>
            <a:r>
              <a:rPr lang="en-US" altLang="zh-CN" sz="1050" b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(b)</a:t>
            </a:r>
            <a:r>
              <a:rPr lang="zh-CN" altLang="en-US" sz="105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外引线排列图</a:t>
            </a:r>
            <a:endParaRPr lang="zh-CN" altLang="en-US" sz="105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266700" algn="ctr" eaLnBrk="0" hangingPunct="0">
              <a:spcBef>
                <a:spcPct val="0"/>
              </a:spcBef>
            </a:pPr>
            <a:r>
              <a:rPr lang="en-US" altLang="zh-CN" sz="1050" b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74LS00</a:t>
            </a:r>
            <a:r>
              <a:rPr lang="zh-CN" altLang="en-US" sz="105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引脚识读图</a:t>
            </a:r>
            <a:endParaRPr lang="zh-CN" altLang="en-US" sz="105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4829" name="矩形 896017"/>
          <p:cNvSpPr/>
          <p:nvPr/>
        </p:nvSpPr>
        <p:spPr>
          <a:xfrm>
            <a:off x="1452801" y="3459004"/>
            <a:ext cx="7235190" cy="953135"/>
          </a:xfrm>
          <a:prstGeom prst="rect">
            <a:avLst/>
          </a:prstGeom>
          <a:noFill/>
          <a:ln w="9525" cap="flat" cmpd="sng">
            <a:solidFill>
              <a:srgbClr val="0000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集成电路外引线的编号判断方法是：将集成块正面朝上，引脚朝下，半圆形凹口标志</a:t>
            </a:r>
            <a:endParaRPr lang="zh-CN" altLang="en-US" sz="14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</a:pP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置于左端，由左下角起按逆时针方向由下而上依次为</a:t>
            </a:r>
            <a:r>
              <a:rPr lang="en-US" altLang="zh-CN" sz="14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</a:t>
            </a:r>
            <a:r>
              <a:rPr lang="en-US" altLang="zh-CN" sz="14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</a:t>
            </a:r>
            <a:r>
              <a:rPr lang="en-US" altLang="zh-CN" sz="14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</a:t>
            </a:r>
            <a:r>
              <a:rPr lang="en-US" altLang="zh-CN" sz="14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…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</a:t>
            </a:r>
            <a:r>
              <a:rPr lang="en-US" altLang="zh-CN" sz="14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14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，不论何种产品，电</a:t>
            </a:r>
            <a:endParaRPr lang="zh-CN" altLang="en-US" sz="14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</a:pP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源</a:t>
            </a:r>
            <a:r>
              <a:rPr lang="en-US" altLang="zh-CN" sz="1400" b="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V</a:t>
            </a:r>
            <a:r>
              <a:rPr lang="en-US" altLang="zh-CN" sz="14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CC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，（</a:t>
            </a:r>
            <a:r>
              <a:rPr lang="en-US" altLang="zh-CN" sz="14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MOS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系列用</a:t>
            </a:r>
            <a:r>
              <a:rPr lang="en-US" altLang="zh-CN" sz="1400" b="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V</a:t>
            </a:r>
            <a:r>
              <a:rPr lang="en-US" altLang="zh-CN" sz="14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DD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表示</a:t>
            </a:r>
            <a:r>
              <a:rPr lang="en-US" altLang="zh-CN" sz="14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)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均安排在左上角最后边的一条外引线上；地线</a:t>
            </a:r>
            <a:r>
              <a:rPr lang="en-US" altLang="zh-CN" sz="14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GND(MOS</a:t>
            </a:r>
            <a:endParaRPr lang="en-US" altLang="zh-CN" sz="1400" b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</a:pP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系列用</a:t>
            </a:r>
            <a:r>
              <a:rPr lang="en-US" altLang="zh-CN" sz="1400" b="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V</a:t>
            </a:r>
            <a:r>
              <a:rPr lang="en-US" altLang="zh-CN" sz="14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SS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表示</a:t>
            </a:r>
            <a:r>
              <a:rPr lang="en-US" altLang="zh-CN" sz="14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)</a:t>
            </a:r>
            <a:r>
              <a:rPr lang="zh-CN" altLang="en-US" sz="14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均安排在右下脚最后边一条外引线上。</a:t>
            </a:r>
            <a:r>
              <a:rPr lang="zh-CN" altLang="en-US" sz="1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sz="14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动作按钮: 后退或前一项 898050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6867" name="动作按钮: 第一张 898052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6868" name="矩形 898053"/>
          <p:cNvSpPr/>
          <p:nvPr/>
        </p:nvSpPr>
        <p:spPr>
          <a:xfrm>
            <a:off x="1143000" y="2874169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6869" name="矩形 898054"/>
          <p:cNvSpPr/>
          <p:nvPr/>
        </p:nvSpPr>
        <p:spPr>
          <a:xfrm>
            <a:off x="1143000" y="3288506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6870" name="矩形 898055"/>
          <p:cNvSpPr/>
          <p:nvPr/>
        </p:nvSpPr>
        <p:spPr>
          <a:xfrm>
            <a:off x="1143000" y="3363913"/>
            <a:ext cx="309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endParaRPr lang="zh-CN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6871" name="矩形 898056"/>
          <p:cNvSpPr/>
          <p:nvPr/>
        </p:nvSpPr>
        <p:spPr>
          <a:xfrm>
            <a:off x="1570038" y="733306"/>
            <a:ext cx="33832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en-US" altLang="zh-CN" sz="2400">
                <a:latin typeface="楷体_GB2312" panose="02010609030101010101" pitchFamily="49" charset="-122"/>
              </a:rPr>
              <a:t>2</a:t>
            </a:r>
            <a:r>
              <a:rPr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．</a:t>
            </a:r>
            <a:r>
              <a:rPr lang="en-US" altLang="zh-CN" sz="2400">
                <a:latin typeface="楷体_GB2312" panose="02010609030101010101" pitchFamily="49" charset="-122"/>
              </a:rPr>
              <a:t>CMOS</a:t>
            </a:r>
            <a:r>
              <a:rPr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集成逻辑门电路</a:t>
            </a:r>
            <a:endParaRPr lang="zh-CN" altLang="en-US" sz="24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6872" name="矩形 898057"/>
          <p:cNvSpPr/>
          <p:nvPr/>
        </p:nvSpPr>
        <p:spPr>
          <a:xfrm>
            <a:off x="1744028" y="1398667"/>
            <a:ext cx="1774825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1600" dirty="0"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1600"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1600" dirty="0">
                <a:latin typeface="Arial" panose="020B0604020202020204" pitchFamily="34" charset="0"/>
                <a:ea typeface="宋体" panose="02010600030101010101" pitchFamily="2" charset="-122"/>
              </a:rPr>
              <a:t>）型号及意义 </a:t>
            </a:r>
            <a:endParaRPr lang="zh-CN" altLang="en-US" sz="16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6873" name="矩形 898061"/>
          <p:cNvSpPr/>
          <p:nvPr/>
        </p:nvSpPr>
        <p:spPr>
          <a:xfrm>
            <a:off x="1143000" y="2033588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36874" name="图片 898060" descr="图9-12CMOS门电路型号及意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4415" y="1743075"/>
            <a:ext cx="6849745" cy="19894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75" name="矩形 898062"/>
          <p:cNvSpPr/>
          <p:nvPr/>
        </p:nvSpPr>
        <p:spPr>
          <a:xfrm>
            <a:off x="2199640" y="4011930"/>
            <a:ext cx="3450590" cy="58991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noAutofit/>
          </a:bodyPr>
          <a:p>
            <a:pPr algn="ctr">
              <a:spcBef>
                <a:spcPct val="0"/>
              </a:spcBef>
            </a:pPr>
            <a:r>
              <a:rPr lang="en-US" altLang="zh-CN" sz="1600" b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CC4066EP</a:t>
            </a:r>
            <a:r>
              <a:rPr lang="zh-CN" altLang="en-US" sz="16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集成逻辑门电路型号及意义</a:t>
            </a:r>
            <a:endParaRPr lang="zh-CN" altLang="en-US" sz="16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6876" name="动作按钮: 前进或下一项 898063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2" name="动作按钮: 后退或前一项 771074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0963" name="动作按钮: 第一张 771076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0964" name="矩形 771085"/>
          <p:cNvSpPr/>
          <p:nvPr/>
        </p:nvSpPr>
        <p:spPr>
          <a:xfrm>
            <a:off x="1450420" y="415409"/>
            <a:ext cx="6380480" cy="115316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indent="304800">
              <a:spcBef>
                <a:spcPct val="0"/>
              </a:spcBef>
            </a:pPr>
            <a:r>
              <a:rPr lang="en-US" altLang="zh-CN" sz="2100" b="0">
                <a:latin typeface="Times New Roman" panose="02020603050405020304" pitchFamily="18" charset="0"/>
                <a:ea typeface="宋体" panose="02010600030101010101" pitchFamily="2" charset="-122"/>
              </a:rPr>
              <a:t>【</a:t>
            </a:r>
            <a:r>
              <a:rPr lang="zh-CN" altLang="en-US" sz="2100" dirty="0">
                <a:latin typeface="Times New Roman" panose="02020603050405020304" pitchFamily="18" charset="0"/>
                <a:ea typeface="宋体" panose="02010600030101010101" pitchFamily="2" charset="-122"/>
              </a:rPr>
              <a:t>例题</a:t>
            </a:r>
            <a:r>
              <a:rPr lang="en-US" altLang="zh-CN" sz="2100" b="0">
                <a:latin typeface="Times New Roman" panose="02020603050405020304" pitchFamily="18" charset="0"/>
                <a:ea typeface="宋体" panose="02010600030101010101" pitchFamily="2" charset="-122"/>
              </a:rPr>
              <a:t>】</a:t>
            </a:r>
            <a:endParaRPr lang="en-US" altLang="zh-CN" sz="2100" b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304800">
              <a:spcBef>
                <a:spcPct val="0"/>
              </a:spcBef>
            </a:pPr>
            <a:r>
              <a:rPr lang="zh-CN" altLang="en-US" sz="1015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</a:t>
            </a:r>
            <a:r>
              <a:rPr lang="zh-CN" altLang="en-US" sz="16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如图所示，由二极管、三极管构成的电路中，元件的选择</a:t>
            </a:r>
            <a:endParaRPr lang="zh-CN" altLang="en-US" sz="16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304800">
              <a:spcBef>
                <a:spcPct val="0"/>
              </a:spcBef>
            </a:pPr>
            <a:r>
              <a:rPr lang="zh-CN" altLang="en-US" sz="16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满足三极管输入高电平时饱和导通，输入低电平时截止，试判断其</a:t>
            </a:r>
            <a:endParaRPr lang="zh-CN" altLang="en-US" sz="16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304800">
              <a:spcBef>
                <a:spcPct val="0"/>
              </a:spcBef>
            </a:pPr>
            <a:r>
              <a:rPr lang="zh-CN" altLang="en-US" sz="16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逻辑功能。</a:t>
            </a:r>
            <a:r>
              <a:rPr lang="zh-CN" altLang="en-US" sz="16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sz="16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965" name="矩形 771089"/>
          <p:cNvSpPr/>
          <p:nvPr/>
        </p:nvSpPr>
        <p:spPr>
          <a:xfrm>
            <a:off x="1143000" y="1840706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0966" name="文本框 771093"/>
          <p:cNvSpPr txBox="1"/>
          <p:nvPr/>
        </p:nvSpPr>
        <p:spPr>
          <a:xfrm>
            <a:off x="4923155" y="1469390"/>
            <a:ext cx="3077845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>
              <a:spcBef>
                <a:spcPct val="0"/>
              </a:spcBef>
            </a:pPr>
            <a:r>
              <a:rPr lang="zh-CN" altLang="en-US" sz="16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rPr>
              <a:t>管子工作状态和输出情况表</a:t>
            </a:r>
            <a:endParaRPr lang="zh-CN" altLang="en-US" sz="16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40967" name="矩形 771095"/>
          <p:cNvSpPr/>
          <p:nvPr/>
        </p:nvSpPr>
        <p:spPr>
          <a:xfrm>
            <a:off x="-191690" y="1188641"/>
            <a:ext cx="8686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endParaRPr lang="zh-CN" altLang="en-US" sz="9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eaLnBrk="0" hangingPunct="0">
              <a:spcBef>
                <a:spcPct val="0"/>
              </a:spcBef>
            </a:pPr>
            <a:r>
              <a:rPr lang="zh-CN" altLang="en-US" sz="9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                </a:t>
            </a:r>
            <a:endParaRPr lang="zh-CN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771141" name="表格 771140"/>
          <p:cNvGraphicFramePr/>
          <p:nvPr>
            <p:custDataLst>
              <p:tags r:id="rId1"/>
            </p:custDataLst>
          </p:nvPr>
        </p:nvGraphicFramePr>
        <p:xfrm>
          <a:off x="4679950" y="2114550"/>
          <a:ext cx="3668395" cy="1905000"/>
        </p:xfrm>
        <a:graphic>
          <a:graphicData uri="http://schemas.openxmlformats.org/drawingml/2006/table">
            <a:tbl>
              <a:tblPr/>
              <a:tblGrid>
                <a:gridCol w="943610"/>
                <a:gridCol w="1661795"/>
                <a:gridCol w="1062990"/>
              </a:tblGrid>
              <a:tr h="28194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 b="0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A  B</a:t>
                      </a:r>
                      <a:endParaRPr lang="en-US" altLang="zh-CN" sz="1400" b="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VD</a:t>
                      </a:r>
                      <a:r>
                        <a:rPr lang="en-US" altLang="zh-CN" sz="1400" b="0" baseline="-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 VD</a:t>
                      </a:r>
                      <a:r>
                        <a:rPr lang="en-US" altLang="zh-CN" sz="1400" b="0" baseline="-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  VT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 b="0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Y</a:t>
                      </a:r>
                      <a:r>
                        <a:rPr lang="en-US" altLang="zh-CN" sz="1400" b="0" baseline="-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 </a:t>
                      </a:r>
                      <a:r>
                        <a:rPr lang="en-US" altLang="zh-CN" sz="1400" b="0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Y</a:t>
                      </a:r>
                      <a:endParaRPr lang="en-US" altLang="zh-CN" sz="1400" b="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306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0  0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0  1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1  0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1  1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导通   导通   截止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导通   截止   截止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截止   导通   截止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导通   导通   导通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0  1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0  1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0  1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1  0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982" name="矩形 771135"/>
          <p:cNvSpPr/>
          <p:nvPr/>
        </p:nvSpPr>
        <p:spPr>
          <a:xfrm>
            <a:off x="-191690" y="2332038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0983" name="矩形 771136"/>
          <p:cNvSpPr/>
          <p:nvPr/>
        </p:nvSpPr>
        <p:spPr>
          <a:xfrm>
            <a:off x="1275160" y="4118372"/>
            <a:ext cx="6990080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16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解：  当输入信号输入不同的高低电平时，管子的工作状态和电路输出情况见</a:t>
            </a:r>
            <a:endParaRPr lang="zh-CN" altLang="en-US" sz="16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</a:pPr>
            <a:r>
              <a:rPr lang="zh-CN" altLang="en-US" sz="16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  表</a:t>
            </a:r>
            <a:r>
              <a:rPr lang="zh-CN" altLang="en-US" sz="1600" b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所示</a:t>
            </a:r>
            <a:r>
              <a:rPr lang="zh-CN" altLang="en-US" sz="16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。电路第</a:t>
            </a:r>
            <a:r>
              <a:rPr lang="en-US" altLang="zh-CN" sz="1600" b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Ⅰ</a:t>
            </a:r>
            <a:r>
              <a:rPr lang="zh-CN" altLang="en-US" sz="16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部分实现了与的功能，第</a:t>
            </a:r>
            <a:r>
              <a:rPr lang="en-US" altLang="zh-CN" sz="1600" b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Ⅱ</a:t>
            </a:r>
            <a:r>
              <a:rPr lang="zh-CN" altLang="en-US" sz="16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部分实现了非的功能，由</a:t>
            </a:r>
            <a:endParaRPr lang="zh-CN" altLang="en-US" sz="16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</a:pPr>
            <a:r>
              <a:rPr lang="zh-CN" altLang="en-US" sz="16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 此可见电路实现了与非功能。</a:t>
            </a:r>
            <a:r>
              <a:rPr lang="zh-CN" altLang="en-US" sz="16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sz="16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984" name="动作按钮: 前进或下一项 771139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40985" name="图片 771141" descr="4-9-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080" y="1840865"/>
            <a:ext cx="3027045" cy="206311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90" name="Text Box 6"/>
          <p:cNvSpPr txBox="1"/>
          <p:nvPr/>
        </p:nvSpPr>
        <p:spPr>
          <a:xfrm>
            <a:off x="3943350" y="1600200"/>
            <a:ext cx="15430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zh-CN" altLang="zh-CN" sz="1800" dirty="0">
              <a:latin typeface="Times New Roman" panose="02020603050405020304" pitchFamily="18" charset="0"/>
            </a:endParaRPr>
          </a:p>
        </p:txBody>
      </p:sp>
      <p:sp>
        <p:nvSpPr>
          <p:cNvPr id="16394" name="Text Box 11"/>
          <p:cNvSpPr txBox="1"/>
          <p:nvPr/>
        </p:nvSpPr>
        <p:spPr>
          <a:xfrm>
            <a:off x="2169160" y="1257300"/>
            <a:ext cx="459740" cy="457200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pPr>
              <a:spcBef>
                <a:spcPct val="50000"/>
              </a:spcBef>
            </a:pPr>
            <a:endParaRPr lang="zh-CN" altLang="zh-CN" sz="1800" dirty="0">
              <a:latin typeface="Times New Roman" panose="02020603050405020304" pitchFamily="18" charset="0"/>
            </a:endParaRPr>
          </a:p>
        </p:txBody>
      </p:sp>
      <p:sp>
        <p:nvSpPr>
          <p:cNvPr id="16395" name="Text Box 12"/>
          <p:cNvSpPr txBox="1"/>
          <p:nvPr/>
        </p:nvSpPr>
        <p:spPr>
          <a:xfrm>
            <a:off x="6674644" y="285750"/>
            <a:ext cx="411956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zh-CN" altLang="zh-CN" sz="1800" dirty="0">
              <a:latin typeface="Times New Roman" panose="02020603050405020304" pitchFamily="18" charset="0"/>
            </a:endParaRPr>
          </a:p>
        </p:txBody>
      </p:sp>
      <p:sp>
        <p:nvSpPr>
          <p:cNvPr id="26627" name="Text Box 6"/>
          <p:cNvSpPr txBox="1"/>
          <p:nvPr/>
        </p:nvSpPr>
        <p:spPr>
          <a:xfrm>
            <a:off x="5151755" y="1678305"/>
            <a:ext cx="1825625" cy="20891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>
              <a:spcBef>
                <a:spcPct val="50000"/>
              </a:spcBef>
            </a:pPr>
            <a:endParaRPr lang="zh-CN" altLang="zh-CN" sz="2400" dirty="0">
              <a:latin typeface="Times New Roman" panose="02020603050405020304" pitchFamily="18" charset="0"/>
            </a:endParaRPr>
          </a:p>
        </p:txBody>
      </p:sp>
      <p:sp>
        <p:nvSpPr>
          <p:cNvPr id="26629" name="Text Box 9"/>
          <p:cNvSpPr txBox="1"/>
          <p:nvPr/>
        </p:nvSpPr>
        <p:spPr>
          <a:xfrm>
            <a:off x="5105400" y="2791460"/>
            <a:ext cx="2237105" cy="23685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>
              <a:spcBef>
                <a:spcPct val="50000"/>
              </a:spcBef>
            </a:pPr>
            <a:endParaRPr lang="zh-CN" altLang="zh-CN" sz="28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6630" name="Text Box 10"/>
          <p:cNvSpPr txBox="1"/>
          <p:nvPr/>
        </p:nvSpPr>
        <p:spPr>
          <a:xfrm>
            <a:off x="2677795" y="1303020"/>
            <a:ext cx="489585" cy="276225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noAutofit/>
          </a:bodyPr>
          <a:p>
            <a:pPr>
              <a:spcBef>
                <a:spcPct val="50000"/>
              </a:spcBef>
            </a:pPr>
            <a:endParaRPr lang="zh-CN" altLang="zh-CN" sz="2400" dirty="0">
              <a:latin typeface="Times New Roman" panose="02020603050405020304" pitchFamily="18" charset="0"/>
            </a:endParaRPr>
          </a:p>
        </p:txBody>
      </p:sp>
      <p:sp>
        <p:nvSpPr>
          <p:cNvPr id="44044" name="Text Box 12"/>
          <p:cNvSpPr txBox="1"/>
          <p:nvPr/>
        </p:nvSpPr>
        <p:spPr>
          <a:xfrm>
            <a:off x="1561465" y="1887220"/>
            <a:ext cx="5781040" cy="106616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algn="ctr">
              <a:spcBef>
                <a:spcPct val="50000"/>
              </a:spcBef>
            </a:pPr>
            <a:r>
              <a:rPr lang="zh-CN" altLang="zh-CN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真刀真枪练一练</a:t>
            </a:r>
            <a:endParaRPr lang="zh-CN" altLang="zh-CN" sz="5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6638" name="Picture 19" descr="MONKE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1820" y="3936365"/>
            <a:ext cx="1248410" cy="107696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-19685" y="5080"/>
          <a:ext cx="336550" cy="513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550"/>
              </a:tblGrid>
              <a:tr h="7480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>
                          <a:sym typeface="+mn-ea"/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ccel="50000" autoRev="1" tmFilter="0, 0; .33333, 1; 1, 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ccel="50000" autoRev="1" tmFilter="0, 0; .33333, 1; 1, 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50" accel="50000" autoRev="1" tmFilter="0, 0; .33333, 1; 1, 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1316355" y="1657350"/>
            <a:ext cx="1346835" cy="66198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800"/>
              <a:t>教 师</a:t>
            </a:r>
            <a:endParaRPr lang="zh-CN" altLang="en-US" sz="1800"/>
          </a:p>
        </p:txBody>
      </p:sp>
      <p:sp>
        <p:nvSpPr>
          <p:cNvPr id="10" name="椭圆 9"/>
          <p:cNvSpPr/>
          <p:nvPr/>
        </p:nvSpPr>
        <p:spPr>
          <a:xfrm>
            <a:off x="1315879" y="3087529"/>
            <a:ext cx="1347788" cy="70008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800"/>
              <a:t>学 生</a:t>
            </a:r>
            <a:endParaRPr lang="zh-CN" altLang="en-US" sz="1800"/>
          </a:p>
        </p:txBody>
      </p:sp>
      <p:sp>
        <p:nvSpPr>
          <p:cNvPr id="11" name="矩形 10"/>
          <p:cNvSpPr/>
          <p:nvPr/>
        </p:nvSpPr>
        <p:spPr>
          <a:xfrm>
            <a:off x="3841909" y="1466850"/>
            <a:ext cx="2967038" cy="10425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altLang="zh-CN" sz="1015"/>
              <a:t>1</a:t>
            </a:r>
            <a:r>
              <a:rPr lang="zh-CN" altLang="en-US" sz="1015"/>
              <a:t>、布置预习内容，做好上课准备；</a:t>
            </a:r>
            <a:endParaRPr lang="zh-CN" altLang="en-US" sz="1015"/>
          </a:p>
          <a:p>
            <a:pPr algn="l"/>
            <a:endParaRPr lang="zh-CN" altLang="en-US" sz="1015"/>
          </a:p>
          <a:p>
            <a:pPr algn="l"/>
            <a:r>
              <a:rPr lang="en-US" altLang="zh-CN" sz="1015"/>
              <a:t>2</a:t>
            </a:r>
            <a:r>
              <a:rPr lang="zh-CN" altLang="en-US" sz="1015"/>
              <a:t>、准备常用门电路芯片、连线用具、万用表等；</a:t>
            </a:r>
            <a:endParaRPr lang="en-US" altLang="zh-CN" sz="1015"/>
          </a:p>
        </p:txBody>
      </p:sp>
      <p:sp>
        <p:nvSpPr>
          <p:cNvPr id="12" name="矩形 11"/>
          <p:cNvSpPr/>
          <p:nvPr/>
        </p:nvSpPr>
        <p:spPr>
          <a:xfrm>
            <a:off x="3841909" y="2916079"/>
            <a:ext cx="2967038" cy="10425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altLang="zh-CN" sz="1015"/>
              <a:t>1</a:t>
            </a:r>
            <a:r>
              <a:rPr lang="zh-CN" altLang="en-US" sz="1015"/>
              <a:t>、根据小组工作计划分组；</a:t>
            </a:r>
            <a:endParaRPr lang="zh-CN" altLang="en-US" sz="1015"/>
          </a:p>
          <a:p>
            <a:pPr algn="l"/>
            <a:endParaRPr lang="zh-CN" altLang="en-US" sz="1015"/>
          </a:p>
          <a:p>
            <a:pPr algn="l"/>
            <a:r>
              <a:rPr lang="en-US" altLang="zh-CN" sz="1015"/>
              <a:t>2</a:t>
            </a:r>
            <a:r>
              <a:rPr lang="zh-CN" altLang="en-US" sz="1015"/>
              <a:t>、准备数字式</a:t>
            </a:r>
            <a:r>
              <a:rPr lang="en-US" altLang="zh-CN" sz="1015"/>
              <a:t>/</a:t>
            </a:r>
            <a:r>
              <a:rPr lang="zh-CN" altLang="en-US" sz="1015"/>
              <a:t>指针式万用表；</a:t>
            </a:r>
            <a:endParaRPr lang="zh-CN" altLang="en-US" sz="1015"/>
          </a:p>
        </p:txBody>
      </p:sp>
      <p:graphicFrame>
        <p:nvGraphicFramePr>
          <p:cNvPr id="9" name="表格 8"/>
          <p:cNvGraphicFramePr/>
          <p:nvPr>
            <p:custDataLst>
              <p:tags r:id="rId1"/>
            </p:custDataLst>
          </p:nvPr>
        </p:nvGraphicFramePr>
        <p:xfrm>
          <a:off x="0" y="0"/>
          <a:ext cx="7975600" cy="348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5120"/>
                <a:gridCol w="1595120"/>
                <a:gridCol w="1595120"/>
                <a:gridCol w="1595120"/>
                <a:gridCol w="1595120"/>
              </a:tblGrid>
              <a:tr h="3486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zh-CN" sz="1500">
                          <a:solidFill>
                            <a:schemeClr val="tx1"/>
                          </a:solidFill>
                        </a:rPr>
                        <a:t>本单元位置</a:t>
                      </a:r>
                      <a:endParaRPr lang="zh-CN" altLang="zh-CN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单元教学目标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教学过程安排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rgbClr val="FF0000"/>
                          </a:solidFill>
                        </a:rPr>
                        <a:t>课前准备</a:t>
                      </a:r>
                      <a:endParaRPr lang="zh-CN" altLang="en-US" sz="150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教学实施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38645" y="2268220"/>
            <a:ext cx="2021840" cy="25044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11" name="矩形 457731"/>
          <p:cNvSpPr/>
          <p:nvPr/>
        </p:nvSpPr>
        <p:spPr>
          <a:xfrm>
            <a:off x="1143000" y="0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3012" name="矩形 457735"/>
          <p:cNvSpPr/>
          <p:nvPr/>
        </p:nvSpPr>
        <p:spPr>
          <a:xfrm>
            <a:off x="1143000" y="2493169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3013" name="矩形 457737"/>
          <p:cNvSpPr/>
          <p:nvPr/>
        </p:nvSpPr>
        <p:spPr>
          <a:xfrm>
            <a:off x="1143000" y="2443163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3014" name="动作按钮: 后退或前一项 457739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3015" name="动作按钮: 第一张 457741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3016" name="矩形 457750"/>
          <p:cNvSpPr/>
          <p:nvPr/>
        </p:nvSpPr>
        <p:spPr>
          <a:xfrm>
            <a:off x="1980010" y="1786334"/>
            <a:ext cx="39547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indent="342900">
              <a:spcBef>
                <a:spcPct val="0"/>
              </a:spcBef>
            </a:pPr>
            <a:r>
              <a:rPr lang="zh-CN" altLang="en-US" sz="1800" b="0" dirty="0">
                <a:solidFill>
                  <a:schemeClr val="tx1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写出图中各逻辑电路和输出状态。</a:t>
            </a:r>
            <a:endParaRPr lang="zh-CN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sp>
        <p:nvSpPr>
          <p:cNvPr id="43017" name="动作按钮: 前进或下一项 457752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43018" name="图片 457753" descr="4-9-10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5190" y="2732405"/>
            <a:ext cx="7675245" cy="143192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9" name="Text Box 5"/>
          <p:cNvSpPr txBox="1"/>
          <p:nvPr/>
        </p:nvSpPr>
        <p:spPr>
          <a:xfrm>
            <a:off x="3552666" y="1657350"/>
            <a:ext cx="459740" cy="1028700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pPr>
              <a:spcBef>
                <a:spcPct val="50000"/>
              </a:spcBef>
            </a:pPr>
            <a:endParaRPr lang="zh-CN" altLang="zh-CN" sz="1800" dirty="0">
              <a:latin typeface="Times New Roman" panose="02020603050405020304" pitchFamily="18" charset="0"/>
            </a:endParaRPr>
          </a:p>
        </p:txBody>
      </p:sp>
      <p:sp>
        <p:nvSpPr>
          <p:cNvPr id="16390" name="Text Box 6"/>
          <p:cNvSpPr txBox="1"/>
          <p:nvPr/>
        </p:nvSpPr>
        <p:spPr>
          <a:xfrm>
            <a:off x="3943350" y="1600200"/>
            <a:ext cx="15430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zh-CN" altLang="zh-CN" sz="1800" dirty="0">
              <a:latin typeface="Times New Roman" panose="02020603050405020304" pitchFamily="18" charset="0"/>
            </a:endParaRPr>
          </a:p>
        </p:txBody>
      </p:sp>
      <p:sp>
        <p:nvSpPr>
          <p:cNvPr id="16391" name="Text Box 7"/>
          <p:cNvSpPr txBox="1"/>
          <p:nvPr/>
        </p:nvSpPr>
        <p:spPr>
          <a:xfrm>
            <a:off x="2924016" y="2343150"/>
            <a:ext cx="459740" cy="571500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pPr>
              <a:spcBef>
                <a:spcPct val="50000"/>
              </a:spcBef>
            </a:pPr>
            <a:endParaRPr lang="zh-CN" altLang="zh-CN" sz="1800" dirty="0">
              <a:latin typeface="Times New Roman" panose="02020603050405020304" pitchFamily="18" charset="0"/>
            </a:endParaRPr>
          </a:p>
        </p:txBody>
      </p:sp>
      <p:sp>
        <p:nvSpPr>
          <p:cNvPr id="16393" name="Text Box 10"/>
          <p:cNvSpPr txBox="1"/>
          <p:nvPr/>
        </p:nvSpPr>
        <p:spPr>
          <a:xfrm>
            <a:off x="3869531" y="2409825"/>
            <a:ext cx="1890713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zh-CN" altLang="zh-CN" sz="21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6394" name="Text Box 11"/>
          <p:cNvSpPr txBox="1"/>
          <p:nvPr/>
        </p:nvSpPr>
        <p:spPr>
          <a:xfrm>
            <a:off x="2169160" y="1257300"/>
            <a:ext cx="459740" cy="457200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pPr>
              <a:spcBef>
                <a:spcPct val="50000"/>
              </a:spcBef>
            </a:pPr>
            <a:endParaRPr lang="zh-CN" altLang="zh-CN" sz="1800" dirty="0">
              <a:latin typeface="Times New Roman" panose="02020603050405020304" pitchFamily="18" charset="0"/>
            </a:endParaRPr>
          </a:p>
        </p:txBody>
      </p:sp>
      <p:sp>
        <p:nvSpPr>
          <p:cNvPr id="16395" name="Text Box 12"/>
          <p:cNvSpPr txBox="1"/>
          <p:nvPr/>
        </p:nvSpPr>
        <p:spPr>
          <a:xfrm>
            <a:off x="6674644" y="285750"/>
            <a:ext cx="411956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zh-CN" altLang="zh-CN" sz="1800" dirty="0">
              <a:latin typeface="Times New Roman" panose="02020603050405020304" pitchFamily="18" charset="0"/>
            </a:endParaRPr>
          </a:p>
        </p:txBody>
      </p:sp>
      <p:sp>
        <p:nvSpPr>
          <p:cNvPr id="26626" name="Text Box 5"/>
          <p:cNvSpPr txBox="1"/>
          <p:nvPr/>
        </p:nvSpPr>
        <p:spPr>
          <a:xfrm>
            <a:off x="4522470" y="2252980"/>
            <a:ext cx="489585" cy="621665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noAutofit/>
          </a:bodyPr>
          <a:p>
            <a:pPr>
              <a:spcBef>
                <a:spcPct val="50000"/>
              </a:spcBef>
            </a:pPr>
            <a:endParaRPr lang="zh-CN" altLang="zh-CN" sz="2400" dirty="0">
              <a:latin typeface="Times New Roman" panose="02020603050405020304" pitchFamily="18" charset="0"/>
            </a:endParaRPr>
          </a:p>
        </p:txBody>
      </p:sp>
      <p:sp>
        <p:nvSpPr>
          <p:cNvPr id="26627" name="Text Box 6"/>
          <p:cNvSpPr txBox="1"/>
          <p:nvPr/>
        </p:nvSpPr>
        <p:spPr>
          <a:xfrm>
            <a:off x="5151755" y="1678305"/>
            <a:ext cx="1825625" cy="20891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>
              <a:spcBef>
                <a:spcPct val="50000"/>
              </a:spcBef>
            </a:pPr>
            <a:endParaRPr lang="zh-CN" altLang="zh-CN" sz="2400" dirty="0">
              <a:latin typeface="Times New Roman" panose="02020603050405020304" pitchFamily="18" charset="0"/>
            </a:endParaRPr>
          </a:p>
        </p:txBody>
      </p:sp>
      <p:sp>
        <p:nvSpPr>
          <p:cNvPr id="26628" name="Text Box 7"/>
          <p:cNvSpPr txBox="1"/>
          <p:nvPr/>
        </p:nvSpPr>
        <p:spPr>
          <a:xfrm>
            <a:off x="3684270" y="2834005"/>
            <a:ext cx="489585" cy="345440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noAutofit/>
          </a:bodyPr>
          <a:p>
            <a:pPr>
              <a:spcBef>
                <a:spcPct val="50000"/>
              </a:spcBef>
            </a:pPr>
            <a:endParaRPr lang="zh-CN" altLang="zh-CN" sz="2400" dirty="0">
              <a:latin typeface="Times New Roman" panose="02020603050405020304" pitchFamily="18" charset="0"/>
            </a:endParaRPr>
          </a:p>
        </p:txBody>
      </p:sp>
      <p:sp>
        <p:nvSpPr>
          <p:cNvPr id="26629" name="Text Box 9"/>
          <p:cNvSpPr txBox="1"/>
          <p:nvPr/>
        </p:nvSpPr>
        <p:spPr>
          <a:xfrm>
            <a:off x="5105400" y="2791460"/>
            <a:ext cx="2237105" cy="23685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>
              <a:spcBef>
                <a:spcPct val="50000"/>
              </a:spcBef>
            </a:pPr>
            <a:endParaRPr lang="zh-CN" altLang="zh-CN" sz="28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6630" name="Text Box 10"/>
          <p:cNvSpPr txBox="1"/>
          <p:nvPr/>
        </p:nvSpPr>
        <p:spPr>
          <a:xfrm>
            <a:off x="2677795" y="1303020"/>
            <a:ext cx="489585" cy="276225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noAutofit/>
          </a:bodyPr>
          <a:p>
            <a:pPr>
              <a:spcBef>
                <a:spcPct val="50000"/>
              </a:spcBef>
            </a:pPr>
            <a:endParaRPr lang="zh-CN" altLang="zh-CN" sz="2400" dirty="0">
              <a:latin typeface="Times New Roman" panose="02020603050405020304" pitchFamily="18" charset="0"/>
            </a:endParaRPr>
          </a:p>
        </p:txBody>
      </p:sp>
      <p:sp>
        <p:nvSpPr>
          <p:cNvPr id="44044" name="Text Box 12"/>
          <p:cNvSpPr txBox="1"/>
          <p:nvPr/>
        </p:nvSpPr>
        <p:spPr>
          <a:xfrm>
            <a:off x="2359025" y="498475"/>
            <a:ext cx="3885565" cy="106616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algn="ctr">
              <a:spcBef>
                <a:spcPct val="50000"/>
              </a:spcBef>
            </a:pPr>
            <a:r>
              <a:rPr lang="zh-CN" altLang="zh-CN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火眼金睛</a:t>
            </a:r>
            <a:endParaRPr lang="zh-CN" altLang="zh-CN" sz="5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37" name="AutoShape 18"/>
          <p:cNvSpPr/>
          <p:nvPr/>
        </p:nvSpPr>
        <p:spPr>
          <a:xfrm>
            <a:off x="3044825" y="1775460"/>
            <a:ext cx="5151755" cy="1803400"/>
          </a:xfrm>
          <a:prstGeom prst="cloudCallout">
            <a:avLst>
              <a:gd name="adj1" fmla="val -76759"/>
              <a:gd name="adj2" fmla="val 61579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/>
            <a:r>
              <a:rPr lang="zh-CN" altLang="en-US" sz="4600" b="1" dirty="0">
                <a:latin typeface="Times New Roman" panose="02020603050405020304" pitchFamily="18" charset="0"/>
              </a:rPr>
              <a:t>电子实训台上找芯片？</a:t>
            </a:r>
            <a:endParaRPr lang="zh-CN" altLang="en-US" sz="4600" b="1" dirty="0">
              <a:latin typeface="Times New Roman" panose="02020603050405020304" pitchFamily="18" charset="0"/>
            </a:endParaRPr>
          </a:p>
        </p:txBody>
      </p:sp>
      <p:pic>
        <p:nvPicPr>
          <p:cNvPr id="26638" name="Picture 19" descr="MONKE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6355" y="3743960"/>
            <a:ext cx="1248410" cy="107696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ccel="50000" autoRev="1" tmFilter="0, 0; .33333, 1; 1, 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ccel="50000" autoRev="1" tmFilter="0, 0; .33333, 1; 1, 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50" accel="50000" autoRev="1" tmFilter="0, 0; .33333, 1; 1, 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404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6743700" y="45148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10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sp>
        <p:nvSpPr>
          <p:cNvPr id="7" name="文本框 6"/>
          <p:cNvSpPr txBox="1"/>
          <p:nvPr/>
        </p:nvSpPr>
        <p:spPr>
          <a:xfrm>
            <a:off x="2209800" y="945991"/>
            <a:ext cx="33985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800" dirty="0" smtClean="0">
                <a:latin typeface="仿宋_GB2312" panose="02010609030101010101" pitchFamily="49" charset="-122"/>
                <a:ea typeface="仿宋_GB2312" panose="02010609030101010101" pitchFamily="49" charset="-122"/>
                <a:sym typeface="+mn-ea"/>
              </a:rPr>
              <a:t>每队展示</a:t>
            </a:r>
            <a:r>
              <a:rPr lang="en-US" altLang="zh-CN" sz="1800" dirty="0" smtClean="0">
                <a:latin typeface="仿宋_GB2312" panose="02010609030101010101" pitchFamily="49" charset="-122"/>
                <a:ea typeface="仿宋_GB2312" panose="02010609030101010101" pitchFamily="49" charset="-122"/>
                <a:sym typeface="+mn-ea"/>
              </a:rPr>
              <a:t>2</a:t>
            </a:r>
            <a:r>
              <a:rPr lang="zh-CN" altLang="en-US" sz="1800" dirty="0" smtClean="0">
                <a:latin typeface="仿宋_GB2312" panose="02010609030101010101" pitchFamily="49" charset="-122"/>
                <a:ea typeface="仿宋_GB2312" panose="02010609030101010101" pitchFamily="49" charset="-122"/>
                <a:sym typeface="+mn-ea"/>
              </a:rPr>
              <a:t>分钟，可以多人展示</a:t>
            </a:r>
            <a:r>
              <a:rPr lang="zh-CN" altLang="en-US" sz="1015" dirty="0" smtClean="0">
                <a:latin typeface="仿宋_GB2312" panose="02010609030101010101" pitchFamily="49" charset="-122"/>
                <a:ea typeface="仿宋_GB2312" panose="02010609030101010101" pitchFamily="49" charset="-122"/>
                <a:sym typeface="+mn-ea"/>
              </a:rPr>
              <a:t>。</a:t>
            </a:r>
            <a:endParaRPr lang="zh-CN" altLang="en-US" sz="1015"/>
          </a:p>
        </p:txBody>
      </p:sp>
      <p:pic>
        <p:nvPicPr>
          <p:cNvPr id="8" name="图片 7" descr="showtim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750" y="1314450"/>
            <a:ext cx="5685473" cy="369808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93470" y="464185"/>
            <a:ext cx="22402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三、成果展示</a:t>
            </a:r>
            <a:endParaRPr lang="zh-CN" altLang="en-US" sz="27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1" name="表格 10"/>
          <p:cNvGraphicFramePr/>
          <p:nvPr>
            <p:custDataLst>
              <p:tags r:id="rId2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3" name="文本占位符 458753"/>
          <p:cNvSpPr>
            <a:spLocks noGrp="1"/>
          </p:cNvSpPr>
          <p:nvPr>
            <p:ph idx="1"/>
          </p:nvPr>
        </p:nvSpPr>
        <p:spPr>
          <a:xfrm>
            <a:off x="1330881" y="453628"/>
            <a:ext cx="5616178" cy="756047"/>
          </a:xfrm>
        </p:spPr>
        <p:txBody>
          <a:bodyPr anchor="t" anchorCtr="0"/>
          <a:p>
            <a:pPr>
              <a:lnSpc>
                <a:spcPct val="80000"/>
              </a:lnSpc>
              <a:buNone/>
            </a:pPr>
            <a:r>
              <a:rPr lang="en-US" altLang="zh-CN"/>
              <a:t>【</a:t>
            </a:r>
            <a:r>
              <a:rPr lang="zh-CN" altLang="en-US" dirty="0"/>
              <a:t>课堂小结</a:t>
            </a:r>
            <a:r>
              <a:rPr lang="en-US" altLang="zh-CN"/>
              <a:t>】</a:t>
            </a:r>
            <a:endParaRPr lang="en-US" altLang="zh-CN"/>
          </a:p>
        </p:txBody>
      </p:sp>
      <p:pic>
        <p:nvPicPr>
          <p:cNvPr id="44038" name="图片 458763" descr="表9-7B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30179" y="2409825"/>
            <a:ext cx="664369" cy="4071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58762" descr="表9-8A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335" y="2895600"/>
            <a:ext cx="535781" cy="400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0" name="图片 458761" descr="表9-9A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335" y="3489722"/>
            <a:ext cx="621506" cy="407194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44041" name="对象 458760"/>
          <p:cNvGraphicFramePr/>
          <p:nvPr/>
        </p:nvGraphicFramePr>
        <p:xfrm>
          <a:off x="4625579" y="3651647"/>
          <a:ext cx="114300" cy="150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" r:id="rId4" imgW="152400" imgH="203200" progId="Equation.3">
                  <p:embed/>
                </p:oleObj>
              </mc:Choice>
              <mc:Fallback>
                <p:oleObj name="" r:id="rId4" imgW="152400" imgH="203200" progId="Equation.3">
                  <p:embed/>
                  <p:pic>
                    <p:nvPicPr>
                      <p:cNvPr id="0" name="图片 308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25579" y="3651647"/>
                        <a:ext cx="114300" cy="150019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42" name="矩形 458764"/>
          <p:cNvSpPr/>
          <p:nvPr/>
        </p:nvSpPr>
        <p:spPr>
          <a:xfrm>
            <a:off x="885984" y="948690"/>
            <a:ext cx="79044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en-US" altLang="zh-CN" sz="16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1</a:t>
            </a:r>
            <a:r>
              <a:rPr lang="zh-CN" altLang="en-US" sz="16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．与、或、非门电路的逻辑符号、逻辑表达式和逻辑功能。基本逻辑门电路可以</a:t>
            </a:r>
            <a:endParaRPr lang="zh-CN" altLang="en-US" sz="1600" b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</a:pPr>
            <a:r>
              <a:rPr lang="zh-CN" altLang="en-US" sz="16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组成较复杂的复合逻辑门与非门、或非门等。</a:t>
            </a:r>
            <a:endParaRPr lang="zh-CN" altLang="en-US" sz="1600" b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4043" name="矩形 458770"/>
          <p:cNvSpPr/>
          <p:nvPr/>
        </p:nvSpPr>
        <p:spPr>
          <a:xfrm>
            <a:off x="-128587" y="1601391"/>
            <a:ext cx="1014413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4044" name="矩形 458775"/>
          <p:cNvSpPr/>
          <p:nvPr/>
        </p:nvSpPr>
        <p:spPr>
          <a:xfrm>
            <a:off x="-128587" y="1601391"/>
            <a:ext cx="1014413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4045" name="矩形 458780"/>
          <p:cNvSpPr/>
          <p:nvPr/>
        </p:nvSpPr>
        <p:spPr>
          <a:xfrm>
            <a:off x="-128587" y="1601391"/>
            <a:ext cx="1014413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 sz="1015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4046" name="矩形 458782"/>
          <p:cNvSpPr/>
          <p:nvPr/>
        </p:nvSpPr>
        <p:spPr>
          <a:xfrm>
            <a:off x="4334153" y="3586480"/>
            <a:ext cx="353060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ctr">
              <a:spcBef>
                <a:spcPct val="0"/>
              </a:spcBef>
            </a:pPr>
            <a:r>
              <a:rPr lang="en-US" altLang="zh-CN" sz="1200" b="0" 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Y</a:t>
            </a:r>
            <a:r>
              <a:rPr lang="en-US" altLang="zh-CN" sz="1200" b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=</a:t>
            </a:r>
            <a:endParaRPr lang="en-US" altLang="zh-CN" sz="1200" b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458881" name="表格 458880"/>
          <p:cNvGraphicFramePr/>
          <p:nvPr>
            <p:custDataLst>
              <p:tags r:id="rId6"/>
            </p:custDataLst>
          </p:nvPr>
        </p:nvGraphicFramePr>
        <p:xfrm>
          <a:off x="1752600" y="1717040"/>
          <a:ext cx="4979035" cy="2299970"/>
        </p:xfrm>
        <a:graphic>
          <a:graphicData uri="http://schemas.openxmlformats.org/drawingml/2006/table">
            <a:tbl>
              <a:tblPr/>
              <a:tblGrid>
                <a:gridCol w="1245870"/>
                <a:gridCol w="1243965"/>
                <a:gridCol w="1245235"/>
                <a:gridCol w="1243965"/>
              </a:tblGrid>
              <a:tr h="50101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400" dirty="0"/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逻辑符号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逻辑表达式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逻辑功能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07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与门电路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400" dirty="0"/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 b="0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Y=AB</a:t>
                      </a:r>
                      <a:endParaRPr lang="en-US" altLang="zh-CN" sz="1400" b="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有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出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，全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出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007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或门电路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400" dirty="0"/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400" b="0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Y=A+B</a:t>
                      </a:r>
                      <a:endParaRPr lang="en-US" altLang="zh-CN" sz="1400" b="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有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出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，全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出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881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非门电路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400" dirty="0"/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400" dirty="0"/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入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出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，入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出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4074" name="矩形 458872"/>
          <p:cNvSpPr/>
          <p:nvPr/>
        </p:nvSpPr>
        <p:spPr>
          <a:xfrm>
            <a:off x="857647" y="4124246"/>
            <a:ext cx="7932420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spcBef>
                <a:spcPct val="0"/>
              </a:spcBef>
            </a:pPr>
            <a:r>
              <a:rPr lang="en-US" altLang="zh-CN" sz="16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2.</a:t>
            </a:r>
            <a:r>
              <a:rPr lang="en-US" altLang="zh-CN" sz="1600" b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zh-CN" altLang="en-US" sz="1600" b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集成数字电路比分立元件数字电路有更多的优越性。数字集成电路分为</a:t>
            </a:r>
            <a:r>
              <a:rPr lang="en-US" altLang="zh-CN" sz="1600" b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TTL</a:t>
            </a:r>
            <a:r>
              <a:rPr lang="zh-CN" altLang="en-US" sz="16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电路</a:t>
            </a:r>
            <a:endParaRPr lang="zh-CN" altLang="en-US" sz="16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</a:pPr>
            <a:r>
              <a:rPr lang="zh-CN" altLang="en-US" sz="16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与</a:t>
            </a:r>
            <a:r>
              <a:rPr lang="en-US" altLang="zh-CN" sz="1600" b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CMOS</a:t>
            </a:r>
            <a:r>
              <a:rPr lang="zh-CN" altLang="en-US" sz="16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电路两大类。 使用集成数字电路产品时，要会查产品手册，掌握每个产品</a:t>
            </a:r>
            <a:endParaRPr lang="zh-CN" altLang="en-US" sz="16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</a:pPr>
            <a:r>
              <a:rPr lang="zh-CN" altLang="en-US" sz="16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的逻辑功能、主要参数、引脚功能及引脚编号判别方法。 </a:t>
            </a:r>
            <a:endParaRPr lang="zh-CN" altLang="en-US" sz="16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7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914400" y="342900"/>
            <a:ext cx="22402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四、任务评价</a:t>
            </a:r>
            <a:endParaRPr lang="zh-CN" altLang="en-US" sz="27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32210" name="表格 132209"/>
          <p:cNvGraphicFramePr/>
          <p:nvPr>
            <p:custDataLst>
              <p:tags r:id="rId1"/>
            </p:custDataLst>
          </p:nvPr>
        </p:nvGraphicFramePr>
        <p:xfrm>
          <a:off x="1046480" y="994410"/>
          <a:ext cx="6963410" cy="3500120"/>
        </p:xfrm>
        <a:graphic>
          <a:graphicData uri="http://schemas.openxmlformats.org/drawingml/2006/table">
            <a:tbl>
              <a:tblPr/>
              <a:tblGrid>
                <a:gridCol w="1001395"/>
                <a:gridCol w="930275"/>
                <a:gridCol w="1586865"/>
                <a:gridCol w="605790"/>
                <a:gridCol w="676910"/>
                <a:gridCol w="607060"/>
                <a:gridCol w="471170"/>
                <a:gridCol w="484505"/>
                <a:gridCol w="599440"/>
              </a:tblGrid>
              <a:tr h="342900"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400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评 价 内 容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优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良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中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差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420">
                <a:tc rowSpan="4">
                  <a:txBody>
                    <a:bodyPr/>
                    <a:p>
                      <a:pPr marL="0" lvl="0" indent="0" algn="ctr" fontAlgn="ctr">
                        <a:buNone/>
                      </a:pPr>
                      <a:endParaRPr lang="en-US" altLang="zh-CN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知识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与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技能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1.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  <a:sym typeface="+mn-ea"/>
                        </a:rPr>
                        <a:t>掌握与门、或门、非门等基本逻辑门符号、逻辑功能与表达式。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42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2.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  <a:sym typeface="+mn-ea"/>
                        </a:rPr>
                        <a:t>了解与非门、或非门、与或非门等复合逻辑门的逻辑功能及表示符号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42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3.会使用仿真根据分析电路；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385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p>
                      <a:pPr marL="0" lvl="0" indent="0">
                        <a:lnSpc>
                          <a:spcPct val="12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4.会根据电路图分析电子元件在电路中的作用 。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420">
                <a:tc rowSpan="3">
                  <a:txBody>
                    <a:bodyPr/>
                    <a:p>
                      <a:pPr marL="0" lvl="0" indent="0" algn="ctr" fontAlgn="ctr">
                        <a:buNone/>
                      </a:pPr>
                      <a:endParaRPr lang="en-US" altLang="zh-CN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安全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用电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1.遵守安全操作规程和实训室实习规程；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42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en-US" altLang="zh-CN" sz="1200" b="1">
                          <a:latin typeface="微软雅黑" panose="020B0503020204020204" pitchFamily="34" charset="-122"/>
                        </a:rPr>
                        <a:t>2.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工作服、劳保用品穿戴整齐；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835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en-US" altLang="zh-CN" sz="1200" b="1">
                          <a:latin typeface="微软雅黑" panose="020B0503020204020204" pitchFamily="34" charset="-122"/>
                        </a:rPr>
                        <a:t>3.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工具、仪表摆放整齐，保证用后完好性。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270"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en-US" altLang="zh-CN" sz="1200" b="1">
                          <a:latin typeface="微软雅黑" panose="020B0503020204020204" pitchFamily="34" charset="-122"/>
                        </a:rPr>
                        <a:t>6S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整理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清理、整顿、清扫、清洁、素养、安全。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420">
                <a:tc rowSpan="2"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学习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表现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出勤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纪律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团队协作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42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885"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综合评价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教师签字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2198" name="矩形 132197"/>
          <p:cNvSpPr/>
          <p:nvPr/>
        </p:nvSpPr>
        <p:spPr>
          <a:xfrm>
            <a:off x="3417253" y="633175"/>
            <a:ext cx="1605280" cy="30670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 eaLnBrk="1" hangingPunct="1">
              <a:spcBef>
                <a:spcPct val="20000"/>
              </a:spcBef>
            </a:pPr>
            <a:r>
              <a:rPr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</a:rPr>
              <a:t>任务二检测评价单</a:t>
            </a:r>
            <a:endParaRPr lang="zh-CN" altLang="en-US" sz="1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等腰三角形 22"/>
          <p:cNvSpPr/>
          <p:nvPr/>
        </p:nvSpPr>
        <p:spPr>
          <a:xfrm>
            <a:off x="2030065" y="1671490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2419741" y="1856894"/>
            <a:ext cx="180848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dirty="0">
                <a:solidFill>
                  <a:srgbClr val="21A3D0"/>
                </a:solidFill>
              </a:rPr>
              <a:t>03</a:t>
            </a:r>
            <a:endParaRPr lang="zh-CN" altLang="en-US" dirty="0">
              <a:solidFill>
                <a:srgbClr val="21A3D0"/>
              </a:solidFill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4153066" y="1750211"/>
            <a:ext cx="262128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320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任务三</a:t>
            </a:r>
            <a:endParaRPr lang="zh-CN" altLang="zh-CN" sz="320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  <a:p>
            <a:pPr algn="ctr"/>
            <a:r>
              <a:rPr lang="zh-CN" altLang="zh-CN" sz="320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门电路的安装</a:t>
            </a:r>
            <a:endParaRPr lang="zh-CN" altLang="zh-CN" sz="320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4152688" y="2826390"/>
            <a:ext cx="308360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等腰三角形 38"/>
          <p:cNvSpPr/>
          <p:nvPr/>
        </p:nvSpPr>
        <p:spPr>
          <a:xfrm rot="18035669">
            <a:off x="2382961" y="1282355"/>
            <a:ext cx="360040" cy="310379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0" name="等腰三角形 39"/>
          <p:cNvSpPr/>
          <p:nvPr/>
        </p:nvSpPr>
        <p:spPr>
          <a:xfrm rot="21283757">
            <a:off x="1968925" y="1497553"/>
            <a:ext cx="191945" cy="165470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1" name="等腰三角形 40"/>
          <p:cNvSpPr/>
          <p:nvPr/>
        </p:nvSpPr>
        <p:spPr>
          <a:xfrm rot="15968008">
            <a:off x="1663187" y="1888656"/>
            <a:ext cx="304349" cy="227352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bldLvl="0" animBg="1"/>
      <p:bldP spid="24" grpId="0"/>
      <p:bldP spid="25" grpId="0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6" name="文本框 5"/>
          <p:cNvSpPr txBox="1"/>
          <p:nvPr/>
        </p:nvSpPr>
        <p:spPr>
          <a:xfrm>
            <a:off x="825500" y="243840"/>
            <a:ext cx="1129030" cy="814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7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</a:t>
            </a:r>
            <a:r>
              <a:rPr lang="zh-CN" altLang="en-US" sz="27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与门</a:t>
            </a:r>
            <a:endParaRPr lang="zh-CN" altLang="en-US" sz="27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zh-CN" altLang="en-US" sz="20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130" y="871220"/>
            <a:ext cx="4264025" cy="3721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7322820" y="45910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10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1" name="文本框 100"/>
          <p:cNvSpPr txBox="1"/>
          <p:nvPr/>
        </p:nvSpPr>
        <p:spPr>
          <a:xfrm>
            <a:off x="1183640" y="570230"/>
            <a:ext cx="69488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66065" indent="-266065"/>
            <a:r>
              <a:rPr lang="en-US" altLang="zh-CN" sz="1800" b="0">
                <a:ea typeface="宋体" panose="02010600030101010101" pitchFamily="2" charset="-122"/>
              </a:rPr>
              <a:t>a</a:t>
            </a:r>
            <a:r>
              <a:rPr lang="zh-CN" sz="1800" b="0">
                <a:ea typeface="宋体" panose="02010600030101010101" pitchFamily="2" charset="-122"/>
              </a:rPr>
              <a:t>)完成作答部分(1)测量输入电压</a:t>
            </a:r>
            <a:r>
              <a:rPr lang="en-US" altLang="zh-CN" sz="1800" b="0">
                <a:ea typeface="宋体" panose="02010600030101010101" pitchFamily="2" charset="-122"/>
              </a:rPr>
              <a:t>A</a:t>
            </a:r>
            <a:r>
              <a:rPr lang="zh-CN" altLang="en-US" sz="1800" b="0">
                <a:ea typeface="宋体" panose="02010600030101010101" pitchFamily="2" charset="-122"/>
              </a:rPr>
              <a:t>、</a:t>
            </a:r>
            <a:r>
              <a:rPr lang="en-US" altLang="zh-CN" sz="1800" b="0">
                <a:ea typeface="宋体" panose="02010600030101010101" pitchFamily="2" charset="-122"/>
              </a:rPr>
              <a:t>B</a:t>
            </a:r>
            <a:r>
              <a:rPr lang="zh-CN" altLang="en-US" sz="1800" b="0">
                <a:ea typeface="宋体" panose="02010600030101010101" pitchFamily="2" charset="-122"/>
              </a:rPr>
              <a:t>和输出电压</a:t>
            </a:r>
            <a:r>
              <a:rPr lang="en-US" altLang="zh-CN" sz="1800" b="0">
                <a:ea typeface="宋体" panose="02010600030101010101" pitchFamily="2" charset="-122"/>
              </a:rPr>
              <a:t>Y</a:t>
            </a:r>
            <a:r>
              <a:rPr lang="zh-CN" altLang="en-US" sz="1800" b="0">
                <a:ea typeface="宋体" panose="02010600030101010101" pitchFamily="2" charset="-122"/>
              </a:rPr>
              <a:t>的值</a:t>
            </a:r>
            <a:r>
              <a:rPr lang="zh-CN" sz="1800" b="0">
                <a:ea typeface="宋体" panose="02010600030101010101" pitchFamily="2" charset="-122"/>
              </a:rPr>
              <a:t>，并记录到下表中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graphicFrame>
        <p:nvGraphicFramePr>
          <p:cNvPr id="6" name="表格 5"/>
          <p:cNvGraphicFramePr/>
          <p:nvPr/>
        </p:nvGraphicFramePr>
        <p:xfrm>
          <a:off x="2172335" y="1738630"/>
          <a:ext cx="4798695" cy="1970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9565"/>
                <a:gridCol w="1599565"/>
                <a:gridCol w="1599565"/>
              </a:tblGrid>
              <a:tr h="44640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对象 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975610" y="1770380"/>
          <a:ext cx="2159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2" imgW="215900" imgH="215900" progId="Equation.KSEE3">
                  <p:embed/>
                </p:oleObj>
              </mc:Choice>
              <mc:Fallback>
                <p:oleObj name="" r:id="rId2" imgW="2159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75610" y="1770380"/>
                        <a:ext cx="2159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571365" y="1770380"/>
          <a:ext cx="2159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r:id="rId4" imgW="215900" imgH="215900" progId="Equation.KSEE3">
                  <p:embed/>
                </p:oleObj>
              </mc:Choice>
              <mc:Fallback>
                <p:oleObj name="" r:id="rId4" imgW="215900" imgH="2159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1365" y="1770380"/>
                        <a:ext cx="2159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024245" y="1802130"/>
          <a:ext cx="1397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" r:id="rId6" imgW="139700" imgH="165100" progId="Equation.KSEE3">
                  <p:embed/>
                </p:oleObj>
              </mc:Choice>
              <mc:Fallback>
                <p:oleObj name="" r:id="rId6" imgW="139700" imgH="165100" progId="Equation.KSEE3">
                  <p:embed/>
                  <p:pic>
                    <p:nvPicPr>
                      <p:cNvPr id="0" name="图片 102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24245" y="1802130"/>
                        <a:ext cx="1397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7322820" y="45910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10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1" name="文本框 100"/>
          <p:cNvSpPr txBox="1"/>
          <p:nvPr/>
        </p:nvSpPr>
        <p:spPr>
          <a:xfrm>
            <a:off x="1090295" y="559435"/>
            <a:ext cx="602170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66065" indent="-266065"/>
            <a:r>
              <a:rPr lang="en-US" altLang="zh-CN" sz="1800" b="0">
                <a:ea typeface="宋体" panose="02010600030101010101" pitchFamily="2" charset="-122"/>
              </a:rPr>
              <a:t>a</a:t>
            </a:r>
            <a:r>
              <a:rPr lang="zh-CN" sz="1800" b="0">
                <a:ea typeface="宋体" panose="02010600030101010101" pitchFamily="2" charset="-122"/>
              </a:rPr>
              <a:t>)完成作答部分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1466215" y="104521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93980"/>
            <a:r>
              <a:rPr lang="zh-CN" sz="1800" b="0">
                <a:ea typeface="宋体" panose="02010600030101010101" pitchFamily="2" charset="-122"/>
              </a:rPr>
              <a:t>（2）绘制输出电压的波形图：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1466215" y="1413510"/>
          <a:ext cx="5845175" cy="223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1466215" y="1413510"/>
            <a:ext cx="1190625" cy="333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2032000" y="4109720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1800" b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 </a:t>
            </a:r>
            <a:endParaRPr lang="en-US" altLang="en-US" sz="1800" b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6" name="文本框 5"/>
          <p:cNvSpPr txBox="1"/>
          <p:nvPr/>
        </p:nvSpPr>
        <p:spPr>
          <a:xfrm>
            <a:off x="825500" y="243840"/>
            <a:ext cx="1129030" cy="814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7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</a:t>
            </a:r>
            <a:r>
              <a:rPr lang="zh-CN" altLang="en-US" sz="27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或门</a:t>
            </a:r>
            <a:endParaRPr lang="zh-CN" altLang="en-US" sz="27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zh-CN" altLang="en-US" sz="20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425" y="840105"/>
            <a:ext cx="4340225" cy="4039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  <p:sp>
        <p:nvSpPr>
          <p:cNvPr id="8" name="矩形 7" descr="7b0a2020202022776f7264617274223a20227b5c2269645c223a32303332383634332c5c227469645c223a31333437397d220a7d0a"/>
          <p:cNvSpPr/>
          <p:nvPr/>
        </p:nvSpPr>
        <p:spPr>
          <a:xfrm>
            <a:off x="4864418" y="2105660"/>
            <a:ext cx="3039110" cy="18148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isometricOffAxis2Top">
                <a:rot lat="20400000" lon="1200000" rev="21180000"/>
              </a:camera>
              <a:lightRig rig="contrasting" dir="t">
                <a:rot lat="0" lon="0" rev="0"/>
              </a:lightRig>
            </a:scene3d>
            <a:sp3d extrusionH="260350" contourW="12700" prstMaterial="matte">
              <a:extrusionClr>
                <a:srgbClr val="1B543F"/>
              </a:extrusionClr>
              <a:contourClr>
                <a:srgbClr val="C2EBDC"/>
              </a:contourClr>
            </a:sp3d>
          </a:bodyPr>
          <a:p>
            <a:pPr algn="ctr"/>
            <a:r>
              <a:rPr lang="zh-CN" altLang="en-US" sz="11200" b="1">
                <a:ln w="0" cap="rnd">
                  <a:solidFill>
                    <a:schemeClr val="bg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76200" dir="3000000" algn="tl" rotWithShape="0">
                    <a:srgbClr val="2B8564">
                      <a:alpha val="24000"/>
                    </a:srgbClr>
                  </a:outerShdw>
                </a:effectLst>
                <a:latin typeface="汉仪铸字招牌黑简" charset="0"/>
                <a:ea typeface="汉仪铸字招牌黑简" charset="0"/>
              </a:rPr>
              <a:t>上课</a:t>
            </a:r>
            <a:endParaRPr lang="zh-CN" altLang="en-US" sz="11200" b="1">
              <a:ln w="0" cap="rnd">
                <a:solidFill>
                  <a:schemeClr val="bg1"/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dist="76200" dir="3000000" algn="tl" rotWithShape="0">
                  <a:srgbClr val="2B8564">
                    <a:alpha val="24000"/>
                  </a:srgbClr>
                </a:outerShdw>
              </a:effectLst>
              <a:latin typeface="汉仪铸字招牌黑简" charset="0"/>
              <a:ea typeface="汉仪铸字招牌黑简" charset="0"/>
            </a:endParaRPr>
          </a:p>
        </p:txBody>
      </p:sp>
      <p:pic>
        <p:nvPicPr>
          <p:cNvPr id="9" name="图片 8" descr="上课铃声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195" y="843915"/>
            <a:ext cx="3912870" cy="3912870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0" y="0"/>
          <a:ext cx="8023225" cy="347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645"/>
                <a:gridCol w="1604645"/>
                <a:gridCol w="1604645"/>
                <a:gridCol w="1604645"/>
                <a:gridCol w="1604645"/>
              </a:tblGrid>
              <a:tr h="3479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zh-CN" sz="1500">
                          <a:solidFill>
                            <a:schemeClr val="tx1"/>
                          </a:solidFill>
                        </a:rPr>
                        <a:t>本单元位置</a:t>
                      </a:r>
                      <a:endParaRPr lang="zh-CN" altLang="zh-CN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单元教学目标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教学过程安排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课前准备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rgbClr val="FF0000"/>
                          </a:solidFill>
                        </a:rPr>
                        <a:t>教学实施</a:t>
                      </a:r>
                      <a:endParaRPr lang="zh-CN" altLang="en-US" sz="150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7322820" y="45910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10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1" name="文本框 100"/>
          <p:cNvSpPr txBox="1"/>
          <p:nvPr/>
        </p:nvSpPr>
        <p:spPr>
          <a:xfrm>
            <a:off x="1183640" y="570230"/>
            <a:ext cx="69488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66065" indent="-266065"/>
            <a:r>
              <a:rPr lang="en-US" altLang="zh-CN" sz="1800" b="0">
                <a:ea typeface="宋体" panose="02010600030101010101" pitchFamily="2" charset="-122"/>
              </a:rPr>
              <a:t>a</a:t>
            </a:r>
            <a:r>
              <a:rPr lang="zh-CN" sz="1800" b="0">
                <a:ea typeface="宋体" panose="02010600030101010101" pitchFamily="2" charset="-122"/>
              </a:rPr>
              <a:t>)完成作答部分(1)测量输入电压</a:t>
            </a:r>
            <a:r>
              <a:rPr lang="en-US" altLang="zh-CN" sz="1800" b="0">
                <a:ea typeface="宋体" panose="02010600030101010101" pitchFamily="2" charset="-122"/>
              </a:rPr>
              <a:t>A</a:t>
            </a:r>
            <a:r>
              <a:rPr lang="zh-CN" altLang="en-US" sz="1800" b="0">
                <a:ea typeface="宋体" panose="02010600030101010101" pitchFamily="2" charset="-122"/>
              </a:rPr>
              <a:t>、</a:t>
            </a:r>
            <a:r>
              <a:rPr lang="en-US" altLang="zh-CN" sz="1800" b="0">
                <a:ea typeface="宋体" panose="02010600030101010101" pitchFamily="2" charset="-122"/>
              </a:rPr>
              <a:t>B</a:t>
            </a:r>
            <a:r>
              <a:rPr lang="zh-CN" altLang="en-US" sz="1800" b="0">
                <a:ea typeface="宋体" panose="02010600030101010101" pitchFamily="2" charset="-122"/>
              </a:rPr>
              <a:t>和输出电压</a:t>
            </a:r>
            <a:r>
              <a:rPr lang="en-US" altLang="zh-CN" sz="1800" b="0">
                <a:ea typeface="宋体" panose="02010600030101010101" pitchFamily="2" charset="-122"/>
              </a:rPr>
              <a:t>Y</a:t>
            </a:r>
            <a:r>
              <a:rPr lang="zh-CN" altLang="en-US" sz="1800" b="0">
                <a:ea typeface="宋体" panose="02010600030101010101" pitchFamily="2" charset="-122"/>
              </a:rPr>
              <a:t>的值</a:t>
            </a:r>
            <a:r>
              <a:rPr lang="zh-CN" sz="1800" b="0">
                <a:ea typeface="宋体" panose="02010600030101010101" pitchFamily="2" charset="-122"/>
              </a:rPr>
              <a:t>，并记录到下表中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graphicFrame>
        <p:nvGraphicFramePr>
          <p:cNvPr id="6" name="表格 5"/>
          <p:cNvGraphicFramePr/>
          <p:nvPr/>
        </p:nvGraphicFramePr>
        <p:xfrm>
          <a:off x="2172335" y="1738630"/>
          <a:ext cx="4798695" cy="1970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9565"/>
                <a:gridCol w="1599565"/>
                <a:gridCol w="1599565"/>
              </a:tblGrid>
              <a:tr h="44640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对象 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975610" y="1770380"/>
          <a:ext cx="2159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2" imgW="215900" imgH="215900" progId="Equation.KSEE3">
                  <p:embed/>
                </p:oleObj>
              </mc:Choice>
              <mc:Fallback>
                <p:oleObj name="" r:id="rId2" imgW="2159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75610" y="1770380"/>
                        <a:ext cx="2159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571365" y="1770380"/>
          <a:ext cx="2159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r:id="rId4" imgW="215900" imgH="215900" progId="Equation.KSEE3">
                  <p:embed/>
                </p:oleObj>
              </mc:Choice>
              <mc:Fallback>
                <p:oleObj name="" r:id="rId4" imgW="215900" imgH="2159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1365" y="1770380"/>
                        <a:ext cx="2159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024245" y="1802130"/>
          <a:ext cx="1397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" r:id="rId6" imgW="139700" imgH="165100" progId="Equation.KSEE3">
                  <p:embed/>
                </p:oleObj>
              </mc:Choice>
              <mc:Fallback>
                <p:oleObj name="" r:id="rId6" imgW="139700" imgH="165100" progId="Equation.KSEE3">
                  <p:embed/>
                  <p:pic>
                    <p:nvPicPr>
                      <p:cNvPr id="0" name="图片 102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24245" y="1802130"/>
                        <a:ext cx="1397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7322820" y="45910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10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1" name="文本框 100"/>
          <p:cNvSpPr txBox="1"/>
          <p:nvPr/>
        </p:nvSpPr>
        <p:spPr>
          <a:xfrm>
            <a:off x="1090295" y="559435"/>
            <a:ext cx="602170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66065" indent="-266065"/>
            <a:r>
              <a:rPr lang="en-US" altLang="zh-CN" sz="1800" b="0">
                <a:ea typeface="宋体" panose="02010600030101010101" pitchFamily="2" charset="-122"/>
              </a:rPr>
              <a:t>a</a:t>
            </a:r>
            <a:r>
              <a:rPr lang="zh-CN" sz="1800" b="0">
                <a:ea typeface="宋体" panose="02010600030101010101" pitchFamily="2" charset="-122"/>
              </a:rPr>
              <a:t>)完成作答部分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1466215" y="104521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93980"/>
            <a:r>
              <a:rPr lang="zh-CN" sz="1800" b="0">
                <a:ea typeface="宋体" panose="02010600030101010101" pitchFamily="2" charset="-122"/>
              </a:rPr>
              <a:t>（2）绘制输出电压的波形图：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1466215" y="1413510"/>
          <a:ext cx="5845175" cy="223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91758"/>
                <a:gridCol w="208280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1466215" y="1413510"/>
            <a:ext cx="1190625" cy="333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2032000" y="4109720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1800" b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 </a:t>
            </a:r>
            <a:endParaRPr lang="en-US" altLang="en-US" sz="1800" b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6" name="文本框 5"/>
          <p:cNvSpPr txBox="1"/>
          <p:nvPr/>
        </p:nvSpPr>
        <p:spPr>
          <a:xfrm>
            <a:off x="825500" y="243840"/>
            <a:ext cx="1129030" cy="814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7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</a:t>
            </a:r>
            <a:r>
              <a:rPr lang="zh-CN" altLang="zh-CN" sz="27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非</a:t>
            </a:r>
            <a:r>
              <a:rPr lang="zh-CN" altLang="en-US" sz="27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门</a:t>
            </a:r>
            <a:endParaRPr lang="zh-CN" altLang="en-US" sz="27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zh-CN" altLang="en-US" sz="20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455" y="668020"/>
            <a:ext cx="4556760" cy="3820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7322820" y="45910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10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1" name="文本框 100"/>
          <p:cNvSpPr txBox="1"/>
          <p:nvPr/>
        </p:nvSpPr>
        <p:spPr>
          <a:xfrm>
            <a:off x="1183640" y="570230"/>
            <a:ext cx="69488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66065" indent="-266065"/>
            <a:r>
              <a:rPr lang="en-US" altLang="zh-CN" sz="1800" b="0">
                <a:ea typeface="宋体" panose="02010600030101010101" pitchFamily="2" charset="-122"/>
              </a:rPr>
              <a:t>a</a:t>
            </a:r>
            <a:r>
              <a:rPr lang="zh-CN" sz="1800" b="0">
                <a:ea typeface="宋体" panose="02010600030101010101" pitchFamily="2" charset="-122"/>
              </a:rPr>
              <a:t>)完成作答部分(1)测量输入电压</a:t>
            </a:r>
            <a:r>
              <a:rPr lang="en-US" altLang="zh-CN" sz="1800" b="0">
                <a:ea typeface="宋体" panose="02010600030101010101" pitchFamily="2" charset="-122"/>
              </a:rPr>
              <a:t>A</a:t>
            </a:r>
            <a:r>
              <a:rPr lang="zh-CN" altLang="en-US" sz="1800" b="0">
                <a:ea typeface="宋体" panose="02010600030101010101" pitchFamily="2" charset="-122"/>
              </a:rPr>
              <a:t>、</a:t>
            </a:r>
            <a:r>
              <a:rPr lang="en-US" altLang="zh-CN" sz="1800" b="0">
                <a:ea typeface="宋体" panose="02010600030101010101" pitchFamily="2" charset="-122"/>
              </a:rPr>
              <a:t>B</a:t>
            </a:r>
            <a:r>
              <a:rPr lang="zh-CN" altLang="en-US" sz="1800" b="0">
                <a:ea typeface="宋体" panose="02010600030101010101" pitchFamily="2" charset="-122"/>
              </a:rPr>
              <a:t>和输出电压</a:t>
            </a:r>
            <a:r>
              <a:rPr lang="en-US" altLang="zh-CN" sz="1800" b="0">
                <a:ea typeface="宋体" panose="02010600030101010101" pitchFamily="2" charset="-122"/>
              </a:rPr>
              <a:t>Y</a:t>
            </a:r>
            <a:r>
              <a:rPr lang="zh-CN" altLang="en-US" sz="1800" b="0">
                <a:ea typeface="宋体" panose="02010600030101010101" pitchFamily="2" charset="-122"/>
              </a:rPr>
              <a:t>的值</a:t>
            </a:r>
            <a:r>
              <a:rPr lang="zh-CN" sz="1800" b="0">
                <a:ea typeface="宋体" panose="02010600030101010101" pitchFamily="2" charset="-122"/>
              </a:rPr>
              <a:t>，并记录到下表中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graphicFrame>
        <p:nvGraphicFramePr>
          <p:cNvPr id="6" name="表格 5"/>
          <p:cNvGraphicFramePr/>
          <p:nvPr/>
        </p:nvGraphicFramePr>
        <p:xfrm>
          <a:off x="2172335" y="1738630"/>
          <a:ext cx="3515360" cy="1970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9565"/>
                <a:gridCol w="1915795"/>
              </a:tblGrid>
              <a:tr h="44640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对象 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975610" y="1863725"/>
          <a:ext cx="2159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2" imgW="215900" imgH="215900" progId="Equation.KSEE3">
                  <p:embed/>
                </p:oleObj>
              </mc:Choice>
              <mc:Fallback>
                <p:oleObj name="" r:id="rId2" imgW="2159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75610" y="1863725"/>
                        <a:ext cx="2159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502150" y="1889125"/>
          <a:ext cx="1397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" r:id="rId4" imgW="139700" imgH="165100" progId="Equation.KSEE3">
                  <p:embed/>
                </p:oleObj>
              </mc:Choice>
              <mc:Fallback>
                <p:oleObj name="" r:id="rId4" imgW="139700" imgH="165100" progId="Equation.KSEE3">
                  <p:embed/>
                  <p:pic>
                    <p:nvPicPr>
                      <p:cNvPr id="0" name="图片 102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02150" y="1889125"/>
                        <a:ext cx="1397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7322820" y="45910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10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1" name="文本框 100"/>
          <p:cNvSpPr txBox="1"/>
          <p:nvPr/>
        </p:nvSpPr>
        <p:spPr>
          <a:xfrm>
            <a:off x="1090295" y="559435"/>
            <a:ext cx="602170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66065" indent="-266065"/>
            <a:r>
              <a:rPr lang="en-US" altLang="zh-CN" sz="1800" b="0">
                <a:ea typeface="宋体" panose="02010600030101010101" pitchFamily="2" charset="-122"/>
              </a:rPr>
              <a:t>a</a:t>
            </a:r>
            <a:r>
              <a:rPr lang="zh-CN" sz="1800" b="0">
                <a:ea typeface="宋体" panose="02010600030101010101" pitchFamily="2" charset="-122"/>
              </a:rPr>
              <a:t>)完成作答部分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1466215" y="104521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93980"/>
            <a:r>
              <a:rPr lang="zh-CN" sz="1800" b="0">
                <a:ea typeface="宋体" panose="02010600030101010101" pitchFamily="2" charset="-122"/>
              </a:rPr>
              <a:t>（2）绘制输出电压的波形图：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1466215" y="1413510"/>
          <a:ext cx="5845175" cy="223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1466215" y="1413510"/>
            <a:ext cx="1190625" cy="333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2032000" y="4109720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1800" b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 </a:t>
            </a:r>
            <a:endParaRPr lang="en-US" altLang="en-US" sz="1800" b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graphicFrame>
        <p:nvGraphicFramePr>
          <p:cNvPr id="9" name="表格 8"/>
          <p:cNvGraphicFramePr/>
          <p:nvPr>
            <p:custDataLst>
              <p:tags r:id="rId1"/>
            </p:custDataLst>
          </p:nvPr>
        </p:nvGraphicFramePr>
        <p:xfrm>
          <a:off x="7144" y="0"/>
          <a:ext cx="8067675" cy="360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3535"/>
                <a:gridCol w="1613535"/>
                <a:gridCol w="1613535"/>
                <a:gridCol w="1613535"/>
                <a:gridCol w="1613535"/>
              </a:tblGrid>
              <a:tr h="3600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zh-CN" sz="1500">
                          <a:solidFill>
                            <a:schemeClr val="tx1"/>
                          </a:solidFill>
                        </a:rPr>
                        <a:t>本单元位置</a:t>
                      </a:r>
                      <a:endParaRPr lang="zh-CN" altLang="zh-CN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单元教学目标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教学过程安排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 b="1">
                          <a:solidFill>
                            <a:schemeClr val="tx1"/>
                          </a:solidFill>
                        </a:rPr>
                        <a:t>课前准备</a:t>
                      </a:r>
                      <a:endParaRPr lang="zh-CN" altLang="en-US" sz="1500" b="1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rgbClr val="FF0000"/>
                          </a:solidFill>
                        </a:rPr>
                        <a:t>教学实施</a:t>
                      </a:r>
                      <a:endParaRPr lang="zh-CN" altLang="en-US" sz="150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表格 9"/>
          <p:cNvGraphicFramePr/>
          <p:nvPr>
            <p:custDataLst>
              <p:tags r:id="rId2"/>
            </p:custDataLst>
          </p:nvPr>
        </p:nvGraphicFramePr>
        <p:xfrm>
          <a:off x="7144" y="360045"/>
          <a:ext cx="274955" cy="4796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955"/>
              </a:tblGrid>
              <a:tr h="6838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819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807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8008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864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838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表格 2"/>
          <p:cNvGraphicFramePr/>
          <p:nvPr>
            <p:custDataLst>
              <p:tags r:id="rId3"/>
            </p:custDataLst>
          </p:nvPr>
        </p:nvGraphicFramePr>
        <p:xfrm>
          <a:off x="8933498" y="1061085"/>
          <a:ext cx="228600" cy="3866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"/>
              </a:tblGrid>
              <a:tr h="75692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dk1"/>
                          </a:solidFill>
                        </a:rPr>
                        <a:t>活动导入</a:t>
                      </a:r>
                      <a:endParaRPr lang="zh-CN" altLang="en-US" sz="1015" b="0">
                        <a:solidFill>
                          <a:schemeClr val="dk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543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查阅与整理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5374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成果展示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531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>
                          <a:sym typeface="+mn-ea"/>
                        </a:rPr>
                        <a:t>任务评价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594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总结归纳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219835" y="996315"/>
            <a:ext cx="670369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6</a:t>
            </a:r>
            <a:r>
              <a:rPr lang="zh-CN" altLang="en-US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个小队，每队展示</a:t>
            </a:r>
            <a:r>
              <a:rPr lang="en-US" alt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2</a:t>
            </a:r>
            <a:r>
              <a:rPr lang="zh-CN" altLang="en-US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分钟，可以多人展示。</a:t>
            </a:r>
            <a:endParaRPr lang="zh-CN" altLang="en-US" sz="2100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r>
              <a:rPr lang="zh-CN" altLang="en-US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展示内容：</a:t>
            </a:r>
            <a:r>
              <a:rPr 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输出电压</a:t>
            </a:r>
            <a:r>
              <a:rPr 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和输出电压波形</a:t>
            </a:r>
            <a:r>
              <a:rPr lang="zh-CN" altLang="en-US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。</a:t>
            </a:r>
            <a:endParaRPr lang="zh-CN" altLang="en-US" sz="2100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43700" y="45148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12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sp>
        <p:nvSpPr>
          <p:cNvPr id="6" name="文本框 5"/>
          <p:cNvSpPr txBox="1"/>
          <p:nvPr/>
        </p:nvSpPr>
        <p:spPr>
          <a:xfrm>
            <a:off x="1085850" y="457200"/>
            <a:ext cx="22402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三、成果展示</a:t>
            </a:r>
            <a:endParaRPr lang="zh-CN" altLang="en-US" sz="27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图片 6" descr="showtim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265" y="1765935"/>
            <a:ext cx="4857115" cy="2987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6777990" y="4672965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5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sp>
        <p:nvSpPr>
          <p:cNvPr id="6" name="文本框 5"/>
          <p:cNvSpPr txBox="1"/>
          <p:nvPr/>
        </p:nvSpPr>
        <p:spPr>
          <a:xfrm>
            <a:off x="1085850" y="447675"/>
            <a:ext cx="22402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四、任务评价</a:t>
            </a:r>
            <a:endParaRPr lang="zh-CN" altLang="en-US" sz="27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32216" name="表格 132215"/>
          <p:cNvGraphicFramePr/>
          <p:nvPr>
            <p:custDataLst>
              <p:tags r:id="rId1"/>
            </p:custDataLst>
          </p:nvPr>
        </p:nvGraphicFramePr>
        <p:xfrm>
          <a:off x="1600200" y="1200150"/>
          <a:ext cx="5886450" cy="3458845"/>
        </p:xfrm>
        <a:graphic>
          <a:graphicData uri="http://schemas.openxmlformats.org/drawingml/2006/table">
            <a:tbl>
              <a:tblPr/>
              <a:tblGrid>
                <a:gridCol w="685800"/>
                <a:gridCol w="1257300"/>
                <a:gridCol w="1371600"/>
                <a:gridCol w="457200"/>
                <a:gridCol w="742950"/>
                <a:gridCol w="342900"/>
                <a:gridCol w="342900"/>
                <a:gridCol w="342900"/>
                <a:gridCol w="342900"/>
              </a:tblGrid>
              <a:tr h="285750"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solidFill>
                            <a:schemeClr val="tx2"/>
                          </a:solidFill>
                          <a:latin typeface="微软雅黑" panose="020B0503020204020204" pitchFamily="34" charset="-122"/>
                        </a:rPr>
                        <a:t>评 价 内 容</a:t>
                      </a:r>
                      <a:endParaRPr lang="zh-CN" altLang="en-US" sz="1200" b="1" dirty="0">
                        <a:solidFill>
                          <a:schemeClr val="tx2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优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良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中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差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 rowSpan="4">
                  <a:txBody>
                    <a:bodyPr/>
                    <a:p>
                      <a:pPr marL="0" lvl="0" indent="0" algn="ctr" fontAlgn="ctr">
                        <a:buNone/>
                      </a:pPr>
                      <a:endParaRPr lang="en-US" altLang="zh-CN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知识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与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技能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1.熟悉门电路的图形符号； 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2.会根据实际电路要求，完成电路图的设计；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3.掌握万用表测量电压的方法； 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29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p>
                      <a:pPr marL="0" lvl="0" indent="0">
                        <a:lnSpc>
                          <a:spcPct val="12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4.掌握电路仿真的方法。 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 rowSpan="3">
                  <a:txBody>
                    <a:bodyPr/>
                    <a:p>
                      <a:pPr marL="0" lvl="0" indent="0" algn="ctr" fontAlgn="ctr">
                        <a:buNone/>
                      </a:pPr>
                      <a:endParaRPr lang="en-US" altLang="zh-CN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安全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用电</a:t>
                      </a:r>
                      <a:endParaRPr lang="zh-CN" altLang="en-US" sz="1200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1.遵守安全操作规程和实训室实习规程；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en-US" altLang="zh-CN" sz="1200" b="1">
                          <a:latin typeface="微软雅黑" panose="020B0503020204020204" pitchFamily="34" charset="-122"/>
                        </a:rPr>
                        <a:t>2.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工作服、劳保用品穿戴整齐；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en-US" altLang="zh-CN" sz="1200" b="1">
                          <a:latin typeface="微软雅黑" panose="020B0503020204020204" pitchFamily="34" charset="-122"/>
                        </a:rPr>
                        <a:t>3.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工具、仪表摆放整齐，保证用后完好性。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510">
                <a:tc>
                  <a:txBody>
                    <a:bodyPr/>
                    <a:p>
                      <a:pPr marL="0" lvl="0" indent="0">
                        <a:buNone/>
                      </a:pPr>
                      <a:r>
                        <a:rPr lang="en-US" altLang="zh-CN" sz="1200" b="1">
                          <a:latin typeface="微软雅黑" panose="020B0503020204020204" pitchFamily="34" charset="-122"/>
                        </a:rPr>
                        <a:t>6S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整理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清理、整顿、清扫、清洁、素养、安全。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 rowSpan="2"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学习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表现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出勤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纪律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团队协作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1170"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综合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评价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教师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签字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2198" name="矩形 132197"/>
          <p:cNvSpPr/>
          <p:nvPr/>
        </p:nvSpPr>
        <p:spPr>
          <a:xfrm>
            <a:off x="3832860" y="789305"/>
            <a:ext cx="18084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>
              <a:spcBef>
                <a:spcPct val="20000"/>
              </a:spcBef>
            </a:pPr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</a:rPr>
              <a:t>任务三检查评价单</a:t>
            </a:r>
            <a:endParaRPr lang="zh-CN" altLang="en-US" sz="16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等腰三角形 22"/>
          <p:cNvSpPr/>
          <p:nvPr/>
        </p:nvSpPr>
        <p:spPr>
          <a:xfrm>
            <a:off x="2030065" y="1671490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2419741" y="1856894"/>
            <a:ext cx="176149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dirty="0">
                <a:solidFill>
                  <a:srgbClr val="21A3D0"/>
                </a:solidFill>
              </a:rPr>
              <a:t>04</a:t>
            </a:r>
            <a:endParaRPr lang="zh-CN" altLang="en-US" dirty="0">
              <a:solidFill>
                <a:srgbClr val="21A3D0"/>
              </a:solidFill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4423099" y="1857050"/>
            <a:ext cx="2697480" cy="852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495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展示评价</a:t>
            </a:r>
            <a:endParaRPr lang="zh-CN" altLang="zh-CN" sz="495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4152688" y="2826390"/>
            <a:ext cx="308360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等腰三角形 38"/>
          <p:cNvSpPr/>
          <p:nvPr/>
        </p:nvSpPr>
        <p:spPr>
          <a:xfrm rot="18035669">
            <a:off x="2382961" y="1282355"/>
            <a:ext cx="360040" cy="310379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0" name="等腰三角形 39"/>
          <p:cNvSpPr/>
          <p:nvPr/>
        </p:nvSpPr>
        <p:spPr>
          <a:xfrm rot="21283757">
            <a:off x="1968925" y="1497553"/>
            <a:ext cx="191945" cy="165470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1" name="等腰三角形 40"/>
          <p:cNvSpPr/>
          <p:nvPr/>
        </p:nvSpPr>
        <p:spPr>
          <a:xfrm rot="15968008">
            <a:off x="1663187" y="1888656"/>
            <a:ext cx="304349" cy="227352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0"/>
          <a:ext cx="361950" cy="5165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3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10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展示评价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4229102" y="2965998"/>
            <a:ext cx="903636" cy="252730"/>
            <a:chOff x="1694389" y="3210530"/>
            <a:chExt cx="1204848" cy="336973"/>
          </a:xfrm>
        </p:grpSpPr>
        <p:sp>
          <p:nvSpPr>
            <p:cNvPr id="4" name="矩形 3"/>
            <p:cNvSpPr/>
            <p:nvPr/>
          </p:nvSpPr>
          <p:spPr>
            <a:xfrm flipH="1">
              <a:off x="1694389" y="3363838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5" name="TextBox 14"/>
            <p:cNvSpPr txBox="1"/>
            <p:nvPr/>
          </p:nvSpPr>
          <p:spPr>
            <a:xfrm>
              <a:off x="1766397" y="3210530"/>
              <a:ext cx="1132840" cy="336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050" dirty="0" smtClean="0">
                  <a:solidFill>
                    <a:prstClr val="black">
                      <a:lumMod val="65000"/>
                      <a:lumOff val="35000"/>
                      <a:alpha val="91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小组内自评</a:t>
              </a:r>
              <a:endParaRPr lang="zh-CN" altLang="en-US" sz="1050" dirty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486402" y="2971713"/>
            <a:ext cx="903636" cy="252730"/>
            <a:chOff x="1694389" y="3210530"/>
            <a:chExt cx="1204848" cy="336973"/>
          </a:xfrm>
        </p:grpSpPr>
        <p:sp>
          <p:nvSpPr>
            <p:cNvPr id="7" name="矩形 6"/>
            <p:cNvSpPr/>
            <p:nvPr/>
          </p:nvSpPr>
          <p:spPr>
            <a:xfrm flipH="1">
              <a:off x="1694389" y="3363838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8" name="TextBox 14"/>
            <p:cNvSpPr txBox="1"/>
            <p:nvPr/>
          </p:nvSpPr>
          <p:spPr>
            <a:xfrm>
              <a:off x="1766397" y="3210530"/>
              <a:ext cx="1132840" cy="336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50" dirty="0" smtClean="0">
                  <a:solidFill>
                    <a:prstClr val="black">
                      <a:lumMod val="65000"/>
                      <a:lumOff val="35000"/>
                      <a:alpha val="91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小组间互评</a:t>
              </a:r>
              <a:endParaRPr lang="zh-CN" altLang="en-US" sz="1050" dirty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286252" y="3314613"/>
            <a:ext cx="1036986" cy="252730"/>
            <a:chOff x="1694389" y="3210530"/>
            <a:chExt cx="1382648" cy="336973"/>
          </a:xfrm>
        </p:grpSpPr>
        <p:sp>
          <p:nvSpPr>
            <p:cNvPr id="12" name="矩形 11"/>
            <p:cNvSpPr/>
            <p:nvPr/>
          </p:nvSpPr>
          <p:spPr>
            <a:xfrm flipH="1">
              <a:off x="1694389" y="3363838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13" name="TextBox 14"/>
            <p:cNvSpPr txBox="1"/>
            <p:nvPr/>
          </p:nvSpPr>
          <p:spPr>
            <a:xfrm>
              <a:off x="1766397" y="3210530"/>
              <a:ext cx="1310640" cy="336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50" dirty="0" smtClean="0">
                  <a:solidFill>
                    <a:prstClr val="black">
                      <a:lumMod val="65000"/>
                      <a:lumOff val="35000"/>
                      <a:alpha val="91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教师综合评价</a:t>
              </a:r>
              <a:endParaRPr lang="zh-CN" altLang="en-US" sz="1050" dirty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bldLvl="0" animBg="1"/>
      <p:bldP spid="24" grpId="0"/>
      <p:bldP spid="25" grpId="0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42950" y="1028700"/>
            <a:ext cx="6699250" cy="6438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/>
              <a:t>每组对自己组任务完成情况评价，并把打分情况交给老师。</a:t>
            </a:r>
            <a:endParaRPr lang="zh-CN" sz="180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/>
              <a:t>每组代表要自述</a:t>
            </a:r>
            <a:r>
              <a:rPr lang="en-US" altLang="zh-CN" sz="1800"/>
              <a:t>2</a:t>
            </a:r>
            <a:r>
              <a:rPr lang="zh-CN" altLang="en-US" sz="1800"/>
              <a:t>分钟的评价内容，包含优点、缺点、缺失点等。</a:t>
            </a:r>
            <a:endParaRPr lang="zh-CN" altLang="en-US" sz="1800"/>
          </a:p>
        </p:txBody>
      </p:sp>
      <p:sp>
        <p:nvSpPr>
          <p:cNvPr id="4" name="文本框 3"/>
          <p:cNvSpPr txBox="1"/>
          <p:nvPr/>
        </p:nvSpPr>
        <p:spPr>
          <a:xfrm>
            <a:off x="914400" y="571500"/>
            <a:ext cx="24041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 b="1" dirty="0">
                <a:sym typeface="+mn-ea"/>
              </a:rPr>
              <a:t>一、小组内自评</a:t>
            </a:r>
            <a:endParaRPr lang="zh-CN" sz="2400" b="1" dirty="0">
              <a:sym typeface="+mn-ea"/>
            </a:endParaRPr>
          </a:p>
        </p:txBody>
      </p:sp>
      <p:pic>
        <p:nvPicPr>
          <p:cNvPr id="5" name="图片 4" descr="评价与分析1"/>
          <p:cNvPicPr>
            <a:picLocks noChangeAspect="1"/>
          </p:cNvPicPr>
          <p:nvPr/>
        </p:nvPicPr>
        <p:blipFill>
          <a:blip r:embed="rId1"/>
          <a:srcRect b="11165"/>
          <a:stretch>
            <a:fillRect/>
          </a:stretch>
        </p:blipFill>
        <p:spPr>
          <a:xfrm>
            <a:off x="5829300" y="1828800"/>
            <a:ext cx="2724150" cy="3232309"/>
          </a:xfrm>
          <a:prstGeom prst="rect">
            <a:avLst/>
          </a:prstGeom>
        </p:spPr>
      </p:pic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6985" y="0"/>
          <a:ext cx="361950" cy="5165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3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10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展示评价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42950" y="1028700"/>
            <a:ext cx="6699250" cy="6438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/>
              <a:t>每组对其他组任务完成情况评价，并把打分情况交给老师。</a:t>
            </a:r>
            <a:endParaRPr lang="zh-CN" sz="180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/>
              <a:t>每组代表要自述</a:t>
            </a:r>
            <a:r>
              <a:rPr lang="en-US" altLang="zh-CN" sz="1800"/>
              <a:t>2</a:t>
            </a:r>
            <a:r>
              <a:rPr lang="zh-CN" altLang="en-US" sz="1800"/>
              <a:t>分钟的其他组的评价内容，包含优点、缺点等。</a:t>
            </a:r>
            <a:endParaRPr lang="zh-CN" altLang="en-US" sz="1800"/>
          </a:p>
        </p:txBody>
      </p:sp>
      <p:sp>
        <p:nvSpPr>
          <p:cNvPr id="4" name="文本框 3"/>
          <p:cNvSpPr txBox="1"/>
          <p:nvPr/>
        </p:nvSpPr>
        <p:spPr>
          <a:xfrm>
            <a:off x="914400" y="571500"/>
            <a:ext cx="24041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 b="1" dirty="0">
                <a:sym typeface="+mn-ea"/>
              </a:rPr>
              <a:t>二、小组间互评</a:t>
            </a:r>
            <a:endParaRPr lang="zh-CN" sz="2400" b="1" dirty="0">
              <a:sym typeface="+mn-ea"/>
            </a:endParaRPr>
          </a:p>
        </p:txBody>
      </p:sp>
      <p:pic>
        <p:nvPicPr>
          <p:cNvPr id="5" name="图片 4" descr="评价与分析1"/>
          <p:cNvPicPr>
            <a:picLocks noChangeAspect="1"/>
          </p:cNvPicPr>
          <p:nvPr/>
        </p:nvPicPr>
        <p:blipFill>
          <a:blip r:embed="rId1"/>
          <a:srcRect b="11165"/>
          <a:stretch>
            <a:fillRect/>
          </a:stretch>
        </p:blipFill>
        <p:spPr>
          <a:xfrm>
            <a:off x="5829300" y="1828800"/>
            <a:ext cx="2724150" cy="3232309"/>
          </a:xfrm>
          <a:prstGeom prst="rect">
            <a:avLst/>
          </a:prstGeom>
        </p:spPr>
      </p:pic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6985" y="0"/>
          <a:ext cx="361950" cy="5165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3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10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展示评价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342900" y="4763"/>
          <a:ext cx="655320" cy="62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320"/>
              </a:tblGrid>
              <a:tr h="3149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760" b="0">
                          <a:solidFill>
                            <a:schemeClr val="tx1"/>
                          </a:solidFill>
                        </a:rPr>
                        <a:t>预习情况</a:t>
                      </a:r>
                      <a:endParaRPr lang="zh-CN" altLang="en-US" sz="760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760">
                          <a:solidFill>
                            <a:schemeClr val="tx1"/>
                          </a:solidFill>
                        </a:rPr>
                        <a:t>真实场景</a:t>
                      </a:r>
                      <a:endParaRPr lang="zh-CN" altLang="en-US" sz="76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1085850" y="1428750"/>
            <a:ext cx="5536883" cy="1060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2100" dirty="0" smtClean="0"/>
              <a:t>1. 收集数字电路的基本知识；</a:t>
            </a:r>
            <a:endParaRPr sz="2100" dirty="0" smtClean="0"/>
          </a:p>
          <a:p>
            <a:r>
              <a:rPr sz="2100" dirty="0" smtClean="0"/>
              <a:t>2. 根据收集的要求，谈谈你对本次课的期待？</a:t>
            </a:r>
            <a:endParaRPr sz="2100" dirty="0" smtClean="0"/>
          </a:p>
          <a:p>
            <a:r>
              <a:rPr sz="2100" dirty="0" smtClean="0"/>
              <a:t>3. 思考掌握门电路装配的关键技能点；</a:t>
            </a:r>
            <a:endParaRPr sz="2100" dirty="0" smtClean="0"/>
          </a:p>
        </p:txBody>
      </p:sp>
      <p:pic>
        <p:nvPicPr>
          <p:cNvPr id="17" name="图片 16" descr="问号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771991" y="1215073"/>
            <a:ext cx="3333750" cy="3924300"/>
          </a:xfrm>
          <a:prstGeom prst="rect">
            <a:avLst/>
          </a:prstGeom>
        </p:spPr>
      </p:pic>
      <p:sp>
        <p:nvSpPr>
          <p:cNvPr id="14" name="Rectangle 180"/>
          <p:cNvSpPr>
            <a:spLocks noChangeArrowheads="1"/>
          </p:cNvSpPr>
          <p:nvPr/>
        </p:nvSpPr>
        <p:spPr bwMode="auto">
          <a:xfrm>
            <a:off x="2599055" y="3193415"/>
            <a:ext cx="294386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4000" dirty="0" smtClean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你会怎么做？</a:t>
            </a:r>
            <a:endParaRPr lang="zh-CN" altLang="en-US" sz="4000" dirty="0" smtClean="0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4"/>
            </p:custDataLst>
          </p:nvPr>
        </p:nvGraphicFramePr>
        <p:xfrm>
          <a:off x="6985" y="5080"/>
          <a:ext cx="336550" cy="513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550"/>
              </a:tblGrid>
              <a:tr h="7480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>
                          <a:sym typeface="+mn-ea"/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7672864" y="48577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15"/>
              <a:t>时间</a:t>
            </a:r>
            <a:r>
              <a:rPr lang="en-US" altLang="zh-CN" sz="1015"/>
              <a:t>5</a:t>
            </a:r>
            <a:r>
              <a:rPr lang="zh-CN" altLang="en-US" sz="1015"/>
              <a:t>分钟</a:t>
            </a:r>
            <a:endParaRPr lang="zh-CN" altLang="en-US" sz="1015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42950" y="1028700"/>
            <a:ext cx="2011680" cy="12515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 b="1"/>
              <a:t>职业素养</a:t>
            </a:r>
            <a:endParaRPr lang="zh-CN" sz="1800" b="1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 b="1"/>
              <a:t>专业能力</a:t>
            </a:r>
            <a:endParaRPr lang="zh-CN" sz="1800" b="1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 b="1"/>
              <a:t>工作成果</a:t>
            </a:r>
            <a:endParaRPr lang="zh-CN" sz="180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/>
              <a:t>三个方面进行评价</a:t>
            </a:r>
            <a:endParaRPr lang="zh-CN" sz="1800"/>
          </a:p>
        </p:txBody>
      </p:sp>
      <p:sp>
        <p:nvSpPr>
          <p:cNvPr id="4" name="文本框 3"/>
          <p:cNvSpPr txBox="1"/>
          <p:nvPr/>
        </p:nvSpPr>
        <p:spPr>
          <a:xfrm>
            <a:off x="914400" y="571500"/>
            <a:ext cx="24041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 b="1" dirty="0">
                <a:sym typeface="+mn-ea"/>
              </a:rPr>
              <a:t>三、教师评价</a:t>
            </a:r>
            <a:endParaRPr lang="zh-CN" sz="2400" b="1" dirty="0">
              <a:sym typeface="+mn-ea"/>
            </a:endParaRPr>
          </a:p>
        </p:txBody>
      </p:sp>
      <p:pic>
        <p:nvPicPr>
          <p:cNvPr id="5" name="图片 4" descr="评价与分析1"/>
          <p:cNvPicPr>
            <a:picLocks noChangeAspect="1"/>
          </p:cNvPicPr>
          <p:nvPr/>
        </p:nvPicPr>
        <p:blipFill>
          <a:blip r:embed="rId1"/>
          <a:srcRect b="11165"/>
          <a:stretch>
            <a:fillRect/>
          </a:stretch>
        </p:blipFill>
        <p:spPr>
          <a:xfrm>
            <a:off x="3771900" y="457200"/>
            <a:ext cx="3723323" cy="4408170"/>
          </a:xfrm>
          <a:prstGeom prst="rect">
            <a:avLst/>
          </a:prstGeom>
        </p:spPr>
      </p:pic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6985" y="0"/>
          <a:ext cx="361950" cy="5165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3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10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展示评价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等腰三角形 22"/>
          <p:cNvSpPr/>
          <p:nvPr/>
        </p:nvSpPr>
        <p:spPr>
          <a:xfrm>
            <a:off x="2030065" y="1671490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2419741" y="1856894"/>
            <a:ext cx="1818005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dirty="0">
                <a:solidFill>
                  <a:srgbClr val="21A3D0"/>
                </a:solidFill>
              </a:rPr>
              <a:t>05</a:t>
            </a:r>
            <a:endParaRPr lang="zh-CN" altLang="en-US" dirty="0">
              <a:solidFill>
                <a:srgbClr val="21A3D0"/>
              </a:solidFill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4423099" y="1857050"/>
            <a:ext cx="2697480" cy="852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495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归纳总结</a:t>
            </a:r>
            <a:endParaRPr lang="zh-CN" altLang="zh-CN" sz="495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4152688" y="2826390"/>
            <a:ext cx="308360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等腰三角形 38"/>
          <p:cNvSpPr/>
          <p:nvPr/>
        </p:nvSpPr>
        <p:spPr>
          <a:xfrm rot="18035669">
            <a:off x="2382961" y="1282355"/>
            <a:ext cx="360040" cy="310379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0" name="等腰三角形 39"/>
          <p:cNvSpPr/>
          <p:nvPr/>
        </p:nvSpPr>
        <p:spPr>
          <a:xfrm rot="21283757">
            <a:off x="1968925" y="1497553"/>
            <a:ext cx="191945" cy="165470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1" name="等腰三角形 40"/>
          <p:cNvSpPr/>
          <p:nvPr/>
        </p:nvSpPr>
        <p:spPr>
          <a:xfrm rot="15968008">
            <a:off x="1663187" y="1888656"/>
            <a:ext cx="304349" cy="227352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0"/>
          <a:ext cx="33845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5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展示评价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归纳总结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bldLvl="0" animBg="1"/>
      <p:bldP spid="24" grpId="0"/>
      <p:bldP spid="25" grpId="0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1138" name="Rectangle 2"/>
          <p:cNvSpPr>
            <a:spLocks noGrp="1"/>
          </p:cNvSpPr>
          <p:nvPr>
            <p:ph type="title"/>
          </p:nvPr>
        </p:nvSpPr>
        <p:spPr>
          <a:xfrm>
            <a:off x="628650" y="302895"/>
            <a:ext cx="2649220" cy="384175"/>
          </a:xfrm>
        </p:spPr>
        <p:txBody>
          <a:bodyPr vert="horz" wrap="square" lIns="68580" tIns="34290" rIns="68580" bIns="34290" anchor="ctr" anchorCtr="0">
            <a:noAutofit/>
          </a:bodyPr>
          <a:p>
            <a:pPr eaLnBrk="1" hangingPunct="1"/>
            <a:r>
              <a:rPr lang="zh-CN" altLang="en-US" sz="2400" b="1" dirty="0">
                <a:solidFill>
                  <a:schemeClr val="tx1"/>
                </a:solidFill>
              </a:rPr>
              <a:t>归纳总结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0"/>
          <a:ext cx="369570" cy="5165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57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33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10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归纳总结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220" y="573723"/>
            <a:ext cx="4527550" cy="4017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-635"/>
          <a:ext cx="332105" cy="5165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10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33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406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展示评价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归纳总结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拓展应用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1243330" y="386715"/>
            <a:ext cx="5208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/>
              <a:t>搜集资料集成芯片</a:t>
            </a:r>
            <a:r>
              <a:rPr lang="en-US" altLang="zh-CN" sz="2800"/>
              <a:t>74ls00</a:t>
            </a:r>
            <a:r>
              <a:rPr lang="zh-CN" sz="2800"/>
              <a:t>电路</a:t>
            </a:r>
            <a:endParaRPr lang="zh-CN" sz="2800"/>
          </a:p>
        </p:txBody>
      </p:sp>
      <p:sp>
        <p:nvSpPr>
          <p:cNvPr id="5" name="文本框 4"/>
          <p:cNvSpPr txBox="1"/>
          <p:nvPr/>
        </p:nvSpPr>
        <p:spPr>
          <a:xfrm>
            <a:off x="1459230" y="1428115"/>
            <a:ext cx="533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1.74</a:t>
            </a:r>
            <a:r>
              <a:rPr lang="zh-CN" altLang="zh-CN" sz="3200"/>
              <a:t>系列芯片的</a:t>
            </a:r>
            <a:r>
              <a:rPr lang="zh-CN" altLang="en-US" sz="3200"/>
              <a:t>应用；</a:t>
            </a:r>
            <a:endParaRPr lang="zh-CN" altLang="en-US" sz="3200"/>
          </a:p>
          <a:p>
            <a:r>
              <a:rPr lang="en-US" altLang="zh-CN" sz="3200"/>
              <a:t>2.74</a:t>
            </a:r>
            <a:r>
              <a:rPr lang="zh-CN" altLang="en-US" sz="3200"/>
              <a:t>系列芯片的特点；</a:t>
            </a:r>
            <a:endParaRPr lang="zh-CN" altLang="en-US" sz="3200"/>
          </a:p>
          <a:p>
            <a:r>
              <a:rPr lang="en-US" altLang="zh-CN" sz="3200"/>
              <a:t>3.</a:t>
            </a:r>
            <a:r>
              <a:rPr lang="zh-CN" altLang="en-US" sz="3200"/>
              <a:t>典型的应用电路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37      (向天歌演示原创作品：www.TopPPT.cn)"/>
          <p:cNvSpPr/>
          <p:nvPr/>
        </p:nvSpPr>
        <p:spPr>
          <a:xfrm rot="19177476">
            <a:off x="6119362" y="234489"/>
            <a:ext cx="4262813" cy="4010365"/>
          </a:xfrm>
          <a:custGeom>
            <a:avLst/>
            <a:gdLst>
              <a:gd name="connsiteX0" fmla="*/ 699354 w 5683751"/>
              <a:gd name="connsiteY0" fmla="*/ 2660654 h 5347153"/>
              <a:gd name="connsiteX1" fmla="*/ 699354 w 5683751"/>
              <a:gd name="connsiteY1" fmla="*/ 4647799 h 5347153"/>
              <a:gd name="connsiteX2" fmla="*/ 2720656 w 5683751"/>
              <a:gd name="connsiteY2" fmla="*/ 4654875 h 5347153"/>
              <a:gd name="connsiteX3" fmla="*/ 2131993 w 5683751"/>
              <a:gd name="connsiteY3" fmla="*/ 5347153 h 5347153"/>
              <a:gd name="connsiteX4" fmla="*/ 0 w 5683751"/>
              <a:gd name="connsiteY4" fmla="*/ 5347153 h 5347153"/>
              <a:gd name="connsiteX5" fmla="*/ 0 w 5683751"/>
              <a:gd name="connsiteY5" fmla="*/ 2660489 h 5347153"/>
              <a:gd name="connsiteX6" fmla="*/ 2808800 w 5683751"/>
              <a:gd name="connsiteY6" fmla="*/ 0 h 5347153"/>
              <a:gd name="connsiteX7" fmla="*/ 2832652 w 5683751"/>
              <a:gd name="connsiteY7" fmla="*/ 699354 h 5347153"/>
              <a:gd name="connsiteX8" fmla="*/ 699354 w 5683751"/>
              <a:gd name="connsiteY8" fmla="*/ 699354 h 5347153"/>
              <a:gd name="connsiteX9" fmla="*/ 699354 w 5683751"/>
              <a:gd name="connsiteY9" fmla="*/ 2481295 h 5347153"/>
              <a:gd name="connsiteX10" fmla="*/ 0 w 5683751"/>
              <a:gd name="connsiteY10" fmla="*/ 2481130 h 5347153"/>
              <a:gd name="connsiteX11" fmla="*/ 0 w 5683751"/>
              <a:gd name="connsiteY11" fmla="*/ 0 h 5347153"/>
              <a:gd name="connsiteX12" fmla="*/ 4307551 w 5683751"/>
              <a:gd name="connsiteY12" fmla="*/ 0 h 5347153"/>
              <a:gd name="connsiteX13" fmla="*/ 5683751 w 5683751"/>
              <a:gd name="connsiteY13" fmla="*/ 1170220 h 5347153"/>
              <a:gd name="connsiteX14" fmla="*/ 5080222 w 5683751"/>
              <a:gd name="connsiteY14" fmla="*/ 1879981 h 5347153"/>
              <a:gd name="connsiteX15" fmla="*/ 5080546 w 5683751"/>
              <a:gd name="connsiteY15" fmla="*/ 1701265 h 5347153"/>
              <a:gd name="connsiteX16" fmla="*/ 5081521 w 5683751"/>
              <a:gd name="connsiteY16" fmla="*/ 699354 h 5347153"/>
              <a:gd name="connsiteX17" fmla="*/ 3041115 w 5683751"/>
              <a:gd name="connsiteY17" fmla="*/ 699354 h 5347153"/>
              <a:gd name="connsiteX18" fmla="*/ 3017264 w 5683751"/>
              <a:gd name="connsiteY18" fmla="*/ 0 h 534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3751" h="5347153">
                <a:moveTo>
                  <a:pt x="699354" y="2660654"/>
                </a:moveTo>
                <a:lnTo>
                  <a:pt x="699354" y="4647799"/>
                </a:lnTo>
                <a:lnTo>
                  <a:pt x="2720656" y="4654875"/>
                </a:lnTo>
                <a:lnTo>
                  <a:pt x="2131993" y="5347153"/>
                </a:lnTo>
                <a:lnTo>
                  <a:pt x="0" y="5347153"/>
                </a:lnTo>
                <a:lnTo>
                  <a:pt x="0" y="2660489"/>
                </a:lnTo>
                <a:close/>
                <a:moveTo>
                  <a:pt x="2808800" y="0"/>
                </a:moveTo>
                <a:lnTo>
                  <a:pt x="2832652" y="699354"/>
                </a:lnTo>
                <a:lnTo>
                  <a:pt x="699354" y="699354"/>
                </a:lnTo>
                <a:lnTo>
                  <a:pt x="699354" y="2481295"/>
                </a:lnTo>
                <a:lnTo>
                  <a:pt x="0" y="2481130"/>
                </a:lnTo>
                <a:lnTo>
                  <a:pt x="0" y="0"/>
                </a:lnTo>
                <a:close/>
                <a:moveTo>
                  <a:pt x="4307551" y="0"/>
                </a:moveTo>
                <a:lnTo>
                  <a:pt x="5683751" y="1170220"/>
                </a:lnTo>
                <a:lnTo>
                  <a:pt x="5080222" y="1879981"/>
                </a:lnTo>
                <a:lnTo>
                  <a:pt x="5080546" y="1701265"/>
                </a:lnTo>
                <a:cubicBezTo>
                  <a:pt x="5081157" y="1364859"/>
                  <a:pt x="5081625" y="1029670"/>
                  <a:pt x="5081521" y="699354"/>
                </a:cubicBezTo>
                <a:lnTo>
                  <a:pt x="3041115" y="699354"/>
                </a:lnTo>
                <a:lnTo>
                  <a:pt x="3017264" y="0"/>
                </a:lnTo>
                <a:close/>
              </a:path>
            </a:pathLst>
          </a:cu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15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25" name="Freeform 38      (向天歌演示原创作品：www.TopPPT.cn)"/>
          <p:cNvSpPr/>
          <p:nvPr/>
        </p:nvSpPr>
        <p:spPr>
          <a:xfrm rot="19177476">
            <a:off x="7844664" y="988348"/>
            <a:ext cx="2598672" cy="3056087"/>
          </a:xfrm>
          <a:custGeom>
            <a:avLst/>
            <a:gdLst>
              <a:gd name="connsiteX0" fmla="*/ 699354 w 3464896"/>
              <a:gd name="connsiteY0" fmla="*/ 2076448 h 4074783"/>
              <a:gd name="connsiteX1" fmla="*/ 699354 w 3464896"/>
              <a:gd name="connsiteY1" fmla="*/ 3252330 h 4074783"/>
              <a:gd name="connsiteX2" fmla="*/ 0 w 3464896"/>
              <a:gd name="connsiteY2" fmla="*/ 4074783 h 4074783"/>
              <a:gd name="connsiteX3" fmla="*/ 0 w 3464896"/>
              <a:gd name="connsiteY3" fmla="*/ 2076283 h 4074783"/>
              <a:gd name="connsiteX4" fmla="*/ 1684570 w 3464896"/>
              <a:gd name="connsiteY4" fmla="*/ 0 h 4074783"/>
              <a:gd name="connsiteX5" fmla="*/ 1708421 w 3464896"/>
              <a:gd name="connsiteY5" fmla="*/ 699355 h 4074783"/>
              <a:gd name="connsiteX6" fmla="*/ 699354 w 3464896"/>
              <a:gd name="connsiteY6" fmla="*/ 699354 h 4074783"/>
              <a:gd name="connsiteX7" fmla="*/ 699354 w 3464896"/>
              <a:gd name="connsiteY7" fmla="*/ 1859921 h 4074783"/>
              <a:gd name="connsiteX8" fmla="*/ 0 w 3464896"/>
              <a:gd name="connsiteY8" fmla="*/ 1859755 h 4074783"/>
              <a:gd name="connsiteX9" fmla="*/ 0 w 3464896"/>
              <a:gd name="connsiteY9" fmla="*/ 0 h 4074783"/>
              <a:gd name="connsiteX10" fmla="*/ 3464896 w 3464896"/>
              <a:gd name="connsiteY10" fmla="*/ 1 h 4074783"/>
              <a:gd name="connsiteX11" fmla="*/ 2870217 w 3464896"/>
              <a:gd name="connsiteY11" fmla="*/ 699354 h 4074783"/>
              <a:gd name="connsiteX12" fmla="*/ 1916884 w 3464896"/>
              <a:gd name="connsiteY12" fmla="*/ 699354 h 4074783"/>
              <a:gd name="connsiteX13" fmla="*/ 1893033 w 3464896"/>
              <a:gd name="connsiteY13" fmla="*/ 1 h 407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64896" h="4074783">
                <a:moveTo>
                  <a:pt x="699354" y="2076448"/>
                </a:moveTo>
                <a:lnTo>
                  <a:pt x="699354" y="3252330"/>
                </a:lnTo>
                <a:lnTo>
                  <a:pt x="0" y="4074783"/>
                </a:lnTo>
                <a:lnTo>
                  <a:pt x="0" y="2076283"/>
                </a:lnTo>
                <a:close/>
                <a:moveTo>
                  <a:pt x="1684570" y="0"/>
                </a:moveTo>
                <a:lnTo>
                  <a:pt x="1708421" y="699355"/>
                </a:lnTo>
                <a:lnTo>
                  <a:pt x="699354" y="699354"/>
                </a:lnTo>
                <a:lnTo>
                  <a:pt x="699354" y="1859921"/>
                </a:lnTo>
                <a:lnTo>
                  <a:pt x="0" y="1859755"/>
                </a:lnTo>
                <a:lnTo>
                  <a:pt x="0" y="0"/>
                </a:lnTo>
                <a:close/>
                <a:moveTo>
                  <a:pt x="3464896" y="1"/>
                </a:moveTo>
                <a:lnTo>
                  <a:pt x="2870217" y="699354"/>
                </a:lnTo>
                <a:lnTo>
                  <a:pt x="1916884" y="699354"/>
                </a:lnTo>
                <a:lnTo>
                  <a:pt x="1893033" y="1"/>
                </a:lnTo>
                <a:close/>
              </a:path>
            </a:pathLst>
          </a:custGeom>
          <a:solidFill>
            <a:srgbClr val="2B2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15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TextBox 18      (向天歌演示原创作品：www.TopPPT.cn)"/>
          <p:cNvSpPr txBox="1"/>
          <p:nvPr/>
        </p:nvSpPr>
        <p:spPr>
          <a:xfrm>
            <a:off x="1071905" y="2463935"/>
            <a:ext cx="156617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600" b="1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谢谢</a:t>
            </a:r>
            <a:endParaRPr lang="zh-CN" altLang="zh-CN" sz="3600" b="1" dirty="0">
              <a:solidFill>
                <a:srgbClr val="2B2E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文鼎霹靂體" panose="02010609010101010101" pitchFamily="49" charset="-120"/>
            </a:endParaRPr>
          </a:p>
        </p:txBody>
      </p:sp>
      <p:sp>
        <p:nvSpPr>
          <p:cNvPr id="27" name="TextBox 21      (向天歌演示原创作品：www.TopPPT.cn)"/>
          <p:cNvSpPr txBox="1"/>
          <p:nvPr/>
        </p:nvSpPr>
        <p:spPr>
          <a:xfrm>
            <a:off x="3117062" y="2463739"/>
            <a:ext cx="156617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聆听</a:t>
            </a:r>
            <a:endParaRPr lang="zh-CN" altLang="en-US" sz="3600" b="1" dirty="0">
              <a:solidFill>
                <a:srgbClr val="2B2E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文鼎霹靂體" panose="02010609010101010101" pitchFamily="49" charset="-120"/>
            </a:endParaRPr>
          </a:p>
        </p:txBody>
      </p:sp>
      <p:grpSp>
        <p:nvGrpSpPr>
          <p:cNvPr id="28" name="Group 3      (向天歌演示原创作品：www.TopPPT.cn)"/>
          <p:cNvGrpSpPr/>
          <p:nvPr/>
        </p:nvGrpSpPr>
        <p:grpSpPr>
          <a:xfrm>
            <a:off x="1216875" y="3272786"/>
            <a:ext cx="1311230" cy="90900"/>
            <a:chOff x="1622500" y="4356850"/>
            <a:chExt cx="1748306" cy="121200"/>
          </a:xfrm>
        </p:grpSpPr>
        <p:cxnSp>
          <p:nvCxnSpPr>
            <p:cNvPr id="29" name="Straight Connector 23      (向天歌演示原创作品：www.TopPPT.cn)"/>
            <p:cNvCxnSpPr/>
            <p:nvPr/>
          </p:nvCxnSpPr>
          <p:spPr>
            <a:xfrm flipH="1">
              <a:off x="1622500" y="4420894"/>
              <a:ext cx="1656184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21A3D0"/>
                  </a:gs>
                  <a:gs pos="89000">
                    <a:schemeClr val="bg1"/>
                  </a:gs>
                  <a:gs pos="83000">
                    <a:srgbClr val="E8E8E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7      (向天歌演示原创作品：www.TopPPT.cn)"/>
            <p:cNvSpPr/>
            <p:nvPr/>
          </p:nvSpPr>
          <p:spPr>
            <a:xfrm>
              <a:off x="3249606" y="4356850"/>
              <a:ext cx="121200" cy="121200"/>
            </a:xfrm>
            <a:prstGeom prst="ellipse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Group 4      (向天歌演示原创作品：www.TopPPT.cn)"/>
          <p:cNvGrpSpPr/>
          <p:nvPr/>
        </p:nvGrpSpPr>
        <p:grpSpPr>
          <a:xfrm>
            <a:off x="3037993" y="3272786"/>
            <a:ext cx="1402130" cy="90900"/>
            <a:chOff x="4050658" y="4356850"/>
            <a:chExt cx="1869506" cy="121200"/>
          </a:xfrm>
        </p:grpSpPr>
        <p:cxnSp>
          <p:nvCxnSpPr>
            <p:cNvPr id="32" name="Straight Connector 24      (向天歌演示原创作品：www.TopPPT.cn)"/>
            <p:cNvCxnSpPr/>
            <p:nvPr/>
          </p:nvCxnSpPr>
          <p:spPr>
            <a:xfrm flipV="1">
              <a:off x="4171858" y="4414006"/>
              <a:ext cx="1748306" cy="3444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21A3D0"/>
                  </a:gs>
                  <a:gs pos="89000">
                    <a:schemeClr val="bg1"/>
                  </a:gs>
                  <a:gs pos="83000">
                    <a:srgbClr val="E8E8E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29      (向天歌演示原创作品：www.TopPPT.cn)"/>
            <p:cNvSpPr/>
            <p:nvPr/>
          </p:nvSpPr>
          <p:spPr>
            <a:xfrm>
              <a:off x="4050658" y="4356850"/>
              <a:ext cx="121200" cy="121200"/>
            </a:xfrm>
            <a:prstGeom prst="ellipse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Group 9      (向天歌演示原创作品：www.TopPPT.cn)"/>
          <p:cNvGrpSpPr/>
          <p:nvPr/>
        </p:nvGrpSpPr>
        <p:grpSpPr>
          <a:xfrm>
            <a:off x="2002888" y="3628407"/>
            <a:ext cx="313574" cy="301759"/>
            <a:chOff x="2670518" y="4898862"/>
            <a:chExt cx="418098" cy="402345"/>
          </a:xfrm>
        </p:grpSpPr>
        <p:sp>
          <p:nvSpPr>
            <p:cNvPr id="38" name="Rectangle 32      (向天歌演示原创作品：www.TopPPT.cn)"/>
            <p:cNvSpPr/>
            <p:nvPr/>
          </p:nvSpPr>
          <p:spPr>
            <a:xfrm flipV="1">
              <a:off x="2670518" y="4898862"/>
              <a:ext cx="418098" cy="402345"/>
            </a:xfrm>
            <a:prstGeom prst="rect">
              <a:avLst/>
            </a:prstGeom>
            <a:solidFill>
              <a:srgbClr val="2B2E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2801992" y="4974946"/>
              <a:ext cx="155149" cy="250176"/>
              <a:chOff x="6967538" y="6365875"/>
              <a:chExt cx="127000" cy="204787"/>
            </a:xfrm>
            <a:solidFill>
              <a:schemeClr val="bg1"/>
            </a:solidFill>
          </p:grpSpPr>
          <p:sp>
            <p:nvSpPr>
              <p:cNvPr id="40" name="Freeform 626      (向天歌演示原创作品：www.TopPPT.cn)"/>
              <p:cNvSpPr/>
              <p:nvPr/>
            </p:nvSpPr>
            <p:spPr bwMode="auto">
              <a:xfrm>
                <a:off x="6967538" y="6423025"/>
                <a:ext cx="127000" cy="147637"/>
              </a:xfrm>
              <a:custGeom>
                <a:avLst/>
                <a:gdLst>
                  <a:gd name="T0" fmla="*/ 180 w 180"/>
                  <a:gd name="T1" fmla="*/ 68 h 209"/>
                  <a:gd name="T2" fmla="*/ 180 w 180"/>
                  <a:gd name="T3" fmla="*/ 15 h 209"/>
                  <a:gd name="T4" fmla="*/ 156 w 180"/>
                  <a:gd name="T5" fmla="*/ 15 h 209"/>
                  <a:gd name="T6" fmla="*/ 156 w 180"/>
                  <a:gd name="T7" fmla="*/ 68 h 209"/>
                  <a:gd name="T8" fmla="*/ 92 w 180"/>
                  <a:gd name="T9" fmla="*/ 132 h 209"/>
                  <a:gd name="T10" fmla="*/ 91 w 180"/>
                  <a:gd name="T11" fmla="*/ 132 h 209"/>
                  <a:gd name="T12" fmla="*/ 90 w 180"/>
                  <a:gd name="T13" fmla="*/ 132 h 209"/>
                  <a:gd name="T14" fmla="*/ 90 w 180"/>
                  <a:gd name="T15" fmla="*/ 132 h 209"/>
                  <a:gd name="T16" fmla="*/ 89 w 180"/>
                  <a:gd name="T17" fmla="*/ 132 h 209"/>
                  <a:gd name="T18" fmla="*/ 24 w 180"/>
                  <a:gd name="T19" fmla="*/ 68 h 209"/>
                  <a:gd name="T20" fmla="*/ 24 w 180"/>
                  <a:gd name="T21" fmla="*/ 15 h 209"/>
                  <a:gd name="T22" fmla="*/ 0 w 180"/>
                  <a:gd name="T23" fmla="*/ 15 h 209"/>
                  <a:gd name="T24" fmla="*/ 0 w 180"/>
                  <a:gd name="T25" fmla="*/ 68 h 209"/>
                  <a:gd name="T26" fmla="*/ 76 w 180"/>
                  <a:gd name="T27" fmla="*/ 156 h 209"/>
                  <a:gd name="T28" fmla="*/ 76 w 180"/>
                  <a:gd name="T29" fmla="*/ 194 h 209"/>
                  <a:gd name="T30" fmla="*/ 22 w 180"/>
                  <a:gd name="T31" fmla="*/ 209 h 209"/>
                  <a:gd name="T32" fmla="*/ 159 w 180"/>
                  <a:gd name="T33" fmla="*/ 209 h 209"/>
                  <a:gd name="T34" fmla="*/ 104 w 180"/>
                  <a:gd name="T35" fmla="*/ 193 h 209"/>
                  <a:gd name="T36" fmla="*/ 104 w 180"/>
                  <a:gd name="T37" fmla="*/ 156 h 209"/>
                  <a:gd name="T38" fmla="*/ 180 w 180"/>
                  <a:gd name="T39" fmla="*/ 68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" h="209">
                    <a:moveTo>
                      <a:pt x="180" y="68"/>
                    </a:moveTo>
                    <a:cubicBezTo>
                      <a:pt x="180" y="68"/>
                      <a:pt x="180" y="38"/>
                      <a:pt x="180" y="15"/>
                    </a:cubicBezTo>
                    <a:cubicBezTo>
                      <a:pt x="180" y="0"/>
                      <a:pt x="156" y="0"/>
                      <a:pt x="156" y="15"/>
                    </a:cubicBezTo>
                    <a:cubicBezTo>
                      <a:pt x="156" y="38"/>
                      <a:pt x="156" y="68"/>
                      <a:pt x="156" y="68"/>
                    </a:cubicBezTo>
                    <a:cubicBezTo>
                      <a:pt x="156" y="104"/>
                      <a:pt x="128" y="132"/>
                      <a:pt x="92" y="132"/>
                    </a:cubicBezTo>
                    <a:cubicBezTo>
                      <a:pt x="92" y="132"/>
                      <a:pt x="91" y="132"/>
                      <a:pt x="91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89" y="132"/>
                      <a:pt x="89" y="132"/>
                    </a:cubicBezTo>
                    <a:cubicBezTo>
                      <a:pt x="53" y="132"/>
                      <a:pt x="24" y="104"/>
                      <a:pt x="24" y="68"/>
                    </a:cubicBezTo>
                    <a:cubicBezTo>
                      <a:pt x="24" y="68"/>
                      <a:pt x="24" y="38"/>
                      <a:pt x="24" y="15"/>
                    </a:cubicBezTo>
                    <a:cubicBezTo>
                      <a:pt x="24" y="0"/>
                      <a:pt x="0" y="0"/>
                      <a:pt x="0" y="15"/>
                    </a:cubicBezTo>
                    <a:cubicBezTo>
                      <a:pt x="0" y="22"/>
                      <a:pt x="0" y="68"/>
                      <a:pt x="0" y="68"/>
                    </a:cubicBezTo>
                    <a:cubicBezTo>
                      <a:pt x="0" y="113"/>
                      <a:pt x="33" y="149"/>
                      <a:pt x="76" y="156"/>
                    </a:cubicBezTo>
                    <a:cubicBezTo>
                      <a:pt x="76" y="194"/>
                      <a:pt x="76" y="194"/>
                      <a:pt x="76" y="194"/>
                    </a:cubicBezTo>
                    <a:cubicBezTo>
                      <a:pt x="22" y="209"/>
                      <a:pt x="22" y="209"/>
                      <a:pt x="22" y="209"/>
                    </a:cubicBezTo>
                    <a:cubicBezTo>
                      <a:pt x="159" y="209"/>
                      <a:pt x="159" y="209"/>
                      <a:pt x="159" y="209"/>
                    </a:cubicBezTo>
                    <a:cubicBezTo>
                      <a:pt x="104" y="193"/>
                      <a:pt x="104" y="193"/>
                      <a:pt x="104" y="193"/>
                    </a:cubicBezTo>
                    <a:cubicBezTo>
                      <a:pt x="104" y="156"/>
                      <a:pt x="104" y="156"/>
                      <a:pt x="104" y="156"/>
                    </a:cubicBezTo>
                    <a:cubicBezTo>
                      <a:pt x="147" y="150"/>
                      <a:pt x="180" y="113"/>
                      <a:pt x="180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41" name="Freeform 627      (向天歌演示原创作品：www.TopPPT.cn)"/>
              <p:cNvSpPr/>
              <p:nvPr/>
            </p:nvSpPr>
            <p:spPr bwMode="auto">
              <a:xfrm>
                <a:off x="7000875" y="6365875"/>
                <a:ext cx="61912" cy="134937"/>
              </a:xfrm>
              <a:custGeom>
                <a:avLst/>
                <a:gdLst>
                  <a:gd name="T0" fmla="*/ 43 w 87"/>
                  <a:gd name="T1" fmla="*/ 190 h 190"/>
                  <a:gd name="T2" fmla="*/ 43 w 87"/>
                  <a:gd name="T3" fmla="*/ 190 h 190"/>
                  <a:gd name="T4" fmla="*/ 44 w 87"/>
                  <a:gd name="T5" fmla="*/ 190 h 190"/>
                  <a:gd name="T6" fmla="*/ 87 w 87"/>
                  <a:gd name="T7" fmla="*/ 147 h 190"/>
                  <a:gd name="T8" fmla="*/ 87 w 87"/>
                  <a:gd name="T9" fmla="*/ 43 h 190"/>
                  <a:gd name="T10" fmla="*/ 44 w 87"/>
                  <a:gd name="T11" fmla="*/ 0 h 190"/>
                  <a:gd name="T12" fmla="*/ 43 w 87"/>
                  <a:gd name="T13" fmla="*/ 0 h 190"/>
                  <a:gd name="T14" fmla="*/ 43 w 87"/>
                  <a:gd name="T15" fmla="*/ 0 h 190"/>
                  <a:gd name="T16" fmla="*/ 0 w 87"/>
                  <a:gd name="T17" fmla="*/ 43 h 190"/>
                  <a:gd name="T18" fmla="*/ 0 w 87"/>
                  <a:gd name="T19" fmla="*/ 147 h 190"/>
                  <a:gd name="T20" fmla="*/ 43 w 87"/>
                  <a:gd name="T21" fmla="*/ 19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" h="190">
                    <a:moveTo>
                      <a:pt x="43" y="190"/>
                    </a:moveTo>
                    <a:cubicBezTo>
                      <a:pt x="43" y="190"/>
                      <a:pt x="43" y="190"/>
                      <a:pt x="43" y="190"/>
                    </a:cubicBezTo>
                    <a:cubicBezTo>
                      <a:pt x="44" y="190"/>
                      <a:pt x="44" y="190"/>
                      <a:pt x="44" y="190"/>
                    </a:cubicBezTo>
                    <a:cubicBezTo>
                      <a:pt x="68" y="190"/>
                      <a:pt x="87" y="171"/>
                      <a:pt x="87" y="147"/>
                    </a:cubicBezTo>
                    <a:cubicBezTo>
                      <a:pt x="87" y="43"/>
                      <a:pt x="87" y="43"/>
                      <a:pt x="87" y="43"/>
                    </a:cubicBezTo>
                    <a:cubicBezTo>
                      <a:pt x="87" y="19"/>
                      <a:pt x="68" y="0"/>
                      <a:pt x="44" y="0"/>
                    </a:cubicBezTo>
                    <a:cubicBezTo>
                      <a:pt x="44" y="0"/>
                      <a:pt x="44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19" y="0"/>
                      <a:pt x="0" y="19"/>
                      <a:pt x="0" y="43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71"/>
                      <a:pt x="19" y="190"/>
                      <a:pt x="43" y="1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</p:grpSp>
      </p:grpSp>
      <p:grpSp>
        <p:nvGrpSpPr>
          <p:cNvPr id="42" name="Group 11      (向天歌演示原创作品：www.TopPPT.cn)"/>
          <p:cNvGrpSpPr/>
          <p:nvPr/>
        </p:nvGrpSpPr>
        <p:grpSpPr>
          <a:xfrm>
            <a:off x="2360288" y="3628407"/>
            <a:ext cx="1215114" cy="301759"/>
            <a:chOff x="3147050" y="4898862"/>
            <a:chExt cx="1620152" cy="402345"/>
          </a:xfrm>
        </p:grpSpPr>
        <p:sp>
          <p:nvSpPr>
            <p:cNvPr id="43" name="Rectangle 33      (向天歌演示原创作品：www.TopPPT.cn)"/>
            <p:cNvSpPr/>
            <p:nvPr/>
          </p:nvSpPr>
          <p:spPr>
            <a:xfrm flipV="1">
              <a:off x="3147050" y="4898862"/>
              <a:ext cx="1620152" cy="402345"/>
            </a:xfrm>
            <a:prstGeom prst="rect">
              <a:avLst/>
            </a:prstGeom>
            <a:solidFill>
              <a:srgbClr val="2B2E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  <p:sp>
          <p:nvSpPr>
            <p:cNvPr id="44" name="TextBox 35      (向天歌演示原创作品：www.TopPPT.cn)"/>
            <p:cNvSpPr txBox="1"/>
            <p:nvPr/>
          </p:nvSpPr>
          <p:spPr>
            <a:xfrm>
              <a:off x="3527358" y="4928981"/>
              <a:ext cx="1033984" cy="36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文鼎霹靂體" panose="02010609010101010101" pitchFamily="49" charset="-120"/>
                </a:rPr>
                <a:t>李海燕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endParaRPr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2051050" y="1564005"/>
            <a:ext cx="1078230" cy="1076960"/>
            <a:chOff x="3230" y="2463"/>
            <a:chExt cx="1698" cy="1696"/>
          </a:xfrm>
        </p:grpSpPr>
        <p:sp>
          <p:nvSpPr>
            <p:cNvPr id="4" name="Rectangle 19      (向天歌演示原创作品：www.TopPPT.cn)"/>
            <p:cNvSpPr/>
            <p:nvPr/>
          </p:nvSpPr>
          <p:spPr>
            <a:xfrm rot="2289162">
              <a:off x="3230" y="2463"/>
              <a:ext cx="1698" cy="1696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  <p:sp>
          <p:nvSpPr>
            <p:cNvPr id="5" name="Freeform 162"/>
            <p:cNvSpPr/>
            <p:nvPr/>
          </p:nvSpPr>
          <p:spPr bwMode="auto">
            <a:xfrm>
              <a:off x="3443" y="2627"/>
              <a:ext cx="1239" cy="1318"/>
            </a:xfrm>
            <a:custGeom>
              <a:avLst/>
              <a:gdLst>
                <a:gd name="T0" fmla="*/ 256 w 256"/>
                <a:gd name="T1" fmla="*/ 216 h 256"/>
                <a:gd name="T2" fmla="*/ 216 w 256"/>
                <a:gd name="T3" fmla="*/ 256 h 256"/>
                <a:gd name="T4" fmla="*/ 40 w 256"/>
                <a:gd name="T5" fmla="*/ 256 h 256"/>
                <a:gd name="T6" fmla="*/ 0 w 256"/>
                <a:gd name="T7" fmla="*/ 216 h 256"/>
                <a:gd name="T8" fmla="*/ 0 w 256"/>
                <a:gd name="T9" fmla="*/ 40 h 256"/>
                <a:gd name="T10" fmla="*/ 40 w 256"/>
                <a:gd name="T11" fmla="*/ 0 h 256"/>
                <a:gd name="T12" fmla="*/ 216 w 256"/>
                <a:gd name="T13" fmla="*/ 0 h 256"/>
                <a:gd name="T14" fmla="*/ 256 w 256"/>
                <a:gd name="T15" fmla="*/ 40 h 256"/>
                <a:gd name="T16" fmla="*/ 256 w 256"/>
                <a:gd name="T17" fmla="*/ 21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" h="256">
                  <a:moveTo>
                    <a:pt x="256" y="216"/>
                  </a:moveTo>
                  <a:cubicBezTo>
                    <a:pt x="256" y="238"/>
                    <a:pt x="238" y="256"/>
                    <a:pt x="216" y="256"/>
                  </a:cubicBezTo>
                  <a:cubicBezTo>
                    <a:pt x="40" y="256"/>
                    <a:pt x="40" y="256"/>
                    <a:pt x="40" y="256"/>
                  </a:cubicBezTo>
                  <a:cubicBezTo>
                    <a:pt x="18" y="256"/>
                    <a:pt x="0" y="238"/>
                    <a:pt x="0" y="21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38" y="0"/>
                    <a:pt x="256" y="18"/>
                    <a:pt x="256" y="40"/>
                  </a:cubicBezTo>
                  <a:lnTo>
                    <a:pt x="256" y="216"/>
                  </a:lnTo>
                  <a:close/>
                </a:path>
              </a:pathLst>
            </a:custGeom>
            <a:solidFill>
              <a:srgbClr val="7DC0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168"/>
            <p:cNvSpPr/>
            <p:nvPr/>
          </p:nvSpPr>
          <p:spPr bwMode="auto">
            <a:xfrm>
              <a:off x="3693" y="2919"/>
              <a:ext cx="740" cy="785"/>
            </a:xfrm>
            <a:custGeom>
              <a:avLst/>
              <a:gdLst>
                <a:gd name="T0" fmla="*/ 0 w 152"/>
                <a:gd name="T1" fmla="*/ 35 h 152"/>
                <a:gd name="T2" fmla="*/ 35 w 152"/>
                <a:gd name="T3" fmla="*/ 70 h 152"/>
                <a:gd name="T4" fmla="*/ 47 w 152"/>
                <a:gd name="T5" fmla="*/ 68 h 152"/>
                <a:gd name="T6" fmla="*/ 127 w 152"/>
                <a:gd name="T7" fmla="*/ 147 h 152"/>
                <a:gd name="T8" fmla="*/ 127 w 152"/>
                <a:gd name="T9" fmla="*/ 147 h 152"/>
                <a:gd name="T10" fmla="*/ 137 w 152"/>
                <a:gd name="T11" fmla="*/ 152 h 152"/>
                <a:gd name="T12" fmla="*/ 152 w 152"/>
                <a:gd name="T13" fmla="*/ 137 h 152"/>
                <a:gd name="T14" fmla="*/ 148 w 152"/>
                <a:gd name="T15" fmla="*/ 127 h 152"/>
                <a:gd name="T16" fmla="*/ 68 w 152"/>
                <a:gd name="T17" fmla="*/ 47 h 152"/>
                <a:gd name="T18" fmla="*/ 70 w 152"/>
                <a:gd name="T19" fmla="*/ 35 h 152"/>
                <a:gd name="T20" fmla="*/ 35 w 152"/>
                <a:gd name="T21" fmla="*/ 0 h 152"/>
                <a:gd name="T22" fmla="*/ 26 w 152"/>
                <a:gd name="T23" fmla="*/ 1 h 152"/>
                <a:gd name="T24" fmla="*/ 46 w 152"/>
                <a:gd name="T25" fmla="*/ 22 h 152"/>
                <a:gd name="T26" fmla="*/ 46 w 152"/>
                <a:gd name="T27" fmla="*/ 22 h 152"/>
                <a:gd name="T28" fmla="*/ 40 w 152"/>
                <a:gd name="T29" fmla="*/ 40 h 152"/>
                <a:gd name="T30" fmla="*/ 22 w 152"/>
                <a:gd name="T31" fmla="*/ 47 h 152"/>
                <a:gd name="T32" fmla="*/ 1 w 152"/>
                <a:gd name="T33" fmla="*/ 26 h 152"/>
                <a:gd name="T34" fmla="*/ 0 w 152"/>
                <a:gd name="T35" fmla="*/ 3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2" h="152">
                  <a:moveTo>
                    <a:pt x="0" y="35"/>
                  </a:moveTo>
                  <a:cubicBezTo>
                    <a:pt x="0" y="54"/>
                    <a:pt x="16" y="70"/>
                    <a:pt x="35" y="70"/>
                  </a:cubicBezTo>
                  <a:cubicBezTo>
                    <a:pt x="39" y="70"/>
                    <a:pt x="43" y="69"/>
                    <a:pt x="47" y="68"/>
                  </a:cubicBezTo>
                  <a:cubicBezTo>
                    <a:pt x="127" y="147"/>
                    <a:pt x="127" y="147"/>
                    <a:pt x="127" y="147"/>
                  </a:cubicBezTo>
                  <a:cubicBezTo>
                    <a:pt x="127" y="147"/>
                    <a:pt x="127" y="147"/>
                    <a:pt x="127" y="147"/>
                  </a:cubicBezTo>
                  <a:cubicBezTo>
                    <a:pt x="129" y="150"/>
                    <a:pt x="133" y="152"/>
                    <a:pt x="137" y="152"/>
                  </a:cubicBezTo>
                  <a:cubicBezTo>
                    <a:pt x="145" y="152"/>
                    <a:pt x="152" y="145"/>
                    <a:pt x="152" y="137"/>
                  </a:cubicBezTo>
                  <a:cubicBezTo>
                    <a:pt x="152" y="133"/>
                    <a:pt x="150" y="129"/>
                    <a:pt x="148" y="127"/>
                  </a:cubicBezTo>
                  <a:cubicBezTo>
                    <a:pt x="68" y="47"/>
                    <a:pt x="68" y="47"/>
                    <a:pt x="68" y="47"/>
                  </a:cubicBezTo>
                  <a:cubicBezTo>
                    <a:pt x="69" y="43"/>
                    <a:pt x="70" y="39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ubicBezTo>
                    <a:pt x="32" y="0"/>
                    <a:pt x="29" y="0"/>
                    <a:pt x="26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50" y="25"/>
                    <a:pt x="47" y="34"/>
                    <a:pt x="40" y="40"/>
                  </a:cubicBezTo>
                  <a:cubicBezTo>
                    <a:pt x="33" y="47"/>
                    <a:pt x="25" y="50"/>
                    <a:pt x="22" y="47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9"/>
                    <a:pt x="0" y="32"/>
                    <a:pt x="0" y="35"/>
                  </a:cubicBezTo>
                  <a:close/>
                </a:path>
              </a:pathLst>
            </a:custGeom>
            <a:solidFill>
              <a:srgbClr val="F5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TextBox 18      (向天歌演示原创作品：www.TopPPT.cn)"/>
          <p:cNvSpPr txBox="1"/>
          <p:nvPr/>
        </p:nvSpPr>
        <p:spPr>
          <a:xfrm>
            <a:off x="1223010" y="814705"/>
            <a:ext cx="36106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学而时习之，不亦说乎</a:t>
            </a:r>
            <a:endParaRPr lang="zh-CN" altLang="zh-CN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文鼎霹靂體" panose="02010609010101010101" pitchFamily="49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8" presetClass="entr" presetSubtype="0" accel="50000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99"/>
                            </p:stCondLst>
                            <p:childTnLst>
                              <p:par>
                                <p:cTn id="3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99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342900" y="26194"/>
          <a:ext cx="711835" cy="62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835"/>
              </a:tblGrid>
              <a:tr h="3149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760" b="0">
                          <a:solidFill>
                            <a:schemeClr val="tx1"/>
                          </a:solidFill>
                        </a:rPr>
                        <a:t>预习情况</a:t>
                      </a:r>
                      <a:endParaRPr lang="zh-CN" altLang="en-US" sz="760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760">
                          <a:solidFill>
                            <a:schemeClr val="tx1"/>
                          </a:solidFill>
                        </a:rPr>
                        <a:t>真实场景</a:t>
                      </a:r>
                      <a:endParaRPr lang="zh-CN" altLang="en-US" sz="76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1259840" y="733425"/>
            <a:ext cx="7036594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小区内8号楼1单元业主是一名老师，学校要进行国庆节目选拔活动，他是后勤保障人员，在梳理比赛设备前，他发现比赛中的评为选择器无法正常使用，委托我们进行检修。同学们该如何进行维修工作呢。</a:t>
            </a:r>
            <a:endParaRPr sz="2100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72864" y="48577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15"/>
              <a:t>时间</a:t>
            </a:r>
            <a:r>
              <a:rPr lang="en-US" altLang="zh-CN" sz="1015"/>
              <a:t>1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7144" y="4763"/>
          <a:ext cx="311785" cy="5140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785"/>
              </a:tblGrid>
              <a:tr h="87058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4391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432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420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7058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6995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表格 9"/>
          <p:cNvGraphicFramePr/>
          <p:nvPr>
            <p:custDataLst>
              <p:tags r:id="rId3"/>
            </p:custDataLst>
          </p:nvPr>
        </p:nvGraphicFramePr>
        <p:xfrm>
          <a:off x="6985" y="5080"/>
          <a:ext cx="336550" cy="513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550"/>
              </a:tblGrid>
              <a:tr h="7480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>
                          <a:sym typeface="+mn-ea"/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225" y="2201545"/>
            <a:ext cx="4018915" cy="2734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342900" y="26194"/>
          <a:ext cx="711835" cy="62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835"/>
              </a:tblGrid>
              <a:tr h="3149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760" b="0">
                          <a:solidFill>
                            <a:schemeClr val="tx1"/>
                          </a:solidFill>
                        </a:rPr>
                        <a:t>预习情况</a:t>
                      </a:r>
                      <a:endParaRPr lang="zh-CN" altLang="en-US" sz="760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760">
                          <a:solidFill>
                            <a:schemeClr val="tx1"/>
                          </a:solidFill>
                        </a:rPr>
                        <a:t>真实场景</a:t>
                      </a:r>
                      <a:endParaRPr lang="zh-CN" altLang="en-US" sz="76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1257300" y="800100"/>
            <a:ext cx="5853430" cy="445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内部电路图</a:t>
            </a:r>
            <a:r>
              <a:rPr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：</a:t>
            </a:r>
            <a:r>
              <a:rPr lang="zh-CN" sz="2100" b="1" dirty="0" smtClean="0">
                <a:solidFill>
                  <a:srgbClr val="FF0000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认识电路板上的电子元件</a:t>
            </a:r>
            <a:endParaRPr sz="2100" b="1" dirty="0" smtClean="0">
              <a:solidFill>
                <a:srgbClr val="FF0000"/>
              </a:solidFill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endParaRPr sz="2100" b="1" dirty="0" smtClean="0">
              <a:solidFill>
                <a:srgbClr val="FF0000"/>
              </a:solidFill>
              <a:latin typeface="仿宋_GB2312" panose="02010609030101010101" pitchFamily="49" charset="-122"/>
              <a:ea typeface="仿宋_GB2312" panose="0201060903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72864" y="48577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15"/>
              <a:t>时间</a:t>
            </a:r>
            <a:r>
              <a:rPr lang="en-US" altLang="zh-CN" sz="1015"/>
              <a:t>2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7144" y="4763"/>
          <a:ext cx="311785" cy="5140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785"/>
              </a:tblGrid>
              <a:tr h="8705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439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432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420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705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699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表格 9"/>
          <p:cNvGraphicFramePr/>
          <p:nvPr>
            <p:custDataLst>
              <p:tags r:id="rId3"/>
            </p:custDataLst>
          </p:nvPr>
        </p:nvGraphicFramePr>
        <p:xfrm>
          <a:off x="6985" y="5080"/>
          <a:ext cx="336550" cy="513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550"/>
              </a:tblGrid>
              <a:tr h="7480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>
                          <a:sym typeface="+mn-ea"/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7" name="图片 16" descr="问号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980555" y="1959610"/>
            <a:ext cx="2162810" cy="27584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3195" y="1399540"/>
            <a:ext cx="5309235" cy="3613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p="http://schemas.openxmlformats.org/presentationml/2006/main">
  <p:tag name="TABLE_ENDDRAG_ORIGIN_RECT" val="649*27"/>
  <p:tag name="TABLE_ENDDRAG_RECT" val="37*23*649*27"/>
</p:tagLst>
</file>

<file path=ppt/tags/tag10.xml><?xml version="1.0" encoding="utf-8"?>
<p:tagLst xmlns:p="http://schemas.openxmlformats.org/presentationml/2006/main">
  <p:tag name="KSO_WM_UNIT_PLACING_PICTURE_USER_VIEWPORT" val="{&quot;height&quot;:8240,&quot;width&quot;:7000}"/>
</p:tagLst>
</file>

<file path=ppt/tags/tag11.xml><?xml version="1.0" encoding="utf-8"?>
<p:tagLst xmlns:p="http://schemas.openxmlformats.org/presentationml/2006/main">
  <p:tag name="TABLE_ENDDRAG_ORIGIN_RECT" val="55*57"/>
  <p:tag name="TABLE_ENDDRAG_RECT" val="53*40*55*57"/>
</p:tagLst>
</file>

<file path=ppt/tags/tag12.xml><?xml version="1.0" encoding="utf-8"?>
<p:tagLst xmlns:p="http://schemas.openxmlformats.org/presentationml/2006/main">
  <p:tag name="TABLE_ENDDRAG_ORIGIN_RECT" val="32*544"/>
  <p:tag name="TABLE_ENDDRAG_RECT" val="0*2*32*544"/>
</p:tagLst>
</file>

<file path=ppt/tags/tag13.xml><?xml version="1.0" encoding="utf-8"?>
<p:tagLst xmlns:p="http://schemas.openxmlformats.org/presentationml/2006/main">
  <p:tag name="TABLE_ENDDRAG_ORIGIN_RECT" val="55*57"/>
  <p:tag name="TABLE_ENDDRAG_RECT" val="53*40*55*57"/>
</p:tagLst>
</file>

<file path=ppt/tags/tag14.xml><?xml version="1.0" encoding="utf-8"?>
<p:tagLst xmlns:p="http://schemas.openxmlformats.org/presentationml/2006/main">
  <p:tag name="TABLE_ENDDRAG_ORIGIN_RECT" val="55*57"/>
  <p:tag name="TABLE_ENDDRAG_RECT" val="53*40*55*57"/>
</p:tagLst>
</file>

<file path=ppt/tags/tag15.xml><?xml version="1.0" encoding="utf-8"?>
<p:tagLst xmlns:p="http://schemas.openxmlformats.org/presentationml/2006/main">
  <p:tag name="TABLE_ENDDRAG_ORIGIN_RECT" val="32*544"/>
  <p:tag name="TABLE_ENDDRAG_RECT" val="0*2*32*544"/>
</p:tagLst>
</file>

<file path=ppt/tags/tag16.xml><?xml version="1.0" encoding="utf-8"?>
<p:tagLst xmlns:p="http://schemas.openxmlformats.org/presentationml/2006/main">
  <p:tag name="TABLE_ENDDRAG_ORIGIN_RECT" val="55*57"/>
  <p:tag name="TABLE_ENDDRAG_RECT" val="53*40*55*57"/>
</p:tagLst>
</file>

<file path=ppt/tags/tag17.xml><?xml version="1.0" encoding="utf-8"?>
<p:tagLst xmlns:p="http://schemas.openxmlformats.org/presentationml/2006/main">
  <p:tag name="TABLE_ENDDRAG_ORIGIN_RECT" val="55*57"/>
  <p:tag name="TABLE_ENDDRAG_RECT" val="53*40*55*57"/>
</p:tagLst>
</file>

<file path=ppt/tags/tag18.xml><?xml version="1.0" encoding="utf-8"?>
<p:tagLst xmlns:p="http://schemas.openxmlformats.org/presentationml/2006/main">
  <p:tag name="KSO_WM_UNIT_PLACING_PICTURE_USER_VIEWPORT" val="{&quot;height&quot;:8240,&quot;width&quot;:7000}"/>
</p:tagLst>
</file>

<file path=ppt/tags/tag19.xml><?xml version="1.0" encoding="utf-8"?>
<p:tagLst xmlns:p="http://schemas.openxmlformats.org/presentationml/2006/main">
  <p:tag name="TABLE_ENDDRAG_ORIGIN_RECT" val="55*57"/>
  <p:tag name="TABLE_ENDDRAG_RECT" val="53*40*55*57"/>
</p:tagLst>
</file>

<file path=ppt/tags/tag2.xml><?xml version="1.0" encoding="utf-8"?>
<p:tagLst xmlns:p="http://schemas.openxmlformats.org/presentationml/2006/main">
  <p:tag name="KSO_WM_SLIDE_ID" val="custom20203888_15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5"/>
  <p:tag name="KSO_WM_SLIDE_SIZE" val="959*540"/>
  <p:tag name="KSO_WM_SLIDE_POSITION" val="0*0"/>
  <p:tag name="KSO_WM_TAG_VERSION" val="1.0"/>
  <p:tag name="KSO_WM_BEAUTIFY_FLAG" val="#wm#"/>
  <p:tag name="KSO_WM_TEMPLATE_CATEGORY" val="custom"/>
  <p:tag name="KSO_WM_TEMPLATE_INDEX" val="20203888"/>
  <p:tag name="KSO_WM_SLIDE_LAYOUT" val="a_f"/>
  <p:tag name="KSO_WM_SLIDE_LAYOUT_CNT" val="1_1"/>
</p:tagLst>
</file>

<file path=ppt/tags/tag20.xml><?xml version="1.0" encoding="utf-8"?>
<p:tagLst xmlns:p="http://schemas.openxmlformats.org/presentationml/2006/main">
  <p:tag name="TABLE_ENDDRAG_ORIGIN_RECT" val="55*57"/>
  <p:tag name="TABLE_ENDDRAG_RECT" val="53*40*55*57"/>
</p:tagLst>
</file>

<file path=ppt/tags/tag21.xml><?xml version="1.0" encoding="utf-8"?>
<p:tagLst xmlns:p="http://schemas.openxmlformats.org/presentationml/2006/main">
  <p:tag name="TABLE_ENDDRAG_ORIGIN_RECT" val="26*405"/>
  <p:tag name="TABLE_ENDDRAG_RECT" val="0*0*26*406"/>
</p:tagLst>
</file>

<file path=ppt/tags/tag22.xml><?xml version="1.0" encoding="utf-8"?>
<p:tagLst xmlns:p="http://schemas.openxmlformats.org/presentationml/2006/main">
  <p:tag name="TABLE_ENDDRAG_ORIGIN_RECT" val="26*405"/>
  <p:tag name="TABLE_ENDDRAG_RECT" val="0*0*26*406"/>
</p:tagLst>
</file>

<file path=ppt/tags/tag23.xml><?xml version="1.0" encoding="utf-8"?>
<p:tagLst xmlns:p="http://schemas.openxmlformats.org/presentationml/2006/main">
  <p:tag name="KSO_WM_MEDIACOVER_FLAG" val="1"/>
  <p:tag name="KSO_WM_UNIT_MEDIACOVER_BTN_STATE" val="1"/>
</p:tagLst>
</file>

<file path=ppt/tags/tag24.xml><?xml version="1.0" encoding="utf-8"?>
<p:tagLst xmlns:p="http://schemas.openxmlformats.org/presentationml/2006/main">
  <p:tag name="TABLE_ENDDRAG_ORIGIN_RECT" val="26*405"/>
  <p:tag name="TABLE_ENDDRAG_RECT" val="0*0*26*406"/>
</p:tagLst>
</file>

<file path=ppt/tags/tag25.xml><?xml version="1.0" encoding="utf-8"?>
<p:tagLst xmlns:p="http://schemas.openxmlformats.org/presentationml/2006/main">
  <p:tag name="KSO_WM_MEDIACOVER_FLAG" val="1"/>
  <p:tag name="KSO_WM_UNIT_MEDIACOVER_BTN_STATE" val="1"/>
</p:tagLst>
</file>

<file path=ppt/tags/tag26.xml><?xml version="1.0" encoding="utf-8"?>
<p:tagLst xmlns:p="http://schemas.openxmlformats.org/presentationml/2006/main">
  <p:tag name="TABLE_ENDDRAG_ORIGIN_RECT" val="26*405"/>
  <p:tag name="TABLE_ENDDRAG_RECT" val="0*0*26*406"/>
</p:tagLst>
</file>

<file path=ppt/tags/tag27.xml><?xml version="1.0" encoding="utf-8"?>
<p:tagLst xmlns:p="http://schemas.openxmlformats.org/presentationml/2006/main">
  <p:tag name="TABLE_ENDDRAG_ORIGIN_RECT" val="26*405"/>
  <p:tag name="TABLE_ENDDRAG_RECT" val="0*0*26*406"/>
</p:tagLst>
</file>

<file path=ppt/tags/tag28.xml><?xml version="1.0" encoding="utf-8"?>
<p:tagLst xmlns:p="http://schemas.openxmlformats.org/presentationml/2006/main">
  <p:tag name="TABLE_ENDDRAG_ORIGIN_RECT" val="26*405"/>
  <p:tag name="TABLE_ENDDRAG_RECT" val="0*0*26*406"/>
</p:tagLst>
</file>

<file path=ppt/tags/tag29.xml><?xml version="1.0" encoding="utf-8"?>
<p:tagLst xmlns:p="http://schemas.openxmlformats.org/presentationml/2006/main">
  <p:tag name="TABLE_ENDDRAG_ORIGIN_RECT" val="26*405"/>
  <p:tag name="TABLE_ENDDRAG_RECT" val="0*0*26*406"/>
</p:tagLst>
</file>

<file path=ppt/tags/tag3.xml><?xml version="1.0" encoding="utf-8"?>
<p:tagLst xmlns:p="http://schemas.openxmlformats.org/presentationml/2006/main">
  <p:tag name="TABLE_ENDDRAG_ORIGIN_RECT" val="632*26"/>
  <p:tag name="TABLE_ENDDRAG_RECT" val="0*0*632*26"/>
</p:tagLst>
</file>

<file path=ppt/tags/tag30.xml><?xml version="1.0" encoding="utf-8"?>
<p:tagLst xmlns:p="http://schemas.openxmlformats.org/presentationml/2006/main">
  <p:tag name="TABLE_ENDDRAG_ORIGIN_RECT" val="26*405"/>
  <p:tag name="TABLE_ENDDRAG_RECT" val="0*0*26*406"/>
</p:tagLst>
</file>

<file path=ppt/tags/tag31.xml><?xml version="1.0" encoding="utf-8"?>
<p:tagLst xmlns:p="http://schemas.openxmlformats.org/presentationml/2006/main">
  <p:tag name="TABLE_ENDDRAG_ORIGIN_RECT" val="55*57"/>
  <p:tag name="TABLE_ENDDRAG_RECT" val="53*40*55*57"/>
</p:tagLst>
</file>

<file path=ppt/tags/tag32.xml><?xml version="1.0" encoding="utf-8"?>
<p:tagLst xmlns:p="http://schemas.openxmlformats.org/presentationml/2006/main">
  <p:tag name="TABLE_ENDDRAG_ORIGIN_RECT" val="26*405"/>
  <p:tag name="TABLE_ENDDRAG_RECT" val="0*0*26*406"/>
</p:tagLst>
</file>

<file path=ppt/tags/tag33.xml><?xml version="1.0" encoding="utf-8"?>
<p:tagLst xmlns:p="http://schemas.openxmlformats.org/presentationml/2006/main">
  <p:tag name="TABLE_ENDDRAG_ORIGIN_RECT" val="26*405"/>
  <p:tag name="TABLE_ENDDRAG_RECT" val="0*0*26*406"/>
</p:tagLst>
</file>

<file path=ppt/tags/tag34.xml><?xml version="1.0" encoding="utf-8"?>
<p:tagLst xmlns:p="http://schemas.openxmlformats.org/presentationml/2006/main">
  <p:tag name="TABLE_ENDDRAG_ORIGIN_RECT" val="26*405"/>
  <p:tag name="TABLE_ENDDRAG_RECT" val="0*0*26*406"/>
</p:tagLst>
</file>

<file path=ppt/tags/tag35.xml><?xml version="1.0" encoding="utf-8"?>
<p:tagLst xmlns:p="http://schemas.openxmlformats.org/presentationml/2006/main">
  <p:tag name="TABLE_ENDDRAG_ORIGIN_RECT" val="26*405"/>
  <p:tag name="TABLE_ENDDRAG_RECT" val="0*0*26*406"/>
</p:tagLst>
</file>

<file path=ppt/tags/tag36.xml><?xml version="1.0" encoding="utf-8"?>
<p:tagLst xmlns:p="http://schemas.openxmlformats.org/presentationml/2006/main">
  <p:tag name="TABLE_ENDDRAG_ORIGIN_RECT" val="26*405"/>
  <p:tag name="TABLE_ENDDRAG_RECT" val="0*0*26*406"/>
</p:tagLst>
</file>

<file path=ppt/tags/tag37.xml><?xml version="1.0" encoding="utf-8"?>
<p:tagLst xmlns:p="http://schemas.openxmlformats.org/presentationml/2006/main">
  <p:tag name="TABLE_ENDDRAG_ORIGIN_RECT" val="55*57"/>
  <p:tag name="TABLE_ENDDRAG_RECT" val="53*40*55*57"/>
</p:tagLst>
</file>

<file path=ppt/tags/tag38.xml><?xml version="1.0" encoding="utf-8"?>
<p:tagLst xmlns:p="http://schemas.openxmlformats.org/presentationml/2006/main">
  <p:tag name="TABLE_ENDDRAG_ORIGIN_RECT" val="26*405"/>
  <p:tag name="TABLE_ENDDRAG_RECT" val="0*0*26*406"/>
</p:tagLst>
</file>

<file path=ppt/tags/tag39.xml><?xml version="1.0" encoding="utf-8"?>
<p:tagLst xmlns:p="http://schemas.openxmlformats.org/presentationml/2006/main">
  <p:tag name="TABLE_ENDDRAG_ORIGIN_RECT" val="26*405"/>
  <p:tag name="TABLE_ENDDRAG_RECT" val="0*0*26*406"/>
</p:tagLst>
</file>

<file path=ppt/tags/tag4.xml><?xml version="1.0" encoding="utf-8"?>
<p:tagLst xmlns:p="http://schemas.openxmlformats.org/presentationml/2006/main">
  <p:tag name="KSO_WM_SLIDE_ID" val="custom20203888_15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5"/>
  <p:tag name="KSO_WM_SLIDE_SIZE" val="959*540"/>
  <p:tag name="KSO_WM_SLIDE_POSITION" val="0*0"/>
  <p:tag name="KSO_WM_TAG_VERSION" val="1.0"/>
  <p:tag name="KSO_WM_BEAUTIFY_FLAG" val="#wm#"/>
  <p:tag name="KSO_WM_TEMPLATE_CATEGORY" val="custom"/>
  <p:tag name="KSO_WM_TEMPLATE_INDEX" val="20203888"/>
  <p:tag name="KSO_WM_SLIDE_LAYOUT" val="a_f"/>
  <p:tag name="KSO_WM_SLIDE_LAYOUT_CNT" val="1_1"/>
</p:tagLst>
</file>

<file path=ppt/tags/tag40.xml><?xml version="1.0" encoding="utf-8"?>
<p:tagLst xmlns:p="http://schemas.openxmlformats.org/presentationml/2006/main">
  <p:tag name="TABLE_ENDDRAG_ORIGIN_RECT" val="55*57"/>
  <p:tag name="TABLE_ENDDRAG_RECT" val="53*40*55*57"/>
</p:tagLst>
</file>

<file path=ppt/tags/tag41.xml><?xml version="1.0" encoding="utf-8"?>
<p:tagLst xmlns:p="http://schemas.openxmlformats.org/presentationml/2006/main">
  <p:tag name="TABLE_ENDDRAG_ORIGIN_RECT" val="26*405"/>
  <p:tag name="TABLE_ENDDRAG_RECT" val="0*0*26*406"/>
</p:tagLst>
</file>

<file path=ppt/tags/tag42.xml><?xml version="1.0" encoding="utf-8"?>
<p:tagLst xmlns:p="http://schemas.openxmlformats.org/presentationml/2006/main">
  <p:tag name="KSO_WM_UNIT_TABLE_BEAUTIFY" val="smartTable{7d11214f-0b1d-4baa-b8f0-9ba4943af51e}"/>
  <p:tag name="TABLE_ENDDRAG_ORIGIN_RECT" val="480*268"/>
  <p:tag name="TABLE_ENDDRAG_RECT" val="109*94*480*268"/>
</p:tagLst>
</file>

<file path=ppt/tags/tag43.xml><?xml version="1.0" encoding="utf-8"?>
<p:tagLst xmlns:p="http://schemas.openxmlformats.org/presentationml/2006/main">
  <p:tag name="TABLE_ENDDRAG_ORIGIN_RECT" val="26*405"/>
  <p:tag name="TABLE_ENDDRAG_RECT" val="0*0*26*406"/>
</p:tagLst>
</file>

<file path=ppt/tags/tag44.xml><?xml version="1.0" encoding="utf-8"?>
<p:tagLst xmlns:p="http://schemas.openxmlformats.org/presentationml/2006/main">
  <p:tag name="TABLE_ENDDRAG_ORIGIN_RECT" val="26*406"/>
  <p:tag name="TABLE_ENDDRAG_RECT" val="0*0*26*406"/>
</p:tagLst>
</file>

<file path=ppt/tags/tag45.xml><?xml version="1.0" encoding="utf-8"?>
<p:tagLst xmlns:p="http://schemas.openxmlformats.org/presentationml/2006/main">
  <p:tag name="TABLE_ENDDRAG_ORIGIN_RECT" val="26*406"/>
  <p:tag name="TABLE_ENDDRAG_RECT" val="0*0*26*406"/>
</p:tagLst>
</file>

<file path=ppt/tags/tag46.xml><?xml version="1.0" encoding="utf-8"?>
<p:tagLst xmlns:p="http://schemas.openxmlformats.org/presentationml/2006/main">
  <p:tag name="KSO_WM_MEDIACOVER_FLAG" val="1"/>
  <p:tag name="KSO_WM_UNIT_MEDIACOVER_BTN_STATE" val="1"/>
</p:tagLst>
</file>

<file path=ppt/tags/tag47.xml><?xml version="1.0" encoding="utf-8"?>
<p:tagLst xmlns:p="http://schemas.openxmlformats.org/presentationml/2006/main">
  <p:tag name="TABLE_ENDDRAG_ORIGIN_RECT" val="26*406"/>
  <p:tag name="TABLE_ENDDRAG_RECT" val="0*0*26*406"/>
</p:tagLst>
</file>

<file path=ppt/tags/tag48.xml><?xml version="1.0" encoding="utf-8"?>
<p:tagLst xmlns:p="http://schemas.openxmlformats.org/presentationml/2006/main">
  <p:tag name="TABLE_ENDDRAG_ORIGIN_RECT" val="26*406"/>
  <p:tag name="TABLE_ENDDRAG_RECT" val="0*0*26*406"/>
</p:tagLst>
</file>

<file path=ppt/tags/tag49.xml><?xml version="1.0" encoding="utf-8"?>
<p:tagLst xmlns:p="http://schemas.openxmlformats.org/presentationml/2006/main">
  <p:tag name="TABLE_ENDDRAG_ORIGIN_RECT" val="26*406"/>
  <p:tag name="TABLE_ENDDRAG_RECT" val="0*0*26*406"/>
</p:tagLst>
</file>

<file path=ppt/tags/tag5.xml><?xml version="1.0" encoding="utf-8"?>
<p:tagLst xmlns:p="http://schemas.openxmlformats.org/presentationml/2006/main">
  <p:tag name="TABLE_ENDDRAG_ORIGIN_RECT" val="627*27"/>
  <p:tag name="TABLE_ENDDRAG_RECT" val="0*0*627*27"/>
</p:tagLst>
</file>

<file path=ppt/tags/tag50.xml><?xml version="1.0" encoding="utf-8"?>
<p:tagLst xmlns:p="http://schemas.openxmlformats.org/presentationml/2006/main">
  <p:tag name="TABLE_ENDDRAG_ORIGIN_RECT" val="550*262"/>
  <p:tag name="TABLE_ENDDRAG_RECT" val="143*152*550*262"/>
</p:tagLst>
</file>

<file path=ppt/tags/tag51.xml><?xml version="1.0" encoding="utf-8"?>
<p:tagLst xmlns:p="http://schemas.openxmlformats.org/presentationml/2006/main">
  <p:tag name="TABLE_ENDDRAG_ORIGIN_RECT" val="26*406"/>
  <p:tag name="TABLE_ENDDRAG_RECT" val="0*0*26*406"/>
</p:tagLst>
</file>

<file path=ppt/tags/tag52.xml><?xml version="1.0" encoding="utf-8"?>
<p:tagLst xmlns:p="http://schemas.openxmlformats.org/presentationml/2006/main">
  <p:tag name="TABLE_ENDDRAG_ORIGIN_RECT" val="26*406"/>
  <p:tag name="TABLE_ENDDRAG_RECT" val="0*0*26*406"/>
</p:tagLst>
</file>

<file path=ppt/tags/tag53.xml><?xml version="1.0" encoding="utf-8"?>
<p:tagLst xmlns:p="http://schemas.openxmlformats.org/presentationml/2006/main">
  <p:tag name="TABLE_ENDDRAG_ORIGIN_RECT" val="26*406"/>
  <p:tag name="TABLE_ENDDRAG_RECT" val="0*0*26*406"/>
</p:tagLst>
</file>

<file path=ppt/tags/tag54.xml><?xml version="1.0" encoding="utf-8"?>
<p:tagLst xmlns:p="http://schemas.openxmlformats.org/presentationml/2006/main">
  <p:tag name="TABLE_ENDDRAG_ORIGIN_RECT" val="26*406"/>
  <p:tag name="TABLE_ENDDRAG_RECT" val="0*0*26*406"/>
</p:tagLst>
</file>

<file path=ppt/tags/tag55.xml><?xml version="1.0" encoding="utf-8"?>
<p:tagLst xmlns:p="http://schemas.openxmlformats.org/presentationml/2006/main">
  <p:tag name="TABLE_ENDDRAG_ORIGIN_RECT" val="26*406"/>
  <p:tag name="TABLE_ENDDRAG_RECT" val="0*0*26*406"/>
</p:tagLst>
</file>

<file path=ppt/tags/tag56.xml><?xml version="1.0" encoding="utf-8"?>
<p:tagLst xmlns:p="http://schemas.openxmlformats.org/presentationml/2006/main">
  <p:tag name="TABLE_ENDDRAG_ORIGIN_RECT" val="26*406"/>
  <p:tag name="TABLE_ENDDRAG_RECT" val="0*0*26*406"/>
</p:tagLst>
</file>

<file path=ppt/tags/tag57.xml><?xml version="1.0" encoding="utf-8"?>
<p:tagLst xmlns:p="http://schemas.openxmlformats.org/presentationml/2006/main">
  <p:tag name="TABLE_ENDDRAG_ORIGIN_RECT" val="469*175"/>
  <p:tag name="TABLE_ENDDRAG_RECT" val="141*148*469*175"/>
</p:tagLst>
</file>

<file path=ppt/tags/tag58.xml><?xml version="1.0" encoding="utf-8"?>
<p:tagLst xmlns:p="http://schemas.openxmlformats.org/presentationml/2006/main">
  <p:tag name="TABLE_ENDDRAG_ORIGIN_RECT" val="26*406"/>
  <p:tag name="TABLE_ENDDRAG_RECT" val="0*0*26*406"/>
</p:tagLst>
</file>

<file path=ppt/tags/tag59.xml><?xml version="1.0" encoding="utf-8"?>
<p:tagLst xmlns:p="http://schemas.openxmlformats.org/presentationml/2006/main">
  <p:tag name="TABLE_ENDDRAG_ORIGIN_RECT" val="26*406"/>
  <p:tag name="TABLE_ENDDRAG_RECT" val="0*0*26*406"/>
</p:tagLst>
</file>

<file path=ppt/tags/tag6.xml><?xml version="1.0" encoding="utf-8"?>
<p:tagLst xmlns:p="http://schemas.openxmlformats.org/presentationml/2006/main">
  <p:tag name="KSO_WM_UNIT_PLACING_PICTURE_USER_VIEWPORT" val="{&quot;height&quot;:5961,&quot;width&quot;:3878}"/>
</p:tagLst>
</file>

<file path=ppt/tags/tag60.xml><?xml version="1.0" encoding="utf-8"?>
<p:tagLst xmlns:p="http://schemas.openxmlformats.org/presentationml/2006/main">
  <p:tag name="TABLE_ENDDRAG_ORIGIN_RECT" val="515*150"/>
  <p:tag name="TABLE_ENDDRAG_RECT" val="151*154*515*150"/>
</p:tagLst>
</file>

<file path=ppt/tags/tag61.xml><?xml version="1.0" encoding="utf-8"?>
<p:tagLst xmlns:p="http://schemas.openxmlformats.org/presentationml/2006/main">
  <p:tag name="TABLE_ENDDRAG_ORIGIN_RECT" val="26*406"/>
  <p:tag name="TABLE_ENDDRAG_RECT" val="0*0*26*406"/>
</p:tagLst>
</file>

<file path=ppt/tags/tag62.xml><?xml version="1.0" encoding="utf-8"?>
<p:tagLst xmlns:p="http://schemas.openxmlformats.org/presentationml/2006/main">
  <p:tag name="TABLE_ENDDRAG_ORIGIN_RECT" val="26*406"/>
  <p:tag name="TABLE_ENDDRAG_RECT" val="0*0*26*406"/>
</p:tagLst>
</file>

<file path=ppt/tags/tag63.xml><?xml version="1.0" encoding="utf-8"?>
<p:tagLst xmlns:p="http://schemas.openxmlformats.org/presentationml/2006/main">
  <p:tag name="TABLE_ENDDRAG_ORIGIN_RECT" val="26*406"/>
  <p:tag name="TABLE_ENDDRAG_RECT" val="0*0*26*406"/>
</p:tagLst>
</file>

<file path=ppt/tags/tag64.xml><?xml version="1.0" encoding="utf-8"?>
<p:tagLst xmlns:p="http://schemas.openxmlformats.org/presentationml/2006/main">
  <p:tag name="TABLE_ENDDRAG_ORIGIN_RECT" val="26*406"/>
  <p:tag name="TABLE_ENDDRAG_RECT" val="0*0*26*406"/>
</p:tagLst>
</file>

<file path=ppt/tags/tag65.xml><?xml version="1.0" encoding="utf-8"?>
<p:tagLst xmlns:p="http://schemas.openxmlformats.org/presentationml/2006/main">
  <p:tag name="TABLE_ENDDRAG_ORIGIN_RECT" val="26*406"/>
  <p:tag name="TABLE_ENDDRAG_RECT" val="0*0*26*406"/>
</p:tagLst>
</file>

<file path=ppt/tags/tag66.xml><?xml version="1.0" encoding="utf-8"?>
<p:tagLst xmlns:p="http://schemas.openxmlformats.org/presentationml/2006/main">
  <p:tag name="TABLE_ENDDRAG_ORIGIN_RECT" val="288*149"/>
  <p:tag name="TABLE_ENDDRAG_RECT" val="368*166*288*149"/>
</p:tagLst>
</file>

<file path=ppt/tags/tag67.xml><?xml version="1.0" encoding="utf-8"?>
<p:tagLst xmlns:p="http://schemas.openxmlformats.org/presentationml/2006/main">
  <p:tag name="TABLE_ENDDRAG_ORIGIN_RECT" val="26*406"/>
  <p:tag name="TABLE_ENDDRAG_RECT" val="0*0*26*406"/>
</p:tagLst>
</file>

<file path=ppt/tags/tag68.xml><?xml version="1.0" encoding="utf-8"?>
<p:tagLst xmlns:p="http://schemas.openxmlformats.org/presentationml/2006/main">
  <p:tag name="TABLE_ENDDRAG_ORIGIN_RECT" val="55*57"/>
  <p:tag name="TABLE_ENDDRAG_RECT" val="53*40*55*57"/>
</p:tagLst>
</file>

<file path=ppt/tags/tag69.xml><?xml version="1.0" encoding="utf-8"?>
<p:tagLst xmlns:p="http://schemas.openxmlformats.org/presentationml/2006/main">
  <p:tag name="TABLE_ENDDRAG_ORIGIN_RECT" val="26*406"/>
  <p:tag name="TABLE_ENDDRAG_RECT" val="0*0*26*406"/>
</p:tagLst>
</file>

<file path=ppt/tags/tag7.xml><?xml version="1.0" encoding="utf-8"?>
<p:tagLst xmlns:p="http://schemas.openxmlformats.org/presentationml/2006/main">
  <p:tag name="KSO_WM_SLIDE_ID" val="custom20203888_15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5"/>
  <p:tag name="KSO_WM_SLIDE_SIZE" val="959*540"/>
  <p:tag name="KSO_WM_SLIDE_POSITION" val="0*0"/>
  <p:tag name="KSO_WM_TAG_VERSION" val="1.0"/>
  <p:tag name="KSO_WM_BEAUTIFY_FLAG" val="#wm#"/>
  <p:tag name="KSO_WM_TEMPLATE_CATEGORY" val="custom"/>
  <p:tag name="KSO_WM_TEMPLATE_INDEX" val="20203888"/>
  <p:tag name="KSO_WM_SLIDE_LAYOUT" val="a_f"/>
  <p:tag name="KSO_WM_SLIDE_LAYOUT_CNT" val="1_1"/>
</p:tagLst>
</file>

<file path=ppt/tags/tag70.xml><?xml version="1.0" encoding="utf-8"?>
<p:tagLst xmlns:p="http://schemas.openxmlformats.org/presentationml/2006/main">
  <p:tag name="TABLE_ENDDRAG_ORIGIN_RECT" val="26*406"/>
  <p:tag name="TABLE_ENDDRAG_RECT" val="0*0*26*406"/>
</p:tagLst>
</file>

<file path=ppt/tags/tag71.xml><?xml version="1.0" encoding="utf-8"?>
<p:tagLst xmlns:p="http://schemas.openxmlformats.org/presentationml/2006/main">
  <p:tag name="TABLE_ENDDRAG_ORIGIN_RECT" val="26*406"/>
  <p:tag name="TABLE_ENDDRAG_RECT" val="0*0*26*406"/>
</p:tagLst>
</file>

<file path=ppt/tags/tag72.xml><?xml version="1.0" encoding="utf-8"?>
<p:tagLst xmlns:p="http://schemas.openxmlformats.org/presentationml/2006/main">
  <p:tag name="TABLE_ENDDRAG_ORIGIN_RECT" val="392*181"/>
  <p:tag name="TABLE_ENDDRAG_RECT" val="138*127*392*181"/>
</p:tagLst>
</file>

<file path=ppt/tags/tag73.xml><?xml version="1.0" encoding="utf-8"?>
<p:tagLst xmlns:p="http://schemas.openxmlformats.org/presentationml/2006/main">
  <p:tag name="TABLE_ENDDRAG_ORIGIN_RECT" val="26*406"/>
  <p:tag name="TABLE_ENDDRAG_RECT" val="0*0*26*406"/>
</p:tagLst>
</file>

<file path=ppt/tags/tag74.xml><?xml version="1.0" encoding="utf-8"?>
<p:tagLst xmlns:p="http://schemas.openxmlformats.org/presentationml/2006/main">
  <p:tag name="KSO_WM_UNIT_TABLE_BEAUTIFY" val="smartTable{90dd3a82-c9c5-4547-87f0-626d61a6d4b3}"/>
  <p:tag name="TABLE_ENDDRAG_ORIGIN_RECT" val="548*346"/>
  <p:tag name="TABLE_ENDDRAG_RECT" val="82*57*548*346"/>
</p:tagLst>
</file>

<file path=ppt/tags/tag75.xml><?xml version="1.0" encoding="utf-8"?>
<p:tagLst xmlns:p="http://schemas.openxmlformats.org/presentationml/2006/main">
  <p:tag name="TABLE_ENDDRAG_ORIGIN_RECT" val="26*406"/>
  <p:tag name="TABLE_ENDDRAG_RECT" val="0*0*26*406"/>
</p:tagLst>
</file>

<file path=ppt/tags/tag76.xml><?xml version="1.0" encoding="utf-8"?>
<p:tagLst xmlns:p="http://schemas.openxmlformats.org/presentationml/2006/main">
  <p:tag name="TABLE_ENDDRAG_ORIGIN_RECT" val="26*405"/>
  <p:tag name="TABLE_ENDDRAG_RECT" val="0*0*26*406"/>
</p:tagLst>
</file>

<file path=ppt/tags/tag77.xml><?xml version="1.0" encoding="utf-8"?>
<p:tagLst xmlns:p="http://schemas.openxmlformats.org/presentationml/2006/main">
  <p:tag name="TABLE_ENDDRAG_ORIGIN_RECT" val="26*405"/>
  <p:tag name="TABLE_ENDDRAG_RECT" val="0*0*26*406"/>
</p:tagLst>
</file>

<file path=ppt/tags/tag78.xml><?xml version="1.0" encoding="utf-8"?>
<p:tagLst xmlns:p="http://schemas.openxmlformats.org/presentationml/2006/main">
  <p:tag name="TABLE_ENDDRAG_ORIGIN_RECT" val="26*405"/>
  <p:tag name="TABLE_ENDDRAG_RECT" val="0*0*26*406"/>
</p:tagLst>
</file>

<file path=ppt/tags/tag79.xml><?xml version="1.0" encoding="utf-8"?>
<p:tagLst xmlns:p="http://schemas.openxmlformats.org/presentationml/2006/main">
  <p:tag name="TABLE_ENDDRAG_ORIGIN_RECT" val="26*405"/>
  <p:tag name="TABLE_ENDDRAG_RECT" val="0*0*26*406"/>
</p:tagLst>
</file>

<file path=ppt/tags/tag8.xml><?xml version="1.0" encoding="utf-8"?>
<p:tagLst xmlns:p="http://schemas.openxmlformats.org/presentationml/2006/main">
  <p:tag name="TABLE_ENDDRAG_ORIGIN_RECT" val="631*27"/>
  <p:tag name="TABLE_ENDDRAG_RECT" val="0*0*631*27"/>
</p:tagLst>
</file>

<file path=ppt/tags/tag80.xml><?xml version="1.0" encoding="utf-8"?>
<p:tagLst xmlns:p="http://schemas.openxmlformats.org/presentationml/2006/main">
  <p:tag name="TABLE_ENDDRAG_ORIGIN_RECT" val="26*405"/>
  <p:tag name="TABLE_ENDDRAG_RECT" val="0*0*26*406"/>
</p:tagLst>
</file>

<file path=ppt/tags/tag81.xml><?xml version="1.0" encoding="utf-8"?>
<p:tagLst xmlns:p="http://schemas.openxmlformats.org/presentationml/2006/main">
  <p:tag name="TABLE_ENDDRAG_ORIGIN_RECT" val="26*405"/>
  <p:tag name="TABLE_ENDDRAG_RECT" val="0*0*26*406"/>
</p:tagLst>
</file>

<file path=ppt/tags/tag82.xml><?xml version="1.0" encoding="utf-8"?>
<p:tagLst xmlns:p="http://schemas.openxmlformats.org/presentationml/2006/main">
  <p:tag name="TABLE_ENDDRAG_ORIGIN_RECT" val="26*405"/>
  <p:tag name="TABLE_ENDDRAG_RECT" val="0*0*26*406"/>
</p:tagLst>
</file>

<file path=ppt/tags/tag83.xml><?xml version="1.0" encoding="utf-8"?>
<p:tagLst xmlns:p="http://schemas.openxmlformats.org/presentationml/2006/main">
  <p:tag name="TABLE_ENDDRAG_ORIGIN_RECT" val="26*405"/>
  <p:tag name="TABLE_ENDDRAG_RECT" val="0*0*26*406"/>
</p:tagLst>
</file>

<file path=ppt/tags/tag84.xml><?xml version="1.0" encoding="utf-8"?>
<p:tagLst xmlns:p="http://schemas.openxmlformats.org/presentationml/2006/main">
  <p:tag name="TABLE_ENDDRAG_ORIGIN_RECT" val="26*405"/>
  <p:tag name="TABLE_ENDDRAG_RECT" val="0*0*26*406"/>
</p:tagLst>
</file>

<file path=ppt/tags/tag85.xml><?xml version="1.0" encoding="utf-8"?>
<p:tagLst xmlns:p="http://schemas.openxmlformats.org/presentationml/2006/main">
  <p:tag name="TABLE_ENDDRAG_ORIGIN_RECT" val="26*405"/>
  <p:tag name="TABLE_ENDDRAG_RECT" val="0*0*26*406"/>
</p:tagLst>
</file>

<file path=ppt/tags/tag86.xml><?xml version="1.0" encoding="utf-8"?>
<p:tagLst xmlns:p="http://schemas.openxmlformats.org/presentationml/2006/main">
  <p:tag name="TABLE_ENDDRAG_ORIGIN_RECT" val="60*396"/>
  <p:tag name="TABLE_ENDDRAG_RECT" val="901*111*60*396"/>
</p:tagLst>
</file>

<file path=ppt/tags/tag87.xml><?xml version="1.0" encoding="utf-8"?>
<p:tagLst xmlns:p="http://schemas.openxmlformats.org/presentationml/2006/main">
  <p:tag name="TABLE_ENDDRAG_ORIGIN_RECT" val="55*57"/>
  <p:tag name="TABLE_ENDDRAG_RECT" val="53*40*55*57"/>
</p:tagLst>
</file>

<file path=ppt/tags/tag88.xml><?xml version="1.0" encoding="utf-8"?>
<p:tagLst xmlns:p="http://schemas.openxmlformats.org/presentationml/2006/main">
  <p:tag name="TABLE_ENDDRAG_ORIGIN_RECT" val="55*57"/>
  <p:tag name="TABLE_ENDDRAG_RECT" val="53*40*55*57"/>
</p:tagLst>
</file>

<file path=ppt/tags/tag89.xml><?xml version="1.0" encoding="utf-8"?>
<p:tagLst xmlns:p="http://schemas.openxmlformats.org/presentationml/2006/main">
  <p:tag name="KSO_WM_UNIT_TABLE_BEAUTIFY" val="smartTable{7d11214f-0b1d-4baa-b8f0-9ba4943af51e}"/>
</p:tagLst>
</file>

<file path=ppt/tags/tag9.xml><?xml version="1.0" encoding="utf-8"?>
<p:tagLst xmlns:p="http://schemas.openxmlformats.org/presentationml/2006/main">
  <p:tag name="TABLE_ENDDRAG_ORIGIN_RECT" val="26*404"/>
  <p:tag name="TABLE_ENDDRAG_RECT" val="0*0*26*404"/>
</p:tagLst>
</file>

<file path=ppt/tags/tag90.xml><?xml version="1.0" encoding="utf-8"?>
<p:tagLst xmlns:p="http://schemas.openxmlformats.org/presentationml/2006/main">
  <p:tag name="TABLE_ENDDRAG_ORIGIN_RECT" val="26*405"/>
  <p:tag name="TABLE_ENDDRAG_RECT" val="0*0*26*406"/>
</p:tagLst>
</file>

<file path=ppt/tags/tag91.xml><?xml version="1.0" encoding="utf-8"?>
<p:tagLst xmlns:p="http://schemas.openxmlformats.org/presentationml/2006/main">
  <p:tag name="TABLE_ENDDRAG_ORIGIN_RECT" val="28*406"/>
  <p:tag name="TABLE_ENDDRAG_RECT" val="0*0*28*406"/>
</p:tagLst>
</file>

<file path=ppt/tags/tag92.xml><?xml version="1.0" encoding="utf-8"?>
<p:tagLst xmlns:p="http://schemas.openxmlformats.org/presentationml/2006/main">
  <p:tag name="TABLE_ENDDRAG_ORIGIN_RECT" val="28*406"/>
  <p:tag name="TABLE_ENDDRAG_RECT" val="0*0*28*406"/>
</p:tagLst>
</file>

<file path=ppt/tags/tag93.xml><?xml version="1.0" encoding="utf-8"?>
<p:tagLst xmlns:p="http://schemas.openxmlformats.org/presentationml/2006/main">
  <p:tag name="TABLE_ENDDRAG_ORIGIN_RECT" val="28*406"/>
  <p:tag name="TABLE_ENDDRAG_RECT" val="0*0*28*406"/>
</p:tagLst>
</file>

<file path=ppt/tags/tag94.xml><?xml version="1.0" encoding="utf-8"?>
<p:tagLst xmlns:p="http://schemas.openxmlformats.org/presentationml/2006/main">
  <p:tag name="TABLE_ENDDRAG_ORIGIN_RECT" val="28*406"/>
  <p:tag name="TABLE_ENDDRAG_RECT" val="0*0*28*406"/>
</p:tagLst>
</file>

<file path=ppt/tags/tag95.xml><?xml version="1.0" encoding="utf-8"?>
<p:tagLst xmlns:p="http://schemas.openxmlformats.org/presentationml/2006/main">
  <p:tag name="TABLE_ENDDRAG_ORIGIN_RECT" val="26*405"/>
  <p:tag name="TABLE_ENDDRAG_RECT" val="0*0*26*406"/>
</p:tagLst>
</file>

<file path=ppt/tags/tag96.xml><?xml version="1.0" encoding="utf-8"?>
<p:tagLst xmlns:p="http://schemas.openxmlformats.org/presentationml/2006/main">
  <p:tag name="TABLE_ENDDRAG_ORIGIN_RECT" val="29*406"/>
  <p:tag name="TABLE_ENDDRAG_RECT" val="0*0*29*406"/>
</p:tagLst>
</file>

<file path=ppt/tags/tag97.xml><?xml version="1.0" encoding="utf-8"?>
<p:tagLst xmlns:p="http://schemas.openxmlformats.org/presentationml/2006/main">
  <p:tag name="TABLE_ENDDRAG_ORIGIN_RECT" val="26*406"/>
  <p:tag name="TABLE_ENDDRAG_RECT" val="0*0*26*406"/>
</p:tagLst>
</file>

<file path=ppt/tags/tag98.xml><?xml version="1.0" encoding="utf-8"?>
<p:tagLst xmlns:p="http://schemas.openxmlformats.org/presentationml/2006/main">
  <p:tag name="COMMONDATA" val="eyJoZGlkIjoiMzQ3ZTNmYzM1NzVmOTAzNGQ4ZmUxZmJkMTA1YmU0M2UifQ=="/>
  <p:tag name="KSO_WPP_MARK_KEY" val="19d96986-6f83-4b10-a6b0-6a8d25e9831d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13182</Words>
  <Application>WPS 演示</Application>
  <PresentationFormat>全屏显示(16:9)</PresentationFormat>
  <Paragraphs>7618</Paragraphs>
  <Slides>74</Slides>
  <Notes>0</Notes>
  <HiddenSlides>0</HiddenSlides>
  <MMClips>1</MMClips>
  <ScaleCrop>false</ScaleCrop>
  <HeadingPairs>
    <vt:vector size="8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45</vt:i4>
      </vt:variant>
      <vt:variant>
        <vt:lpstr>幻灯片标题</vt:lpstr>
      </vt:variant>
      <vt:variant>
        <vt:i4>74</vt:i4>
      </vt:variant>
    </vt:vector>
  </HeadingPairs>
  <TitlesOfParts>
    <vt:vector size="139" baseType="lpstr">
      <vt:lpstr>Arial</vt:lpstr>
      <vt:lpstr>宋体</vt:lpstr>
      <vt:lpstr>Wingdings</vt:lpstr>
      <vt:lpstr>Times New Roman</vt:lpstr>
      <vt:lpstr>微软雅黑</vt:lpstr>
      <vt:lpstr>文鼎霹靂體</vt:lpstr>
      <vt:lpstr>PMingLiU-ExtB</vt:lpstr>
      <vt:lpstr>黑体</vt:lpstr>
      <vt:lpstr>汉仪铸字招牌黑简</vt:lpstr>
      <vt:lpstr>楷体</vt:lpstr>
      <vt:lpstr>仿宋_GB2312</vt:lpstr>
      <vt:lpstr>Calibri</vt:lpstr>
      <vt:lpstr>Arial Unicode MS</vt:lpstr>
      <vt:lpstr>Calibri Light</vt:lpstr>
      <vt:lpstr>Impact</vt:lpstr>
      <vt:lpstr>方正豪体简体</vt:lpstr>
      <vt:lpstr>楷体_GB2312</vt:lpstr>
      <vt:lpstr>华文隶书</vt:lpstr>
      <vt:lpstr>华文行楷</vt:lpstr>
      <vt:lpstr>Office 主题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Equation.KSEE3</vt:lpstr>
      <vt:lpstr>Equation.KSEE3</vt:lpstr>
      <vt:lpstr>Equation.3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Equation.3</vt:lpstr>
      <vt:lpstr>Equation.3</vt:lpstr>
      <vt:lpstr>Equation.3</vt:lpstr>
      <vt:lpstr>Equation.3</vt:lpstr>
      <vt:lpstr>Equation.3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二、任务实施 </vt:lpstr>
      <vt:lpstr>数字信号及数字电路的特点 </vt:lpstr>
      <vt:lpstr>PowerPoint 演示文稿</vt:lpstr>
      <vt:lpstr>PowerPoint 演示文稿</vt:lpstr>
      <vt:lpstr>PowerPoint 演示文稿</vt:lpstr>
      <vt:lpstr>PowerPoint 演示文稿</vt:lpstr>
      <vt:lpstr>数制和码制 </vt:lpstr>
      <vt:lpstr>PowerPoint 演示文稿</vt:lpstr>
      <vt:lpstr>二、数制和码制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一、认识门电路</vt:lpstr>
      <vt:lpstr>PowerPoint 演示文稿</vt:lpstr>
      <vt:lpstr>二、任务实施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复合逻辑门电路 </vt:lpstr>
      <vt:lpstr>复合逻辑门电路 </vt:lpstr>
      <vt:lpstr>集成逻辑门电路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归纳总结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kk</dc:creator>
  <cp:lastModifiedBy>海燕～李</cp:lastModifiedBy>
  <cp:revision>253</cp:revision>
  <dcterms:created xsi:type="dcterms:W3CDTF">2016-12-07T11:35:00Z</dcterms:created>
  <dcterms:modified xsi:type="dcterms:W3CDTF">2023-05-24T22:37:13Z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2052-11.8.2.11813</vt:lpwstr>
  </property>
  <property fmtid="{D5CDD505-2E9C-101B-9397-08002B2CF9AE}" pid="3" name="ICV">
    <vt:lpwstr>186758625AC24FF3A96A96FC447869E0</vt:lpwstr>
  </property>
</Properties>
</file>