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9" r:id="rId3"/>
    <p:sldId id="305" r:id="rId5"/>
    <p:sldId id="306" r:id="rId6"/>
    <p:sldId id="331" r:id="rId7"/>
    <p:sldId id="307" r:id="rId8"/>
    <p:sldId id="334" r:id="rId9"/>
    <p:sldId id="335" r:id="rId10"/>
    <p:sldId id="337" r:id="rId11"/>
    <p:sldId id="339" r:id="rId12"/>
    <p:sldId id="340" r:id="rId13"/>
    <p:sldId id="341" r:id="rId14"/>
    <p:sldId id="342" r:id="rId15"/>
    <p:sldId id="338" r:id="rId16"/>
    <p:sldId id="343" r:id="rId17"/>
    <p:sldId id="309" r:id="rId18"/>
    <p:sldId id="318" r:id="rId19"/>
    <p:sldId id="355" r:id="rId20"/>
    <p:sldId id="356" r:id="rId21"/>
    <p:sldId id="319" r:id="rId22"/>
    <p:sldId id="357" r:id="rId23"/>
    <p:sldId id="358" r:id="rId24"/>
    <p:sldId id="359" r:id="rId25"/>
    <p:sldId id="360" r:id="rId26"/>
    <p:sldId id="361" r:id="rId27"/>
    <p:sldId id="362" r:id="rId28"/>
    <p:sldId id="320" r:id="rId29"/>
    <p:sldId id="310" r:id="rId30"/>
    <p:sldId id="344" r:id="rId31"/>
    <p:sldId id="321" r:id="rId32"/>
    <p:sldId id="346" r:id="rId33"/>
    <p:sldId id="348" r:id="rId34"/>
    <p:sldId id="308" r:id="rId35"/>
  </p:sldIdLst>
  <p:sldSz cx="12192000" cy="6858000"/>
  <p:notesSz cx="6858000" cy="9144000"/>
  <p:custDataLst>
    <p:tags r:id="rId3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9696"/>
    <a:srgbClr val="3E516A"/>
    <a:srgbClr val="597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6" y="86"/>
      </p:cViewPr>
      <p:guideLst>
        <p:guide orient="horz" pos="2136"/>
        <p:guide pos="3835"/>
      </p:guideLst>
    </p:cSldViewPr>
  </p:slideViewPr>
  <p:notesTextViewPr>
    <p:cViewPr>
      <p:scale>
        <a:sx n="1" d="1"/>
        <a:sy n="1" d="1"/>
      </p:scale>
      <p:origin x="0" y="0"/>
    </p:cViewPr>
  </p:notesTextViewPr>
  <p:sorterViewPr>
    <p:cViewPr>
      <p:scale>
        <a:sx n="64" d="100"/>
        <a:sy n="64"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3.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1D1AF1C5-93C5-4AD1-B2C9-DD7B0565CF12}"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7DD40C16-6D13-4206-AEC1-8436ABA97D0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fld id="{5689A3BD-9939-4B51-9C3D-A9FB8A76EF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1465263" y="585788"/>
            <a:ext cx="1755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t" hangingPunct="1">
              <a:buFontTx/>
              <a:buNone/>
              <a:defRPr/>
            </a:pPr>
            <a:r>
              <a:rPr lang="en-US" altLang="zh-CN" sz="1600" dirty="0">
                <a:solidFill>
                  <a:srgbClr val="969696"/>
                </a:solidFill>
                <a:ea typeface="微软雅黑" panose="020B0503020204020204" pitchFamily="34" charset="-122"/>
              </a:rPr>
              <a:t>teaching analysis</a:t>
            </a:r>
            <a:endParaRPr lang="en-US" altLang="zh-CN" sz="1600" dirty="0">
              <a:solidFill>
                <a:srgbClr val="969696"/>
              </a:solidFill>
              <a:ea typeface="微软雅黑" panose="020B0503020204020204" pitchFamily="34" charset="-122"/>
            </a:endParaRPr>
          </a:p>
        </p:txBody>
      </p:sp>
      <p:sp>
        <p:nvSpPr>
          <p:cNvPr id="3" name="五边形 44"/>
          <p:cNvSpPr>
            <a:spLocks noChangeArrowheads="1"/>
          </p:cNvSpPr>
          <p:nvPr/>
        </p:nvSpPr>
        <p:spPr bwMode="auto">
          <a:xfrm rot="5400000">
            <a:off x="138112" y="103188"/>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 name="文本框 45"/>
          <p:cNvSpPr>
            <a:spLocks noChangeArrowheads="1"/>
          </p:cNvSpPr>
          <p:nvPr userDrawn="1"/>
        </p:nvSpPr>
        <p:spPr bwMode="auto">
          <a:xfrm>
            <a:off x="330200" y="-320675"/>
            <a:ext cx="7524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8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8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5" name="直接连接符 48"/>
          <p:cNvSpPr>
            <a:spLocks noChangeShapeType="1"/>
          </p:cNvSpPr>
          <p:nvPr userDrawn="1"/>
        </p:nvSpPr>
        <p:spPr bwMode="auto">
          <a:xfrm>
            <a:off x="1141413" y="836613"/>
            <a:ext cx="11031537" cy="0"/>
          </a:xfrm>
          <a:prstGeom prst="line">
            <a:avLst/>
          </a:prstGeom>
          <a:noFill/>
          <a:ln w="19050">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TextBox 5"/>
          <p:cNvSpPr txBox="1">
            <a:spLocks noChangeArrowheads="1"/>
          </p:cNvSpPr>
          <p:nvPr userDrawn="1"/>
        </p:nvSpPr>
        <p:spPr bwMode="auto">
          <a:xfrm>
            <a:off x="1350963" y="130175"/>
            <a:ext cx="191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3200" b="1" dirty="0">
                <a:latin typeface="华康雅宋体W9" pitchFamily="49" charset="-122"/>
                <a:ea typeface="华康雅宋体W9" pitchFamily="49" charset="-122"/>
              </a:rPr>
              <a:t>教学分析</a:t>
            </a:r>
            <a:endParaRPr lang="zh-CN" altLang="en-US" sz="3200" b="1" dirty="0">
              <a:latin typeface="华康雅宋体W9" pitchFamily="49" charset="-122"/>
              <a:ea typeface="华康雅宋体W9"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教学策略">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1465263" y="585788"/>
            <a:ext cx="1755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t" hangingPunct="1">
              <a:buFontTx/>
              <a:buNone/>
              <a:defRPr/>
            </a:pPr>
            <a:r>
              <a:rPr lang="en-US" altLang="zh-CN" sz="1600" dirty="0">
                <a:solidFill>
                  <a:srgbClr val="969696"/>
                </a:solidFill>
                <a:ea typeface="微软雅黑" panose="020B0503020204020204" pitchFamily="34" charset="-122"/>
              </a:rPr>
              <a:t>teaching strategy</a:t>
            </a:r>
            <a:endParaRPr lang="en-US" altLang="zh-CN" sz="1600" dirty="0">
              <a:solidFill>
                <a:srgbClr val="969696"/>
              </a:solidFill>
              <a:ea typeface="微软雅黑" panose="020B0503020204020204" pitchFamily="34" charset="-122"/>
            </a:endParaRPr>
          </a:p>
        </p:txBody>
      </p:sp>
      <p:sp>
        <p:nvSpPr>
          <p:cNvPr id="3" name="五边形 44"/>
          <p:cNvSpPr>
            <a:spLocks noChangeArrowheads="1"/>
          </p:cNvSpPr>
          <p:nvPr/>
        </p:nvSpPr>
        <p:spPr bwMode="auto">
          <a:xfrm rot="5400000">
            <a:off x="138112" y="103188"/>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 name="文本框 45"/>
          <p:cNvSpPr>
            <a:spLocks noChangeArrowheads="1"/>
          </p:cNvSpPr>
          <p:nvPr userDrawn="1"/>
        </p:nvSpPr>
        <p:spPr bwMode="auto">
          <a:xfrm>
            <a:off x="331174" y="-320675"/>
            <a:ext cx="7505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8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8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5" name="直接连接符 48"/>
          <p:cNvSpPr>
            <a:spLocks noChangeShapeType="1"/>
          </p:cNvSpPr>
          <p:nvPr userDrawn="1"/>
        </p:nvSpPr>
        <p:spPr bwMode="auto">
          <a:xfrm>
            <a:off x="1141413" y="836613"/>
            <a:ext cx="11031537" cy="0"/>
          </a:xfrm>
          <a:prstGeom prst="line">
            <a:avLst/>
          </a:prstGeom>
          <a:noFill/>
          <a:ln w="19050">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TextBox 5"/>
          <p:cNvSpPr txBox="1">
            <a:spLocks noChangeArrowheads="1"/>
          </p:cNvSpPr>
          <p:nvPr userDrawn="1"/>
        </p:nvSpPr>
        <p:spPr bwMode="auto">
          <a:xfrm>
            <a:off x="1350963" y="130175"/>
            <a:ext cx="1917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3200" b="1" dirty="0">
                <a:latin typeface="华康雅宋体W9" pitchFamily="49" charset="-122"/>
                <a:ea typeface="华康雅宋体W9" pitchFamily="49" charset="-122"/>
              </a:rPr>
              <a:t>教学策略</a:t>
            </a:r>
            <a:endParaRPr lang="zh-CN" altLang="en-US" sz="3200" b="1" dirty="0">
              <a:latin typeface="华康雅宋体W9" pitchFamily="49" charset="-122"/>
              <a:ea typeface="华康雅宋体W9" pitchFamily="49"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1465263" y="585788"/>
            <a:ext cx="1792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t" hangingPunct="1">
              <a:buFontTx/>
              <a:buNone/>
              <a:defRPr/>
            </a:pPr>
            <a:r>
              <a:rPr lang="en-US" altLang="zh-CN" sz="1600" dirty="0">
                <a:solidFill>
                  <a:srgbClr val="969696"/>
                </a:solidFill>
                <a:ea typeface="微软雅黑" panose="020B0503020204020204" pitchFamily="34" charset="-122"/>
              </a:rPr>
              <a:t> teaching process</a:t>
            </a:r>
            <a:endParaRPr lang="en-US" altLang="zh-CN" sz="1600" dirty="0">
              <a:solidFill>
                <a:srgbClr val="969696"/>
              </a:solidFill>
              <a:ea typeface="微软雅黑" panose="020B0503020204020204" pitchFamily="34" charset="-122"/>
            </a:endParaRPr>
          </a:p>
        </p:txBody>
      </p:sp>
      <p:sp>
        <p:nvSpPr>
          <p:cNvPr id="3" name="五边形 44"/>
          <p:cNvSpPr>
            <a:spLocks noChangeArrowheads="1"/>
          </p:cNvSpPr>
          <p:nvPr/>
        </p:nvSpPr>
        <p:spPr bwMode="auto">
          <a:xfrm rot="5400000">
            <a:off x="138112" y="103188"/>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 name="文本框 45"/>
          <p:cNvSpPr>
            <a:spLocks noChangeArrowheads="1"/>
          </p:cNvSpPr>
          <p:nvPr userDrawn="1"/>
        </p:nvSpPr>
        <p:spPr bwMode="auto">
          <a:xfrm>
            <a:off x="331174" y="-320675"/>
            <a:ext cx="7505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8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8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5" name="直接连接符 48"/>
          <p:cNvSpPr>
            <a:spLocks noChangeShapeType="1"/>
          </p:cNvSpPr>
          <p:nvPr userDrawn="1"/>
        </p:nvSpPr>
        <p:spPr bwMode="auto">
          <a:xfrm>
            <a:off x="1141413" y="836613"/>
            <a:ext cx="11031537" cy="0"/>
          </a:xfrm>
          <a:prstGeom prst="line">
            <a:avLst/>
          </a:prstGeom>
          <a:noFill/>
          <a:ln w="19050">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TextBox 5"/>
          <p:cNvSpPr txBox="1">
            <a:spLocks noChangeArrowheads="1"/>
          </p:cNvSpPr>
          <p:nvPr userDrawn="1"/>
        </p:nvSpPr>
        <p:spPr bwMode="auto">
          <a:xfrm>
            <a:off x="1350963" y="130175"/>
            <a:ext cx="1917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3200" b="1" dirty="0">
                <a:latin typeface="华康雅宋体W9" pitchFamily="49" charset="-122"/>
                <a:ea typeface="华康雅宋体W9" pitchFamily="49" charset="-122"/>
              </a:rPr>
              <a:t>教学过程</a:t>
            </a:r>
            <a:endParaRPr lang="zh-CN" altLang="en-US" sz="3200" b="1" dirty="0">
              <a:latin typeface="华康雅宋体W9" pitchFamily="49" charset="-122"/>
              <a:ea typeface="华康雅宋体W9"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效果">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1377127" y="585788"/>
            <a:ext cx="2268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t" hangingPunct="1">
              <a:buFontTx/>
              <a:buNone/>
              <a:defRPr/>
            </a:pPr>
            <a:r>
              <a:rPr lang="en-US" altLang="zh-CN" sz="1600" dirty="0">
                <a:solidFill>
                  <a:srgbClr val="969696"/>
                </a:solidFill>
                <a:ea typeface="微软雅黑" panose="020B0503020204020204" pitchFamily="34" charset="-122"/>
              </a:rPr>
              <a:t> teaching effectiveness</a:t>
            </a:r>
            <a:endParaRPr lang="en-US" altLang="zh-CN" sz="1600" dirty="0">
              <a:solidFill>
                <a:srgbClr val="969696"/>
              </a:solidFill>
              <a:ea typeface="微软雅黑" panose="020B0503020204020204" pitchFamily="34" charset="-122"/>
            </a:endParaRPr>
          </a:p>
        </p:txBody>
      </p:sp>
      <p:sp>
        <p:nvSpPr>
          <p:cNvPr id="3" name="五边形 44"/>
          <p:cNvSpPr>
            <a:spLocks noChangeArrowheads="1"/>
          </p:cNvSpPr>
          <p:nvPr/>
        </p:nvSpPr>
        <p:spPr bwMode="auto">
          <a:xfrm rot="5400000">
            <a:off x="138112" y="103188"/>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4" name="文本框 45"/>
          <p:cNvSpPr>
            <a:spLocks noChangeArrowheads="1"/>
          </p:cNvSpPr>
          <p:nvPr userDrawn="1"/>
        </p:nvSpPr>
        <p:spPr bwMode="auto">
          <a:xfrm>
            <a:off x="331174" y="-320675"/>
            <a:ext cx="7505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8800" b="1" dirty="0">
                <a:solidFill>
                  <a:schemeClr val="bg1"/>
                </a:solidFill>
                <a:latin typeface="华康雅宋体W9" pitchFamily="49" charset="-122"/>
                <a:ea typeface="华康雅宋体W9" pitchFamily="49" charset="-122"/>
                <a:sym typeface="宋体" panose="02010600030101010101" pitchFamily="2" charset="-122"/>
              </a:rPr>
              <a:t>4</a:t>
            </a:r>
            <a:endParaRPr lang="zh-CN" altLang="en-US" sz="8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5" name="直接连接符 48"/>
          <p:cNvSpPr>
            <a:spLocks noChangeShapeType="1"/>
          </p:cNvSpPr>
          <p:nvPr userDrawn="1"/>
        </p:nvSpPr>
        <p:spPr bwMode="auto">
          <a:xfrm>
            <a:off x="1141413" y="836613"/>
            <a:ext cx="11031537" cy="0"/>
          </a:xfrm>
          <a:prstGeom prst="line">
            <a:avLst/>
          </a:prstGeom>
          <a:noFill/>
          <a:ln w="19050">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TextBox 5"/>
          <p:cNvSpPr txBox="1">
            <a:spLocks noChangeArrowheads="1"/>
          </p:cNvSpPr>
          <p:nvPr userDrawn="1"/>
        </p:nvSpPr>
        <p:spPr bwMode="auto">
          <a:xfrm>
            <a:off x="1350963" y="130175"/>
            <a:ext cx="1917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3200" b="1" dirty="0">
                <a:latin typeface="华康雅宋体W9" pitchFamily="49" charset="-122"/>
                <a:ea typeface="华康雅宋体W9" pitchFamily="49" charset="-122"/>
              </a:rPr>
              <a:t>教学效果</a:t>
            </a:r>
            <a:endParaRPr lang="zh-CN" altLang="en-US" sz="3200" b="1" dirty="0">
              <a:latin typeface="华康雅宋体W9" pitchFamily="49" charset="-122"/>
              <a:ea typeface="华康雅宋体W9"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Light" panose="020F0302020204030204" pitchFamily="34" charset="0"/>
              </a:rPr>
              <a:t>单击此处编辑母版标题样式</a:t>
            </a:r>
            <a:endParaRPr lang="zh-CN" altLang="zh-CN">
              <a:sym typeface="Calibri Light" panose="020F0302020204030204" pitchFamily="34" charset="0"/>
            </a:endParaRP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endParaRPr lang="zh-CN" altLang="zh-CN">
              <a:sym typeface="Calibri" panose="020F0502020204030204" pitchFamily="34" charset="0"/>
            </a:endParaRPr>
          </a:p>
          <a:p>
            <a:pPr lvl="1"/>
            <a:r>
              <a:rPr lang="zh-CN" altLang="zh-CN">
                <a:sym typeface="Calibri" panose="020F0502020204030204" pitchFamily="34" charset="0"/>
              </a:rPr>
              <a:t>第二级</a:t>
            </a:r>
            <a:endParaRPr lang="zh-CN" altLang="zh-CN">
              <a:sym typeface="Calibri" panose="020F0502020204030204" pitchFamily="34" charset="0"/>
            </a:endParaRPr>
          </a:p>
          <a:p>
            <a:pPr lvl="2"/>
            <a:r>
              <a:rPr lang="zh-CN" altLang="zh-CN">
                <a:sym typeface="Calibri" panose="020F0502020204030204" pitchFamily="34" charset="0"/>
              </a:rPr>
              <a:t>第三级</a:t>
            </a:r>
            <a:endParaRPr lang="zh-CN" altLang="zh-CN">
              <a:sym typeface="Calibri" panose="020F0502020204030204" pitchFamily="34" charset="0"/>
            </a:endParaRPr>
          </a:p>
          <a:p>
            <a:pPr lvl="3"/>
            <a:r>
              <a:rPr lang="zh-CN" altLang="zh-CN">
                <a:sym typeface="Calibri" panose="020F0502020204030204" pitchFamily="34" charset="0"/>
              </a:rPr>
              <a:t>第四级</a:t>
            </a:r>
            <a:endParaRPr lang="zh-CN" altLang="zh-CN">
              <a:sym typeface="Calibri" panose="020F0502020204030204" pitchFamily="34" charset="0"/>
            </a:endParaRPr>
          </a:p>
          <a:p>
            <a:pPr lvl="4"/>
            <a:r>
              <a:rPr lang="zh-CN" altLang="zh-CN">
                <a:sym typeface="Calibri" panose="020F0502020204030204" pitchFamily="34" charset="0"/>
              </a:rPr>
              <a:t>第五级</a:t>
            </a:r>
            <a:endParaRPr lang="zh-CN" alt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fld id="{D66CA245-7B50-4757-B929-059CF841BBF6}"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fld id="{8A2BE70E-0E85-47D6-8153-D5BFC7139A3A}" type="slidenum">
              <a:rPr lang="zh-CN" altLang="en-US"/>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6.sv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5.png"/><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sv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7.png"/><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4379556" y="2297336"/>
            <a:ext cx="7100570" cy="1043940"/>
          </a:xfrm>
          <a:prstGeom prst="rect">
            <a:avLst/>
          </a:prstGeom>
        </p:spPr>
        <p:txBody>
          <a:bodyPr wrap="none" lIns="121917" tIns="60958" rIns="121917" bIns="60958">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计算机网络</a:t>
            </a:r>
            <a:r>
              <a:rPr lang="zh-CN" altLang="en-US" sz="6000" b="1" dirty="0">
                <a:solidFill>
                  <a:srgbClr val="0070C0"/>
                </a:solidFill>
                <a:latin typeface="微软雅黑" panose="020B0503020204020204" pitchFamily="34" charset="-122"/>
                <a:ea typeface="微软雅黑" panose="020B0503020204020204" pitchFamily="34" charset="-122"/>
              </a:rPr>
              <a:t>技术基础</a:t>
            </a:r>
            <a:endParaRPr lang="zh-CN" altLang="en-US" sz="6000" b="1" dirty="0">
              <a:solidFill>
                <a:srgbClr val="0070C0"/>
              </a:solidFill>
              <a:latin typeface="微软雅黑" panose="020B0503020204020204" pitchFamily="34" charset="-122"/>
              <a:ea typeface="微软雅黑" panose="020B0503020204020204" pitchFamily="34" charset="-122"/>
            </a:endParaRPr>
          </a:p>
        </p:txBody>
      </p:sp>
      <p:grpSp>
        <p:nvGrpSpPr>
          <p:cNvPr id="93" name="组合 92"/>
          <p:cNvGrpSpPr/>
          <p:nvPr/>
        </p:nvGrpSpPr>
        <p:grpSpPr>
          <a:xfrm>
            <a:off x="621866" y="886927"/>
            <a:ext cx="3613697" cy="4376275"/>
            <a:chOff x="633046" y="404448"/>
            <a:chExt cx="3722074" cy="4507522"/>
          </a:xfrm>
        </p:grpSpPr>
        <p:pic>
          <p:nvPicPr>
            <p:cNvPr id="53" name="图片 52" descr="1314511027-0.png"/>
            <p:cNvPicPr>
              <a:picLocks noChangeAspect="1"/>
            </p:cNvPicPr>
            <p:nvPr/>
          </p:nvPicPr>
          <p:blipFill>
            <a:blip r:embed="rId1" cstate="print"/>
            <a:stretch>
              <a:fillRect/>
            </a:stretch>
          </p:blipFill>
          <p:spPr>
            <a:xfrm>
              <a:off x="633046" y="404448"/>
              <a:ext cx="3018689" cy="3018689"/>
            </a:xfrm>
            <a:prstGeom prst="rect">
              <a:avLst/>
            </a:prstGeom>
          </p:spPr>
        </p:pic>
        <p:pic>
          <p:nvPicPr>
            <p:cNvPr id="55" name="图片 54" descr="33484.png"/>
            <p:cNvPicPr>
              <a:picLocks noChangeAspect="1"/>
            </p:cNvPicPr>
            <p:nvPr/>
          </p:nvPicPr>
          <p:blipFill>
            <a:blip r:embed="rId2" cstate="print"/>
            <a:stretch>
              <a:fillRect/>
            </a:stretch>
          </p:blipFill>
          <p:spPr>
            <a:xfrm>
              <a:off x="2080843" y="1735015"/>
              <a:ext cx="2274277" cy="2274277"/>
            </a:xfrm>
            <a:prstGeom prst="rect">
              <a:avLst/>
            </a:prstGeom>
          </p:spPr>
        </p:pic>
        <p:pic>
          <p:nvPicPr>
            <p:cNvPr id="56" name="图片 55" descr="1291DB92L0-260B.png"/>
            <p:cNvPicPr>
              <a:picLocks noChangeAspect="1"/>
            </p:cNvPicPr>
            <p:nvPr/>
          </p:nvPicPr>
          <p:blipFill>
            <a:blip r:embed="rId3" cstate="print"/>
            <a:stretch>
              <a:fillRect/>
            </a:stretch>
          </p:blipFill>
          <p:spPr>
            <a:xfrm>
              <a:off x="1453660" y="3018693"/>
              <a:ext cx="1893277" cy="1893277"/>
            </a:xfrm>
            <a:prstGeom prst="rect">
              <a:avLst/>
            </a:prstGeom>
          </p:spPr>
        </p:pic>
      </p:grpSp>
      <p:pic>
        <p:nvPicPr>
          <p:cNvPr id="42" name="图片 41"/>
          <p:cNvPicPr>
            <a:picLocks noChangeAspect="1"/>
          </p:cNvPicPr>
          <p:nvPr/>
        </p:nvPicPr>
        <p:blipFill rotWithShape="1">
          <a:blip r:embed="rId4"/>
          <a:srcRect b="36646"/>
          <a:stretch>
            <a:fillRect/>
          </a:stretch>
        </p:blipFill>
        <p:spPr>
          <a:xfrm>
            <a:off x="-1" y="5546035"/>
            <a:ext cx="12192000" cy="1311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071880"/>
            <a:ext cx="10569575" cy="4677410"/>
          </a:xfrm>
          <a:prstGeom prst="rect">
            <a:avLst/>
          </a:prstGeom>
          <a:noFill/>
        </p:spPr>
        <p:txBody>
          <a:bodyPr wrap="square" rtlCol="0">
            <a:spAutoFit/>
          </a:bodyPr>
          <a:p>
            <a:pPr algn="just" eaLnBrk="1" latinLnBrk="0" hangingPunct="1">
              <a:lnSpc>
                <a:spcPct val="150000"/>
              </a:lnSpc>
              <a:spcBef>
                <a:spcPts val="1200"/>
              </a:spcBef>
            </a:pPr>
            <a:r>
              <a:rPr lang="en-US" altLang="zh-CN" sz="3200" b="1" dirty="0">
                <a:latin typeface="微软雅黑" panose="020B0503020204020204" pitchFamily="34" charset="-122"/>
                <a:ea typeface="微软雅黑" panose="020B0503020204020204" pitchFamily="34" charset="-122"/>
                <a:sym typeface="+mn-ea"/>
              </a:rPr>
              <a:t>2. DHCP</a:t>
            </a:r>
            <a:r>
              <a:rPr lang="zh-CN" altLang="en-US" sz="3200" b="1" dirty="0">
                <a:latin typeface="微软雅黑" panose="020B0503020204020204" pitchFamily="34" charset="-122"/>
                <a:ea typeface="微软雅黑" panose="020B0503020204020204" pitchFamily="34" charset="-122"/>
                <a:sym typeface="+mn-ea"/>
              </a:rPr>
              <a:t>的工作过程</a:t>
            </a:r>
            <a:endParaRPr lang="zh-CN" altLang="en-US" sz="3200" b="1" dirty="0">
              <a:latin typeface="微软雅黑" panose="020B0503020204020204" pitchFamily="34" charset="-122"/>
              <a:ea typeface="微软雅黑" panose="020B0503020204020204" pitchFamily="34" charset="-122"/>
              <a:sym typeface="+mn-ea"/>
            </a:endParaRPr>
          </a:p>
          <a:p>
            <a:pPr algn="just" eaLnBrk="1" latinLnBrk="0" hangingPunct="1">
              <a:lnSpc>
                <a:spcPct val="150000"/>
              </a:lnSpc>
              <a:spcBef>
                <a:spcPts val="1200"/>
              </a:spcBef>
            </a:pPr>
            <a:r>
              <a:rPr lang="en-US" altLang="zh-CN" sz="3200" dirty="0">
                <a:solidFill>
                  <a:prstClr val="black"/>
                </a:solidFill>
                <a:latin typeface="微软雅黑" panose="020B0503020204020204" pitchFamily="34" charset="-122"/>
                <a:ea typeface="微软雅黑" panose="020B0503020204020204" pitchFamily="34" charset="-122"/>
                <a:sym typeface="+mn-ea"/>
              </a:rPr>
              <a:t>(2) </a:t>
            </a:r>
            <a:r>
              <a:rPr lang="zh-CN" altLang="en-US" sz="3200" dirty="0">
                <a:solidFill>
                  <a:prstClr val="black"/>
                </a:solidFill>
                <a:latin typeface="微软雅黑" panose="020B0503020204020204" pitchFamily="34" charset="-122"/>
                <a:ea typeface="微软雅黑" panose="020B0503020204020204" pitchFamily="34" charset="-122"/>
                <a:sym typeface="+mn-ea"/>
              </a:rPr>
              <a:t>提供租约。如果某台</a:t>
            </a:r>
            <a:r>
              <a:rPr lang="en-US" altLang="zh-CN" sz="3200" dirty="0">
                <a:solidFill>
                  <a:prstClr val="black"/>
                </a:solidFill>
                <a:latin typeface="微软雅黑" panose="020B0503020204020204" pitchFamily="34" charset="-122"/>
                <a:ea typeface="微软雅黑" panose="020B0503020204020204" pitchFamily="34" charset="-122"/>
                <a:sym typeface="+mn-ea"/>
              </a:rPr>
              <a:t>DHCP</a:t>
            </a:r>
            <a:r>
              <a:rPr lang="zh-CN" altLang="en-US" sz="3200" dirty="0">
                <a:solidFill>
                  <a:prstClr val="black"/>
                </a:solidFill>
                <a:latin typeface="微软雅黑" panose="020B0503020204020204" pitchFamily="34" charset="-122"/>
                <a:ea typeface="微软雅黑" panose="020B0503020204020204" pitchFamily="34" charset="-122"/>
                <a:sym typeface="+mn-ea"/>
              </a:rPr>
              <a:t>服务器有一个</a:t>
            </a:r>
            <a:r>
              <a:rPr lang="en-US" altLang="zh-CN" sz="3200" dirty="0">
                <a:solidFill>
                  <a:prstClr val="black"/>
                </a:solidFill>
                <a:latin typeface="微软雅黑" panose="020B0503020204020204" pitchFamily="34" charset="-122"/>
                <a:ea typeface="微软雅黑" panose="020B0503020204020204" pitchFamily="34" charset="-122"/>
                <a:sym typeface="+mn-ea"/>
              </a:rPr>
              <a:t>IP</a:t>
            </a:r>
            <a:r>
              <a:rPr lang="zh-CN" altLang="en-US" sz="3200" dirty="0">
                <a:solidFill>
                  <a:prstClr val="black"/>
                </a:solidFill>
                <a:latin typeface="微软雅黑" panose="020B0503020204020204" pitchFamily="34" charset="-122"/>
                <a:ea typeface="微软雅黑" panose="020B0503020204020204" pitchFamily="34" charset="-122"/>
                <a:sym typeface="+mn-ea"/>
              </a:rPr>
              <a:t>地址，而且对该客户机连接的网络段来说是合法的，就会给客户机回答一个</a:t>
            </a:r>
            <a:r>
              <a:rPr lang="en-US" altLang="zh-CN" sz="3200" dirty="0">
                <a:solidFill>
                  <a:prstClr val="black"/>
                </a:solidFill>
                <a:latin typeface="微软雅黑" panose="020B0503020204020204" pitchFamily="34" charset="-122"/>
                <a:ea typeface="微软雅黑" panose="020B0503020204020204" pitchFamily="34" charset="-122"/>
                <a:sym typeface="+mn-ea"/>
              </a:rPr>
              <a:t>DHCPOFFER</a:t>
            </a:r>
            <a:r>
              <a:rPr lang="zh-CN" altLang="en-US" sz="3200" dirty="0">
                <a:solidFill>
                  <a:prstClr val="black"/>
                </a:solidFill>
                <a:latin typeface="微软雅黑" panose="020B0503020204020204" pitchFamily="34" charset="-122"/>
                <a:ea typeface="微软雅黑" panose="020B0503020204020204" pitchFamily="34" charset="-122"/>
                <a:sym typeface="+mn-ea"/>
              </a:rPr>
              <a:t>消息，其中包含客户机的硬件地址、所提供的</a:t>
            </a:r>
            <a:r>
              <a:rPr lang="en-US" altLang="zh-CN" sz="3200" dirty="0">
                <a:solidFill>
                  <a:prstClr val="black"/>
                </a:solidFill>
                <a:latin typeface="微软雅黑" panose="020B0503020204020204" pitchFamily="34" charset="-122"/>
                <a:ea typeface="微软雅黑" panose="020B0503020204020204" pitchFamily="34" charset="-122"/>
                <a:sym typeface="+mn-ea"/>
              </a:rPr>
              <a:t>IP</a:t>
            </a:r>
            <a:r>
              <a:rPr lang="zh-CN" altLang="en-US" sz="3200" dirty="0">
                <a:solidFill>
                  <a:prstClr val="black"/>
                </a:solidFill>
                <a:latin typeface="微软雅黑" panose="020B0503020204020204" pitchFamily="34" charset="-122"/>
                <a:ea typeface="微软雅黑" panose="020B0503020204020204" pitchFamily="34" charset="-122"/>
                <a:sym typeface="+mn-ea"/>
              </a:rPr>
              <a:t>地址、子网掩码、租约期限长度、服务器标识符等内容。</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071880"/>
            <a:ext cx="10569575" cy="3938270"/>
          </a:xfrm>
          <a:prstGeom prst="rect">
            <a:avLst/>
          </a:prstGeom>
          <a:noFill/>
        </p:spPr>
        <p:txBody>
          <a:bodyPr wrap="square" rtlCol="0">
            <a:spAutoFit/>
          </a:bodyPr>
          <a:p>
            <a:pPr algn="just" eaLnBrk="1" latinLnBrk="0" hangingPunct="1">
              <a:lnSpc>
                <a:spcPct val="150000"/>
              </a:lnSpc>
              <a:spcBef>
                <a:spcPts val="1200"/>
              </a:spcBef>
            </a:pPr>
            <a:r>
              <a:rPr lang="en-US" altLang="zh-CN" sz="3200" b="1" dirty="0">
                <a:latin typeface="微软雅黑" panose="020B0503020204020204" pitchFamily="34" charset="-122"/>
                <a:ea typeface="微软雅黑" panose="020B0503020204020204" pitchFamily="34" charset="-122"/>
                <a:sym typeface="+mn-ea"/>
              </a:rPr>
              <a:t>2. DHCP</a:t>
            </a:r>
            <a:r>
              <a:rPr lang="zh-CN" altLang="en-US" sz="3200" b="1" dirty="0">
                <a:latin typeface="微软雅黑" panose="020B0503020204020204" pitchFamily="34" charset="-122"/>
                <a:ea typeface="微软雅黑" panose="020B0503020204020204" pitchFamily="34" charset="-122"/>
                <a:sym typeface="+mn-ea"/>
              </a:rPr>
              <a:t>的工作过程</a:t>
            </a:r>
            <a:endParaRPr lang="zh-CN" altLang="en-US" sz="3200" b="1" dirty="0">
              <a:latin typeface="微软雅黑" panose="020B0503020204020204" pitchFamily="34" charset="-122"/>
              <a:ea typeface="微软雅黑" panose="020B0503020204020204" pitchFamily="34" charset="-122"/>
              <a:sym typeface="+mn-ea"/>
            </a:endParaRPr>
          </a:p>
          <a:p>
            <a:pPr algn="just" eaLnBrk="1" latinLnBrk="0" hangingPunct="1">
              <a:lnSpc>
                <a:spcPct val="150000"/>
              </a:lnSpc>
              <a:spcBef>
                <a:spcPts val="1200"/>
              </a:spcBef>
            </a:pPr>
            <a:r>
              <a:rPr lang="en-US" altLang="zh-CN" sz="3200" dirty="0">
                <a:solidFill>
                  <a:prstClr val="black"/>
                </a:solidFill>
                <a:latin typeface="微软雅黑" panose="020B0503020204020204" pitchFamily="34" charset="-122"/>
                <a:ea typeface="微软雅黑" panose="020B0503020204020204" pitchFamily="34" charset="-122"/>
                <a:sym typeface="+mn-ea"/>
              </a:rPr>
              <a:t>(3) </a:t>
            </a:r>
            <a:r>
              <a:rPr lang="zh-CN" altLang="en-US" sz="3200" dirty="0">
                <a:solidFill>
                  <a:prstClr val="black"/>
                </a:solidFill>
                <a:latin typeface="微软雅黑" panose="020B0503020204020204" pitchFamily="34" charset="-122"/>
                <a:ea typeface="微软雅黑" panose="020B0503020204020204" pitchFamily="34" charset="-122"/>
                <a:sym typeface="+mn-ea"/>
              </a:rPr>
              <a:t>选择</a:t>
            </a:r>
            <a:r>
              <a:rPr lang="en-US" altLang="zh-CN" sz="3200" dirty="0">
                <a:solidFill>
                  <a:prstClr val="black"/>
                </a:solidFill>
                <a:latin typeface="微软雅黑" panose="020B0503020204020204" pitchFamily="34" charset="-122"/>
                <a:ea typeface="微软雅黑" panose="020B0503020204020204" pitchFamily="34" charset="-122"/>
                <a:sym typeface="+mn-ea"/>
              </a:rPr>
              <a:t>IP</a:t>
            </a:r>
            <a:r>
              <a:rPr lang="zh-CN" altLang="en-US" sz="3200" dirty="0">
                <a:solidFill>
                  <a:prstClr val="black"/>
                </a:solidFill>
                <a:latin typeface="微软雅黑" panose="020B0503020204020204" pitchFamily="34" charset="-122"/>
                <a:ea typeface="微软雅黑" panose="020B0503020204020204" pitchFamily="34" charset="-122"/>
                <a:sym typeface="+mn-ea"/>
              </a:rPr>
              <a:t>租约。</a:t>
            </a:r>
            <a:r>
              <a:rPr lang="en-US" altLang="zh-CN" sz="3200" dirty="0">
                <a:solidFill>
                  <a:prstClr val="black"/>
                </a:solidFill>
                <a:latin typeface="微软雅黑" panose="020B0503020204020204" pitchFamily="34" charset="-122"/>
                <a:ea typeface="微软雅黑" panose="020B0503020204020204" pitchFamily="34" charset="-122"/>
                <a:sym typeface="+mn-ea"/>
              </a:rPr>
              <a:t>DHCP</a:t>
            </a:r>
            <a:r>
              <a:rPr lang="zh-CN" altLang="en-US" sz="3200" dirty="0">
                <a:solidFill>
                  <a:prstClr val="black"/>
                </a:solidFill>
                <a:latin typeface="微软雅黑" panose="020B0503020204020204" pitchFamily="34" charset="-122"/>
                <a:ea typeface="微软雅黑" panose="020B0503020204020204" pitchFamily="34" charset="-122"/>
                <a:sym typeface="+mn-ea"/>
              </a:rPr>
              <a:t>客户机在接收到第一个提供的</a:t>
            </a:r>
            <a:r>
              <a:rPr lang="en-US" altLang="zh-CN" sz="3200" dirty="0">
                <a:solidFill>
                  <a:prstClr val="black"/>
                </a:solidFill>
                <a:latin typeface="微软雅黑" panose="020B0503020204020204" pitchFamily="34" charset="-122"/>
                <a:ea typeface="微软雅黑" panose="020B0503020204020204" pitchFamily="34" charset="-122"/>
                <a:sym typeface="+mn-ea"/>
              </a:rPr>
              <a:t>DHCPOFFER</a:t>
            </a:r>
            <a:r>
              <a:rPr lang="zh-CN" altLang="en-US" sz="3200" dirty="0">
                <a:solidFill>
                  <a:prstClr val="black"/>
                </a:solidFill>
                <a:latin typeface="微软雅黑" panose="020B0503020204020204" pitchFamily="34" charset="-122"/>
                <a:ea typeface="微软雅黑" panose="020B0503020204020204" pitchFamily="34" charset="-122"/>
                <a:sym typeface="+mn-ea"/>
              </a:rPr>
              <a:t>后，会广播一个</a:t>
            </a:r>
            <a:r>
              <a:rPr lang="en-US" altLang="zh-CN" sz="3200" dirty="0">
                <a:solidFill>
                  <a:prstClr val="black"/>
                </a:solidFill>
                <a:latin typeface="微软雅黑" panose="020B0503020204020204" pitchFamily="34" charset="-122"/>
                <a:ea typeface="微软雅黑" panose="020B0503020204020204" pitchFamily="34" charset="-122"/>
                <a:sym typeface="+mn-ea"/>
              </a:rPr>
              <a:t>DHCPREQUEST</a:t>
            </a:r>
            <a:r>
              <a:rPr lang="zh-CN" altLang="en-US" sz="3200" dirty="0">
                <a:solidFill>
                  <a:prstClr val="black"/>
                </a:solidFill>
                <a:latin typeface="微软雅黑" panose="020B0503020204020204" pitchFamily="34" charset="-122"/>
                <a:ea typeface="微软雅黑" panose="020B0503020204020204" pitchFamily="34" charset="-122"/>
                <a:sym typeface="+mn-ea"/>
              </a:rPr>
              <a:t>消息作为回应，这个消息包含发出消息的服务器标识，非此标识的</a:t>
            </a:r>
            <a:r>
              <a:rPr lang="en-US" altLang="zh-CN" sz="3200" dirty="0">
                <a:solidFill>
                  <a:prstClr val="black"/>
                </a:solidFill>
                <a:latin typeface="微软雅黑" panose="020B0503020204020204" pitchFamily="34" charset="-122"/>
                <a:ea typeface="微软雅黑" panose="020B0503020204020204" pitchFamily="34" charset="-122"/>
                <a:sym typeface="+mn-ea"/>
              </a:rPr>
              <a:t>DHCP</a:t>
            </a:r>
            <a:r>
              <a:rPr lang="zh-CN" altLang="en-US" sz="3200" dirty="0">
                <a:solidFill>
                  <a:prstClr val="black"/>
                </a:solidFill>
                <a:latin typeface="微软雅黑" panose="020B0503020204020204" pitchFamily="34" charset="-122"/>
                <a:ea typeface="微软雅黑" panose="020B0503020204020204" pitchFamily="34" charset="-122"/>
                <a:sym typeface="+mn-ea"/>
              </a:rPr>
              <a:t>服务器将回收它们的提供。</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071880"/>
            <a:ext cx="10569575" cy="3784600"/>
          </a:xfrm>
          <a:prstGeom prst="rect">
            <a:avLst/>
          </a:prstGeom>
          <a:noFill/>
        </p:spPr>
        <p:txBody>
          <a:bodyPr wrap="square" rtlCol="0">
            <a:spAutoFit/>
          </a:bodyPr>
          <a:p>
            <a:pPr algn="just" eaLnBrk="1" latinLnBrk="0" hangingPunct="1">
              <a:lnSpc>
                <a:spcPct val="150000"/>
              </a:lnSpc>
              <a:spcBef>
                <a:spcPts val="1200"/>
              </a:spcBef>
            </a:pPr>
            <a:r>
              <a:rPr lang="en-US" altLang="zh-CN" sz="3200" b="1" dirty="0">
                <a:latin typeface="微软雅黑" panose="020B0503020204020204" pitchFamily="34" charset="-122"/>
                <a:ea typeface="微软雅黑" panose="020B0503020204020204" pitchFamily="34" charset="-122"/>
                <a:sym typeface="+mn-ea"/>
              </a:rPr>
              <a:t>2. DHCP</a:t>
            </a:r>
            <a:r>
              <a:rPr lang="zh-CN" altLang="en-US" sz="3200" b="1" dirty="0">
                <a:latin typeface="微软雅黑" panose="020B0503020204020204" pitchFamily="34" charset="-122"/>
                <a:ea typeface="微软雅黑" panose="020B0503020204020204" pitchFamily="34" charset="-122"/>
                <a:sym typeface="+mn-ea"/>
              </a:rPr>
              <a:t>的工作过程</a:t>
            </a:r>
            <a:endParaRPr lang="zh-CN" altLang="en-US" sz="3200" b="1" dirty="0">
              <a:latin typeface="微软雅黑" panose="020B0503020204020204" pitchFamily="34" charset="-122"/>
              <a:ea typeface="微软雅黑" panose="020B0503020204020204" pitchFamily="34" charset="-122"/>
              <a:sym typeface="+mn-ea"/>
            </a:endParaRPr>
          </a:p>
          <a:p>
            <a:pPr lvl="0" algn="just" eaLnBrk="1" latinLnBrk="0" hangingPunct="1">
              <a:lnSpc>
                <a:spcPct val="150000"/>
              </a:lnSpc>
            </a:pPr>
            <a:r>
              <a:rPr lang="en-US" altLang="zh-CN" sz="3200" dirty="0">
                <a:solidFill>
                  <a:prstClr val="black"/>
                </a:solidFill>
                <a:latin typeface="微软雅黑" panose="020B0503020204020204" pitchFamily="34" charset="-122"/>
                <a:ea typeface="微软雅黑" panose="020B0503020204020204" pitchFamily="34" charset="-122"/>
                <a:sym typeface="+mn-ea"/>
              </a:rPr>
              <a:t>(4) </a:t>
            </a:r>
            <a:r>
              <a:rPr lang="zh-CN" altLang="en-US" sz="3200" dirty="0">
                <a:solidFill>
                  <a:prstClr val="black"/>
                </a:solidFill>
                <a:latin typeface="微软雅黑" panose="020B0503020204020204" pitchFamily="34" charset="-122"/>
                <a:ea typeface="微软雅黑" panose="020B0503020204020204" pitchFamily="34" charset="-122"/>
                <a:sym typeface="+mn-ea"/>
              </a:rPr>
              <a:t>确认</a:t>
            </a:r>
            <a:r>
              <a:rPr lang="en-US" altLang="zh-CN" sz="3200" dirty="0">
                <a:solidFill>
                  <a:prstClr val="black"/>
                </a:solidFill>
                <a:latin typeface="微软雅黑" panose="020B0503020204020204" pitchFamily="34" charset="-122"/>
                <a:ea typeface="微软雅黑" panose="020B0503020204020204" pitchFamily="34" charset="-122"/>
                <a:sym typeface="+mn-ea"/>
              </a:rPr>
              <a:t>IP</a:t>
            </a:r>
            <a:r>
              <a:rPr lang="zh-CN" altLang="en-US" sz="3200" dirty="0">
                <a:solidFill>
                  <a:prstClr val="black"/>
                </a:solidFill>
                <a:latin typeface="微软雅黑" panose="020B0503020204020204" pitchFamily="34" charset="-122"/>
                <a:ea typeface="微软雅黑" panose="020B0503020204020204" pitchFamily="34" charset="-122"/>
                <a:sym typeface="+mn-ea"/>
              </a:rPr>
              <a:t>租约。提供被接受的</a:t>
            </a:r>
            <a:r>
              <a:rPr lang="en-US" altLang="zh-CN" sz="3200" dirty="0">
                <a:solidFill>
                  <a:prstClr val="black"/>
                </a:solidFill>
                <a:latin typeface="微软雅黑" panose="020B0503020204020204" pitchFamily="34" charset="-122"/>
                <a:ea typeface="微软雅黑" panose="020B0503020204020204" pitchFamily="34" charset="-122"/>
                <a:sym typeface="+mn-ea"/>
              </a:rPr>
              <a:t>DHCP</a:t>
            </a:r>
            <a:r>
              <a:rPr lang="zh-CN" altLang="en-US" sz="3200" dirty="0">
                <a:solidFill>
                  <a:prstClr val="black"/>
                </a:solidFill>
                <a:latin typeface="微软雅黑" panose="020B0503020204020204" pitchFamily="34" charset="-122"/>
                <a:ea typeface="微软雅黑" panose="020B0503020204020204" pitchFamily="34" charset="-122"/>
                <a:sym typeface="+mn-ea"/>
              </a:rPr>
              <a:t>服务器将广播一个</a:t>
            </a:r>
            <a:r>
              <a:rPr lang="en-US" altLang="zh-CN" sz="3200" dirty="0">
                <a:solidFill>
                  <a:prstClr val="black"/>
                </a:solidFill>
                <a:latin typeface="微软雅黑" panose="020B0503020204020204" pitchFamily="34" charset="-122"/>
                <a:ea typeface="微软雅黑" panose="020B0503020204020204" pitchFamily="34" charset="-122"/>
                <a:sym typeface="+mn-ea"/>
              </a:rPr>
              <a:t>DHCPACK</a:t>
            </a:r>
            <a:r>
              <a:rPr lang="zh-CN" altLang="en-US" sz="3200" dirty="0">
                <a:solidFill>
                  <a:prstClr val="black"/>
                </a:solidFill>
                <a:latin typeface="微软雅黑" panose="020B0503020204020204" pitchFamily="34" charset="-122"/>
                <a:ea typeface="微软雅黑" panose="020B0503020204020204" pitchFamily="34" charset="-122"/>
                <a:sym typeface="+mn-ea"/>
              </a:rPr>
              <a:t>消息来确认成功租约，此消息包含这个</a:t>
            </a:r>
            <a:r>
              <a:rPr lang="en-US" altLang="zh-CN" sz="3200" dirty="0">
                <a:solidFill>
                  <a:prstClr val="black"/>
                </a:solidFill>
                <a:latin typeface="微软雅黑" panose="020B0503020204020204" pitchFamily="34" charset="-122"/>
                <a:ea typeface="微软雅黑" panose="020B0503020204020204" pitchFamily="34" charset="-122"/>
                <a:sym typeface="+mn-ea"/>
              </a:rPr>
              <a:t>IP</a:t>
            </a:r>
            <a:r>
              <a:rPr lang="zh-CN" altLang="en-US" sz="3200" dirty="0">
                <a:solidFill>
                  <a:prstClr val="black"/>
                </a:solidFill>
                <a:latin typeface="微软雅黑" panose="020B0503020204020204" pitchFamily="34" charset="-122"/>
                <a:ea typeface="微软雅黑" panose="020B0503020204020204" pitchFamily="34" charset="-122"/>
                <a:sym typeface="+mn-ea"/>
              </a:rPr>
              <a:t>地址的合法租约及其它配置信息。客户机接收到该确认消息后，</a:t>
            </a:r>
            <a:r>
              <a:rPr lang="en-US" altLang="zh-CN" sz="3200" dirty="0">
                <a:solidFill>
                  <a:prstClr val="black"/>
                </a:solidFill>
                <a:latin typeface="微软雅黑" panose="020B0503020204020204" pitchFamily="34" charset="-122"/>
                <a:ea typeface="微软雅黑" panose="020B0503020204020204" pitchFamily="34" charset="-122"/>
                <a:sym typeface="+mn-ea"/>
              </a:rPr>
              <a:t>TCP/IP</a:t>
            </a:r>
            <a:r>
              <a:rPr lang="zh-CN" altLang="en-US" sz="3200" dirty="0">
                <a:solidFill>
                  <a:prstClr val="black"/>
                </a:solidFill>
                <a:latin typeface="微软雅黑" panose="020B0503020204020204" pitchFamily="34" charset="-122"/>
                <a:ea typeface="微软雅黑" panose="020B0503020204020204" pitchFamily="34" charset="-122"/>
                <a:sym typeface="+mn-ea"/>
              </a:rPr>
              <a:t>协议即时利用</a:t>
            </a:r>
            <a:r>
              <a:rPr lang="en-US" altLang="zh-CN" sz="3200" dirty="0">
                <a:solidFill>
                  <a:prstClr val="black"/>
                </a:solidFill>
                <a:latin typeface="微软雅黑" panose="020B0503020204020204" pitchFamily="34" charset="-122"/>
                <a:ea typeface="微软雅黑" panose="020B0503020204020204" pitchFamily="34" charset="-122"/>
                <a:sym typeface="+mn-ea"/>
              </a:rPr>
              <a:t>DHCP</a:t>
            </a:r>
            <a:r>
              <a:rPr lang="zh-CN" altLang="en-US" sz="3200" dirty="0">
                <a:solidFill>
                  <a:prstClr val="black"/>
                </a:solidFill>
                <a:latin typeface="微软雅黑" panose="020B0503020204020204" pitchFamily="34" charset="-122"/>
                <a:ea typeface="微软雅黑" panose="020B0503020204020204" pitchFamily="34" charset="-122"/>
                <a:sym typeface="+mn-ea"/>
              </a:rPr>
              <a:t>服务器提供的配置信息初始化。</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071880"/>
            <a:ext cx="10569575" cy="5415915"/>
          </a:xfrm>
          <a:prstGeom prst="rect">
            <a:avLst/>
          </a:prstGeom>
          <a:noFill/>
        </p:spPr>
        <p:txBody>
          <a:bodyPr wrap="square" rtlCol="0">
            <a:spAutoFit/>
          </a:bodyPr>
          <a:p>
            <a:pPr algn="just" eaLnBrk="1" latinLnBrk="0" hangingPunct="1">
              <a:lnSpc>
                <a:spcPct val="150000"/>
              </a:lnSpc>
              <a:spcBef>
                <a:spcPts val="1200"/>
              </a:spcBef>
            </a:pPr>
            <a:r>
              <a:rPr lang="en-US" altLang="zh-CN" sz="3200" b="1" dirty="0">
                <a:latin typeface="微软雅黑" panose="020B0503020204020204" pitchFamily="34" charset="-122"/>
                <a:ea typeface="微软雅黑" panose="020B0503020204020204" pitchFamily="34" charset="-122"/>
                <a:sym typeface="+mn-ea"/>
              </a:rPr>
              <a:t>3. DHCP</a:t>
            </a:r>
            <a:r>
              <a:rPr lang="zh-CN" altLang="en-US" sz="3200" b="1" dirty="0">
                <a:latin typeface="微软雅黑" panose="020B0503020204020204" pitchFamily="34" charset="-122"/>
                <a:ea typeface="微软雅黑" panose="020B0503020204020204" pitchFamily="34" charset="-122"/>
                <a:sym typeface="+mn-ea"/>
              </a:rPr>
              <a:t>的优点</a:t>
            </a:r>
            <a:endParaRPr lang="zh-CN" altLang="en-US" sz="3200" b="1" dirty="0">
              <a:latin typeface="微软雅黑" panose="020B0503020204020204" pitchFamily="34" charset="-122"/>
              <a:ea typeface="微软雅黑" panose="020B0503020204020204" pitchFamily="34" charset="-122"/>
              <a:sym typeface="+mn-ea"/>
            </a:endParaRPr>
          </a:p>
          <a:p>
            <a:pPr algn="just">
              <a:lnSpc>
                <a:spcPct val="150000"/>
              </a:lnSpc>
            </a:pPr>
            <a:r>
              <a:rPr lang="en-US" altLang="zh-CN" sz="3200" dirty="0">
                <a:latin typeface="微软雅黑" panose="020B0503020204020204" pitchFamily="34" charset="-122"/>
                <a:ea typeface="微软雅黑" panose="020B0503020204020204" pitchFamily="34" charset="-122"/>
                <a:sym typeface="+mn-ea"/>
              </a:rPr>
              <a:t>(1) </a:t>
            </a:r>
            <a:r>
              <a:rPr lang="zh-CN" altLang="en-US" sz="3200" dirty="0">
                <a:latin typeface="微软雅黑" panose="020B0503020204020204" pitchFamily="34" charset="-122"/>
                <a:ea typeface="微软雅黑" panose="020B0503020204020204" pitchFamily="34" charset="-122"/>
                <a:sym typeface="+mn-ea"/>
              </a:rPr>
              <a:t>安全而可靠。</a:t>
            </a:r>
            <a:r>
              <a:rPr lang="en-US" altLang="zh-CN" sz="3200" dirty="0">
                <a:latin typeface="微软雅黑" panose="020B0503020204020204" pitchFamily="34" charset="-122"/>
                <a:ea typeface="微软雅黑" panose="020B0503020204020204" pitchFamily="34" charset="-122"/>
                <a:sym typeface="+mn-ea"/>
              </a:rPr>
              <a:t>DHCP</a:t>
            </a:r>
            <a:r>
              <a:rPr lang="zh-CN" altLang="en-US" sz="3200" dirty="0">
                <a:latin typeface="微软雅黑" panose="020B0503020204020204" pitchFamily="34" charset="-122"/>
                <a:ea typeface="微软雅黑" panose="020B0503020204020204" pitchFamily="34" charset="-122"/>
                <a:sym typeface="+mn-ea"/>
              </a:rPr>
              <a:t>避免了手动设置</a:t>
            </a:r>
            <a:r>
              <a:rPr lang="en-US" altLang="zh-CN" sz="3200" dirty="0">
                <a:latin typeface="微软雅黑" panose="020B0503020204020204" pitchFamily="34" charset="-122"/>
                <a:ea typeface="微软雅黑" panose="020B0503020204020204" pitchFamily="34" charset="-122"/>
                <a:sym typeface="+mn-ea"/>
              </a:rPr>
              <a:t>IP</a:t>
            </a:r>
            <a:r>
              <a:rPr lang="zh-CN" altLang="en-US" sz="3200" dirty="0">
                <a:latin typeface="微软雅黑" panose="020B0503020204020204" pitchFamily="34" charset="-122"/>
                <a:ea typeface="微软雅黑" panose="020B0503020204020204" pitchFamily="34" charset="-122"/>
                <a:sym typeface="+mn-ea"/>
              </a:rPr>
              <a:t>地址等参数所产生的错误，同时也避免了把一个</a:t>
            </a:r>
            <a:r>
              <a:rPr lang="en-US" altLang="zh-CN" sz="3200" dirty="0">
                <a:latin typeface="微软雅黑" panose="020B0503020204020204" pitchFamily="34" charset="-122"/>
                <a:ea typeface="微软雅黑" panose="020B0503020204020204" pitchFamily="34" charset="-122"/>
                <a:sym typeface="+mn-ea"/>
              </a:rPr>
              <a:t>IP</a:t>
            </a:r>
            <a:r>
              <a:rPr lang="zh-CN" altLang="en-US" sz="3200" dirty="0">
                <a:latin typeface="微软雅黑" panose="020B0503020204020204" pitchFamily="34" charset="-122"/>
                <a:ea typeface="微软雅黑" panose="020B0503020204020204" pitchFamily="34" charset="-122"/>
                <a:sym typeface="+mn-ea"/>
              </a:rPr>
              <a:t>地址分配给多台工作站所造成的地址冲突。</a:t>
            </a:r>
            <a:endParaRPr lang="zh-CN" altLang="en-US" sz="3200" dirty="0">
              <a:latin typeface="微软雅黑" panose="020B0503020204020204" pitchFamily="34" charset="-122"/>
              <a:ea typeface="微软雅黑" panose="020B0503020204020204" pitchFamily="34" charset="-122"/>
            </a:endParaRPr>
          </a:p>
          <a:p>
            <a:pPr algn="just">
              <a:lnSpc>
                <a:spcPct val="150000"/>
              </a:lnSpc>
            </a:pPr>
            <a:r>
              <a:rPr lang="en-US" altLang="zh-CN" sz="3200" dirty="0">
                <a:latin typeface="微软雅黑" panose="020B0503020204020204" pitchFamily="34" charset="-122"/>
                <a:ea typeface="微软雅黑" panose="020B0503020204020204" pitchFamily="34" charset="-122"/>
                <a:sym typeface="+mn-ea"/>
              </a:rPr>
              <a:t>(2) </a:t>
            </a:r>
            <a:r>
              <a:rPr lang="zh-CN" altLang="en-US" sz="3200" dirty="0">
                <a:latin typeface="微软雅黑" panose="020B0503020204020204" pitchFamily="34" charset="-122"/>
                <a:ea typeface="微软雅黑" panose="020B0503020204020204" pitchFamily="34" charset="-122"/>
                <a:sym typeface="+mn-ea"/>
              </a:rPr>
              <a:t>网络配置自动化，使用</a:t>
            </a:r>
            <a:r>
              <a:rPr lang="en-US" altLang="zh-CN" sz="3200" dirty="0">
                <a:latin typeface="微软雅黑" panose="020B0503020204020204" pitchFamily="34" charset="-122"/>
                <a:ea typeface="微软雅黑" panose="020B0503020204020204" pitchFamily="34" charset="-122"/>
                <a:sym typeface="+mn-ea"/>
              </a:rPr>
              <a:t>DHCP</a:t>
            </a:r>
            <a:r>
              <a:rPr lang="zh-CN" altLang="en-US" sz="3200" dirty="0">
                <a:latin typeface="微软雅黑" panose="020B0503020204020204" pitchFamily="34" charset="-122"/>
                <a:ea typeface="微软雅黑" panose="020B0503020204020204" pitchFamily="34" charset="-122"/>
                <a:sym typeface="+mn-ea"/>
              </a:rPr>
              <a:t>服务器大大缩短了配置或重新配置网络中工作站所花费的时间。</a:t>
            </a:r>
            <a:endParaRPr lang="zh-CN" altLang="en-US" sz="3200" dirty="0">
              <a:latin typeface="微软雅黑" panose="020B0503020204020204" pitchFamily="34" charset="-122"/>
              <a:ea typeface="微软雅黑" panose="020B0503020204020204" pitchFamily="34" charset="-122"/>
            </a:endParaRPr>
          </a:p>
          <a:p>
            <a:pPr algn="just" eaLnBrk="1" latinLnBrk="0" hangingPunct="1">
              <a:lnSpc>
                <a:spcPct val="150000"/>
              </a:lnSpc>
              <a:spcBef>
                <a:spcPts val="1200"/>
              </a:spcBef>
            </a:pPr>
            <a:endPar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071880"/>
            <a:ext cx="10569575" cy="4677410"/>
          </a:xfrm>
          <a:prstGeom prst="rect">
            <a:avLst/>
          </a:prstGeom>
          <a:noFill/>
        </p:spPr>
        <p:txBody>
          <a:bodyPr wrap="square" rtlCol="0">
            <a:spAutoFit/>
          </a:bodyPr>
          <a:p>
            <a:pPr algn="just" eaLnBrk="1" latinLnBrk="0" hangingPunct="1">
              <a:lnSpc>
                <a:spcPct val="150000"/>
              </a:lnSpc>
              <a:spcBef>
                <a:spcPts val="1200"/>
              </a:spcBef>
            </a:pPr>
            <a:r>
              <a:rPr lang="en-US" altLang="zh-CN" sz="3200" b="1" dirty="0">
                <a:latin typeface="微软雅黑" panose="020B0503020204020204" pitchFamily="34" charset="-122"/>
                <a:ea typeface="微软雅黑" panose="020B0503020204020204" pitchFamily="34" charset="-122"/>
                <a:sym typeface="+mn-ea"/>
              </a:rPr>
              <a:t>3. DHCP</a:t>
            </a:r>
            <a:r>
              <a:rPr lang="zh-CN" altLang="en-US" sz="3200" b="1" dirty="0">
                <a:latin typeface="微软雅黑" panose="020B0503020204020204" pitchFamily="34" charset="-122"/>
                <a:ea typeface="微软雅黑" panose="020B0503020204020204" pitchFamily="34" charset="-122"/>
                <a:sym typeface="+mn-ea"/>
              </a:rPr>
              <a:t>的优点</a:t>
            </a:r>
            <a:endParaRPr lang="zh-CN" altLang="en-US" sz="3200" b="1" dirty="0">
              <a:latin typeface="微软雅黑" panose="020B0503020204020204" pitchFamily="34" charset="-122"/>
              <a:ea typeface="微软雅黑" panose="020B0503020204020204" pitchFamily="34" charset="-122"/>
              <a:sym typeface="+mn-ea"/>
            </a:endParaRPr>
          </a:p>
          <a:p>
            <a:pPr algn="just">
              <a:lnSpc>
                <a:spcPct val="150000"/>
              </a:lnSpc>
            </a:pPr>
            <a:r>
              <a:rPr lang="en-US" altLang="zh-CN" sz="3200" dirty="0">
                <a:latin typeface="微软雅黑" panose="020B0503020204020204" pitchFamily="34" charset="-122"/>
                <a:ea typeface="微软雅黑" panose="020B0503020204020204" pitchFamily="34" charset="-122"/>
                <a:sym typeface="+mn-ea"/>
              </a:rPr>
              <a:t>(3) IP</a:t>
            </a:r>
            <a:r>
              <a:rPr lang="zh-CN" altLang="en-US" sz="3200" dirty="0">
                <a:latin typeface="微软雅黑" panose="020B0503020204020204" pitchFamily="34" charset="-122"/>
                <a:ea typeface="微软雅黑" panose="020B0503020204020204" pitchFamily="34" charset="-122"/>
                <a:sym typeface="+mn-ea"/>
              </a:rPr>
              <a:t>地址变更自动化。</a:t>
            </a:r>
            <a:r>
              <a:rPr lang="en-US" altLang="zh-CN" sz="3200" dirty="0">
                <a:latin typeface="微软雅黑" panose="020B0503020204020204" pitchFamily="34" charset="-122"/>
                <a:ea typeface="微软雅黑" panose="020B0503020204020204" pitchFamily="34" charset="-122"/>
                <a:sym typeface="+mn-ea"/>
              </a:rPr>
              <a:t>DHCP</a:t>
            </a:r>
            <a:r>
              <a:rPr lang="zh-CN" altLang="en-US" sz="3200" dirty="0">
                <a:latin typeface="微软雅黑" panose="020B0503020204020204" pitchFamily="34" charset="-122"/>
                <a:ea typeface="微软雅黑" panose="020B0503020204020204" pitchFamily="34" charset="-122"/>
                <a:sym typeface="+mn-ea"/>
              </a:rPr>
              <a:t>地址租约的更新过程将有助于用户确定哪个客户的设置需要经常更新（如使用笔记本计算机的客户经常更换地点），且这些变更由客户机与</a:t>
            </a:r>
            <a:r>
              <a:rPr lang="en-US" altLang="zh-CN" sz="3200" dirty="0">
                <a:latin typeface="微软雅黑" panose="020B0503020204020204" pitchFamily="34" charset="-122"/>
                <a:ea typeface="微软雅黑" panose="020B0503020204020204" pitchFamily="34" charset="-122"/>
                <a:sym typeface="+mn-ea"/>
              </a:rPr>
              <a:t>DHCP</a:t>
            </a:r>
            <a:r>
              <a:rPr lang="zh-CN" altLang="en-US" sz="3200" dirty="0">
                <a:latin typeface="微软雅黑" panose="020B0503020204020204" pitchFamily="34" charset="-122"/>
                <a:ea typeface="微软雅黑" panose="020B0503020204020204" pitchFamily="34" charset="-122"/>
                <a:sym typeface="+mn-ea"/>
              </a:rPr>
              <a:t>服务器自动完成，无须网络管理员干涉。</a:t>
            </a:r>
            <a:endParaRPr lang="zh-CN" altLang="en-US" sz="3200" dirty="0">
              <a:latin typeface="微软雅黑" panose="020B0503020204020204" pitchFamily="34" charset="-122"/>
              <a:ea typeface="微软雅黑" panose="020B0503020204020204" pitchFamily="34" charset="-122"/>
            </a:endParaRPr>
          </a:p>
          <a:p>
            <a:pPr algn="just" eaLnBrk="1" latinLnBrk="0" hangingPunct="1">
              <a:lnSpc>
                <a:spcPct val="150000"/>
              </a:lnSpc>
              <a:spcBef>
                <a:spcPts val="1200"/>
              </a:spcBef>
            </a:pPr>
            <a:endPar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5" name="Rectangle 3"/>
          <p:cNvSpPr txBox="1">
            <a:spLocks noChangeArrowheads="1"/>
          </p:cNvSpPr>
          <p:nvPr/>
        </p:nvSpPr>
        <p:spPr bwMode="auto">
          <a:xfrm>
            <a:off x="1006439" y="1068132"/>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 name="矩形 2"/>
          <p:cNvSpPr>
            <a:spLocks noChangeArrowheads="1"/>
          </p:cNvSpPr>
          <p:nvPr/>
        </p:nvSpPr>
        <p:spPr bwMode="auto">
          <a:xfrm>
            <a:off x="1006475" y="1981835"/>
            <a:ext cx="60261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ct val="1500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(1) </a:t>
            </a:r>
            <a:r>
              <a:rPr lang="zh-CN" altLang="en-US" sz="3200" dirty="0">
                <a:latin typeface="微软雅黑" panose="020B0503020204020204" pitchFamily="34" charset="-122"/>
                <a:ea typeface="微软雅黑" panose="020B0503020204020204" pitchFamily="34" charset="-122"/>
              </a:rPr>
              <a:t>配置</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服务器的网络属性</a:t>
            </a:r>
            <a:endParaRPr lang="zh-CN" altLang="en-US" sz="3200" dirty="0">
              <a:latin typeface="微软雅黑" panose="020B0503020204020204" pitchFamily="34" charset="-122"/>
              <a:ea typeface="微软雅黑" panose="020B0503020204020204" pitchFamily="34" charset="-122"/>
            </a:endParaRPr>
          </a:p>
          <a:p>
            <a:pPr algn="just">
              <a:lnSpc>
                <a:spcPct val="150000"/>
              </a:lnSpc>
              <a:spcBef>
                <a:spcPts val="0"/>
              </a:spcBef>
              <a:spcAft>
                <a:spcPts val="0"/>
              </a:spcAft>
            </a:pPr>
            <a:r>
              <a:rPr lang="zh-CN" altLang="en-US" dirty="0">
                <a:latin typeface="微软雅黑" panose="020B0503020204020204" pitchFamily="34" charset="-122"/>
                <a:ea typeface="微软雅黑" panose="020B0503020204020204" pitchFamily="34" charset="-122"/>
              </a:rPr>
              <a:t>运行</a:t>
            </a:r>
            <a:r>
              <a:rPr lang="en-US" altLang="zh-CN" dirty="0">
                <a:latin typeface="微软雅黑" panose="020B0503020204020204" pitchFamily="34" charset="-122"/>
                <a:ea typeface="微软雅黑" panose="020B0503020204020204" pitchFamily="34" charset="-122"/>
              </a:rPr>
              <a:t>Windows Server 2012</a:t>
            </a:r>
            <a:r>
              <a:rPr lang="zh-CN" altLang="en-US" dirty="0">
                <a:latin typeface="微软雅黑" panose="020B0503020204020204" pitchFamily="34" charset="-122"/>
                <a:ea typeface="微软雅黑" panose="020B0503020204020204" pitchFamily="34" charset="-122"/>
              </a:rPr>
              <a:t>虚拟机，为</a:t>
            </a:r>
            <a:r>
              <a:rPr lang="en-US" altLang="zh-CN" dirty="0">
                <a:latin typeface="微软雅黑" panose="020B0503020204020204" pitchFamily="34" charset="-122"/>
                <a:ea typeface="微软雅黑" panose="020B0503020204020204" pitchFamily="34" charset="-122"/>
              </a:rPr>
              <a:t>DHCP</a:t>
            </a:r>
            <a:r>
              <a:rPr lang="zh-CN" altLang="en-US" dirty="0">
                <a:latin typeface="微软雅黑" panose="020B0503020204020204" pitchFamily="34" charset="-122"/>
                <a:ea typeface="微软雅黑" panose="020B0503020204020204" pitchFamily="34" charset="-122"/>
              </a:rPr>
              <a:t>服务器设置静态</a:t>
            </a:r>
            <a:r>
              <a:rPr lang="en-US" altLang="zh-CN" dirty="0">
                <a:latin typeface="微软雅黑" panose="020B0503020204020204" pitchFamily="34" charset="-122"/>
                <a:ea typeface="微软雅黑" panose="020B0503020204020204" pitchFamily="34" charset="-122"/>
              </a:rPr>
              <a:t>IP</a:t>
            </a:r>
            <a:r>
              <a:rPr lang="zh-CN" altLang="en-US" dirty="0">
                <a:latin typeface="微软雅黑" panose="020B0503020204020204" pitchFamily="34" charset="-122"/>
                <a:ea typeface="微软雅黑" panose="020B0503020204020204" pitchFamily="34" charset="-122"/>
              </a:rPr>
              <a:t>地址“</a:t>
            </a:r>
            <a:r>
              <a:rPr lang="en-US" altLang="zh-CN" dirty="0">
                <a:latin typeface="微软雅黑" panose="020B0503020204020204" pitchFamily="34" charset="-122"/>
                <a:ea typeface="微软雅黑" panose="020B0503020204020204" pitchFamily="34" charset="-122"/>
              </a:rPr>
              <a:t>172.16.1.3”</a:t>
            </a:r>
            <a:r>
              <a:rPr lang="zh-CN" altLang="en-US" dirty="0">
                <a:latin typeface="微软雅黑" panose="020B0503020204020204" pitchFamily="34" charset="-122"/>
                <a:ea typeface="微软雅黑" panose="020B0503020204020204" pitchFamily="34" charset="-122"/>
              </a:rPr>
              <a:t>，网络属性配置参数</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719834" y="2194383"/>
            <a:ext cx="3528392" cy="4335399"/>
            <a:chOff x="1127448" y="836712"/>
            <a:chExt cx="3528392" cy="4335399"/>
          </a:xfrm>
        </p:grpSpPr>
        <p:pic>
          <p:nvPicPr>
            <p:cNvPr id="24" name="Picture 2" descr="设置静态IP地址"/>
            <p:cNvPicPr>
              <a:picLocks noChangeAspect="1" noChangeArrowheads="1"/>
            </p:cNvPicPr>
            <p:nvPr/>
          </p:nvPicPr>
          <p:blipFill>
            <a:blip r:embed="rId1" cstate="print"/>
            <a:srcRect/>
            <a:stretch>
              <a:fillRect/>
            </a:stretch>
          </p:blipFill>
          <p:spPr bwMode="auto">
            <a:xfrm>
              <a:off x="1127448" y="836712"/>
              <a:ext cx="3528392" cy="4335399"/>
            </a:xfrm>
            <a:prstGeom prst="rect">
              <a:avLst/>
            </a:prstGeom>
            <a:noFill/>
            <a:ln w="9525">
              <a:noFill/>
              <a:miter lim="800000"/>
              <a:headEnd/>
              <a:tailEnd/>
            </a:ln>
          </p:spPr>
        </p:pic>
        <p:sp>
          <p:nvSpPr>
            <p:cNvPr id="25" name="椭圆形标注 5"/>
            <p:cNvSpPr/>
            <p:nvPr/>
          </p:nvSpPr>
          <p:spPr>
            <a:xfrm>
              <a:off x="2567608" y="1628800"/>
              <a:ext cx="1440000" cy="719992"/>
            </a:xfrm>
            <a:prstGeom prst="wedgeEllipseCallout">
              <a:avLst>
                <a:gd name="adj1" fmla="val -53812"/>
                <a:gd name="adj2" fmla="val 44048"/>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en-US" altLang="zh-CN" sz="1600" b="1" dirty="0"/>
            </a:p>
            <a:p>
              <a:pPr algn="ctr"/>
              <a:r>
                <a:rPr lang="zh-CN" altLang="zh-CN" sz="1600" dirty="0"/>
                <a:t>设置静态</a:t>
              </a:r>
              <a:r>
                <a:rPr lang="en-US" altLang="zh-CN" sz="1600" dirty="0">
                  <a:latin typeface="Arial Unicode MS" panose="020B0604020202020204" charset="-122"/>
                  <a:ea typeface="Arial Unicode MS" panose="020B0604020202020204" charset="-122"/>
                  <a:cs typeface="Arial Unicode MS" panose="020B0604020202020204" charset="-122"/>
                </a:rPr>
                <a:t>IP</a:t>
              </a:r>
              <a:r>
                <a:rPr lang="zh-CN" altLang="zh-CN" sz="1600" dirty="0"/>
                <a:t>地址</a:t>
              </a:r>
              <a:r>
                <a:rPr lang="en-US" altLang="zh-CN" sz="1600" dirty="0"/>
                <a:t>	</a:t>
              </a:r>
              <a:endParaRPr lang="zh-CN" altLang="zh-CN" sz="1600" dirty="0"/>
            </a:p>
          </p:txBody>
        </p:sp>
      </p:gr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5" name="Rectangle 3"/>
          <p:cNvSpPr txBox="1">
            <a:spLocks noChangeArrowheads="1"/>
          </p:cNvSpPr>
          <p:nvPr/>
        </p:nvSpPr>
        <p:spPr bwMode="auto">
          <a:xfrm>
            <a:off x="808121" y="868973"/>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 name="矩形 2"/>
          <p:cNvSpPr>
            <a:spLocks noChangeArrowheads="1"/>
          </p:cNvSpPr>
          <p:nvPr/>
        </p:nvSpPr>
        <p:spPr bwMode="auto">
          <a:xfrm>
            <a:off x="511607" y="1368281"/>
            <a:ext cx="11843156" cy="105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ts val="2500"/>
              </a:lnSpc>
              <a:spcBef>
                <a:spcPts val="0"/>
              </a:spcBef>
              <a:spcAft>
                <a:spcPts val="0"/>
              </a:spcAft>
            </a:pPr>
            <a:endParaRPr lang="en-US" altLang="zh-CN"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rPr>
              <a:t>安装</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服务</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808554" y="3076107"/>
            <a:ext cx="4320480" cy="2908277"/>
            <a:chOff x="3147822" y="2213573"/>
            <a:chExt cx="4663375" cy="3475280"/>
          </a:xfrm>
        </p:grpSpPr>
        <p:pic>
          <p:nvPicPr>
            <p:cNvPr id="46" name="Picture 3" descr="服务器选择"/>
            <p:cNvPicPr>
              <a:picLocks noChangeAspect="1" noChangeArrowheads="1"/>
            </p:cNvPicPr>
            <p:nvPr/>
          </p:nvPicPr>
          <p:blipFill>
            <a:blip r:embed="rId1" cstate="print"/>
            <a:srcRect/>
            <a:stretch>
              <a:fillRect/>
            </a:stretch>
          </p:blipFill>
          <p:spPr bwMode="auto">
            <a:xfrm>
              <a:off x="3147822" y="2213573"/>
              <a:ext cx="4663375" cy="3475280"/>
            </a:xfrm>
            <a:prstGeom prst="rect">
              <a:avLst/>
            </a:prstGeom>
            <a:noFill/>
            <a:ln w="9525">
              <a:noFill/>
              <a:miter lim="800000"/>
              <a:headEnd/>
              <a:tailEnd/>
            </a:ln>
          </p:spPr>
        </p:pic>
        <p:sp>
          <p:nvSpPr>
            <p:cNvPr id="47" name="椭圆形标注 5"/>
            <p:cNvSpPr/>
            <p:nvPr/>
          </p:nvSpPr>
          <p:spPr>
            <a:xfrm>
              <a:off x="4931299" y="3166059"/>
              <a:ext cx="1321290" cy="648000"/>
            </a:xfrm>
            <a:prstGeom prst="wedgeEllipseCallout">
              <a:avLst>
                <a:gd name="adj1" fmla="val -52130"/>
                <a:gd name="adj2" fmla="val 65798"/>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zh-CN" sz="1600" dirty="0"/>
                <a:t>服务器选择</a:t>
              </a:r>
              <a:endParaRPr lang="zh-CN" altLang="zh-CN" sz="1600" dirty="0"/>
            </a:p>
          </p:txBody>
        </p:sp>
      </p:grpSp>
      <p:grpSp>
        <p:nvGrpSpPr>
          <p:cNvPr id="48" name="组合 47"/>
          <p:cNvGrpSpPr/>
          <p:nvPr/>
        </p:nvGrpSpPr>
        <p:grpSpPr>
          <a:xfrm>
            <a:off x="2172861" y="2914366"/>
            <a:ext cx="4464496" cy="3114069"/>
            <a:chOff x="5523660" y="3379397"/>
            <a:chExt cx="4464496" cy="3114069"/>
          </a:xfrm>
        </p:grpSpPr>
        <p:pic>
          <p:nvPicPr>
            <p:cNvPr id="49" name="Picture 4" descr="已勾选DHCP角色"/>
            <p:cNvPicPr>
              <a:picLocks noChangeAspect="1" noChangeArrowheads="1"/>
            </p:cNvPicPr>
            <p:nvPr/>
          </p:nvPicPr>
          <p:blipFill>
            <a:blip r:embed="rId2" cstate="print"/>
            <a:srcRect/>
            <a:stretch>
              <a:fillRect/>
            </a:stretch>
          </p:blipFill>
          <p:spPr bwMode="auto">
            <a:xfrm>
              <a:off x="5523660" y="3379397"/>
              <a:ext cx="4464496" cy="3114069"/>
            </a:xfrm>
            <a:prstGeom prst="rect">
              <a:avLst/>
            </a:prstGeom>
            <a:noFill/>
            <a:ln w="9525">
              <a:noFill/>
              <a:miter lim="800000"/>
              <a:headEnd/>
              <a:tailEnd/>
            </a:ln>
          </p:spPr>
        </p:pic>
        <p:sp>
          <p:nvSpPr>
            <p:cNvPr id="50" name="椭圆形标注 8"/>
            <p:cNvSpPr/>
            <p:nvPr/>
          </p:nvSpPr>
          <p:spPr>
            <a:xfrm>
              <a:off x="8290390" y="4256451"/>
              <a:ext cx="1478018" cy="842711"/>
            </a:xfrm>
            <a:prstGeom prst="wedgeEllipseCallout">
              <a:avLst>
                <a:gd name="adj1" fmla="val -58491"/>
                <a:gd name="adj2" fmla="val 30680"/>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zh-CN" sz="1600" dirty="0"/>
                <a:t>已勾选</a:t>
              </a:r>
              <a:r>
                <a:rPr lang="en-US" altLang="zh-CN" sz="1600" dirty="0"/>
                <a:t>DHCP</a:t>
              </a:r>
              <a:r>
                <a:rPr lang="zh-CN" altLang="zh-CN" sz="1600" dirty="0"/>
                <a:t>服务器角色</a:t>
              </a:r>
              <a:endParaRPr lang="zh-CN" altLang="zh-CN" sz="1600" dirty="0"/>
            </a:p>
          </p:txBody>
        </p:sp>
      </p:grpSp>
      <p:grpSp>
        <p:nvGrpSpPr>
          <p:cNvPr id="51" name="组合 50"/>
          <p:cNvGrpSpPr/>
          <p:nvPr/>
        </p:nvGrpSpPr>
        <p:grpSpPr>
          <a:xfrm>
            <a:off x="3685029" y="2716067"/>
            <a:ext cx="4720248" cy="3240360"/>
            <a:chOff x="4112056" y="3356992"/>
            <a:chExt cx="4720248" cy="3240360"/>
          </a:xfrm>
        </p:grpSpPr>
        <p:pic>
          <p:nvPicPr>
            <p:cNvPr id="52" name="Picture 5" descr="选择功能"/>
            <p:cNvPicPr>
              <a:picLocks noChangeAspect="1" noChangeArrowheads="1"/>
            </p:cNvPicPr>
            <p:nvPr/>
          </p:nvPicPr>
          <p:blipFill>
            <a:blip r:embed="rId3" cstate="print"/>
            <a:srcRect/>
            <a:stretch>
              <a:fillRect/>
            </a:stretch>
          </p:blipFill>
          <p:spPr bwMode="auto">
            <a:xfrm>
              <a:off x="4112056" y="3356992"/>
              <a:ext cx="4720248" cy="3240360"/>
            </a:xfrm>
            <a:prstGeom prst="rect">
              <a:avLst/>
            </a:prstGeom>
            <a:noFill/>
            <a:ln w="9525">
              <a:noFill/>
              <a:miter lim="800000"/>
              <a:headEnd/>
              <a:tailEnd/>
            </a:ln>
          </p:spPr>
        </p:pic>
        <p:sp>
          <p:nvSpPr>
            <p:cNvPr id="53" name="椭圆形标注 14"/>
            <p:cNvSpPr/>
            <p:nvPr/>
          </p:nvSpPr>
          <p:spPr>
            <a:xfrm>
              <a:off x="6957137" y="3859195"/>
              <a:ext cx="867055" cy="564916"/>
            </a:xfrm>
            <a:prstGeom prst="wedgeEllipseCallout">
              <a:avLst>
                <a:gd name="adj1" fmla="val -58491"/>
                <a:gd name="adj2" fmla="val 51475"/>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zh-CN" sz="1600" dirty="0"/>
                <a:t>选择功能</a:t>
              </a:r>
              <a:endParaRPr lang="zh-CN" altLang="zh-CN" sz="1600" dirty="0"/>
            </a:p>
          </p:txBody>
        </p:sp>
      </p:gr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5" name="Rectangle 3"/>
          <p:cNvSpPr txBox="1">
            <a:spLocks noChangeArrowheads="1"/>
          </p:cNvSpPr>
          <p:nvPr/>
        </p:nvSpPr>
        <p:spPr bwMode="auto">
          <a:xfrm>
            <a:off x="808121" y="868973"/>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 name="矩形 2"/>
          <p:cNvSpPr>
            <a:spLocks noChangeArrowheads="1"/>
          </p:cNvSpPr>
          <p:nvPr/>
        </p:nvSpPr>
        <p:spPr bwMode="auto">
          <a:xfrm>
            <a:off x="511607" y="1368281"/>
            <a:ext cx="11843156" cy="169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ts val="2500"/>
              </a:lnSpc>
              <a:spcBef>
                <a:spcPts val="0"/>
              </a:spcBef>
              <a:spcAft>
                <a:spcPts val="0"/>
              </a:spcAft>
            </a:pPr>
            <a:endParaRPr lang="en-US" altLang="zh-CN"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rPr>
              <a:t>安装</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服务</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r>
              <a:rPr lang="zh-CN" altLang="en-US" sz="3200" dirty="0">
                <a:latin typeface="微软雅黑" panose="020B0503020204020204" pitchFamily="34" charset="-122"/>
                <a:ea typeface="微软雅黑" panose="020B0503020204020204" pitchFamily="34" charset="-122"/>
              </a:rPr>
              <a:t>在服务器管理器窗口中可以查看DHCP角色状态。</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54" name="组合 53"/>
          <p:cNvGrpSpPr/>
          <p:nvPr/>
        </p:nvGrpSpPr>
        <p:grpSpPr>
          <a:xfrm>
            <a:off x="2774315" y="2771775"/>
            <a:ext cx="4892675" cy="3557905"/>
            <a:chOff x="7595854" y="512515"/>
            <a:chExt cx="4614774" cy="3168352"/>
          </a:xfrm>
        </p:grpSpPr>
        <p:pic>
          <p:nvPicPr>
            <p:cNvPr id="55" name="Picture 6" descr="DHCP角色状态"/>
            <p:cNvPicPr>
              <a:picLocks noChangeAspect="1" noChangeArrowheads="1"/>
            </p:cNvPicPr>
            <p:nvPr/>
          </p:nvPicPr>
          <p:blipFill>
            <a:blip r:embed="rId1" cstate="print"/>
            <a:srcRect/>
            <a:stretch>
              <a:fillRect/>
            </a:stretch>
          </p:blipFill>
          <p:spPr bwMode="auto">
            <a:xfrm>
              <a:off x="7595854" y="512515"/>
              <a:ext cx="4614774" cy="3168352"/>
            </a:xfrm>
            <a:prstGeom prst="rect">
              <a:avLst/>
            </a:prstGeom>
            <a:noFill/>
            <a:ln w="9525">
              <a:noFill/>
              <a:miter lim="800000"/>
              <a:headEnd/>
              <a:tailEnd/>
            </a:ln>
          </p:spPr>
        </p:pic>
        <p:sp>
          <p:nvSpPr>
            <p:cNvPr id="56" name="椭圆形标注 16"/>
            <p:cNvSpPr/>
            <p:nvPr/>
          </p:nvSpPr>
          <p:spPr>
            <a:xfrm>
              <a:off x="8036894" y="2404889"/>
              <a:ext cx="1382244" cy="867429"/>
            </a:xfrm>
            <a:prstGeom prst="wedgeEllipseCallout">
              <a:avLst>
                <a:gd name="adj1" fmla="val 34281"/>
                <a:gd name="adj2" fmla="val -58081"/>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en-US" altLang="zh-CN" sz="1600" dirty="0"/>
            </a:p>
            <a:p>
              <a:r>
                <a:rPr lang="en-US" altLang="zh-CN" sz="1600" dirty="0">
                  <a:latin typeface="Arial Unicode MS" panose="020B0604020202020204" charset="-122"/>
                  <a:ea typeface="Arial Unicode MS" panose="020B0604020202020204" charset="-122"/>
                  <a:cs typeface="Arial Unicode MS" panose="020B0604020202020204" charset="-122"/>
                </a:rPr>
                <a:t>DHCP</a:t>
              </a:r>
              <a:r>
                <a:rPr lang="zh-CN" altLang="zh-CN" sz="1600" dirty="0"/>
                <a:t>角色状态</a:t>
              </a:r>
              <a:r>
                <a:rPr lang="en-US" altLang="zh-CN" sz="1600" dirty="0"/>
                <a:t>	</a:t>
              </a:r>
              <a:endParaRPr lang="zh-CN" altLang="zh-CN" sz="1600" dirty="0"/>
            </a:p>
          </p:txBody>
        </p:sp>
      </p:gr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5" name="Rectangle 3"/>
          <p:cNvSpPr txBox="1">
            <a:spLocks noChangeArrowheads="1"/>
          </p:cNvSpPr>
          <p:nvPr/>
        </p:nvSpPr>
        <p:spPr bwMode="auto">
          <a:xfrm>
            <a:off x="808121" y="868973"/>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 name="矩形 2"/>
          <p:cNvSpPr>
            <a:spLocks noChangeArrowheads="1"/>
          </p:cNvSpPr>
          <p:nvPr/>
        </p:nvSpPr>
        <p:spPr bwMode="auto">
          <a:xfrm>
            <a:off x="511810" y="1368425"/>
            <a:ext cx="511556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ts val="2500"/>
              </a:lnSpc>
              <a:spcBef>
                <a:spcPts val="0"/>
              </a:spcBef>
              <a:spcAft>
                <a:spcPts val="0"/>
              </a:spcAft>
            </a:pPr>
            <a:endParaRPr lang="en-US" altLang="zh-CN"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rPr>
              <a:t>安装</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服务</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3200" dirty="0">
              <a:latin typeface="微软雅黑" panose="020B0503020204020204" pitchFamily="34" charset="-122"/>
              <a:ea typeface="微软雅黑" panose="020B0503020204020204" pitchFamily="34" charset="-122"/>
            </a:endParaRPr>
          </a:p>
          <a:p>
            <a:pPr algn="just" eaLnBrk="1" latinLnBrk="0" hangingPunct="1">
              <a:lnSpc>
                <a:spcPct val="100000"/>
              </a:lnSpc>
              <a:spcBef>
                <a:spcPts val="0"/>
              </a:spcBef>
              <a:spcAft>
                <a:spcPts val="0"/>
              </a:spcAft>
            </a:pPr>
            <a:r>
              <a:rPr lang="zh-CN" altLang="en-US" sz="3200" dirty="0">
                <a:latin typeface="微软雅黑" panose="020B0503020204020204" pitchFamily="34" charset="-122"/>
                <a:ea typeface="微软雅黑" panose="020B0503020204020204" pitchFamily="34" charset="-122"/>
              </a:rPr>
              <a:t>点击菜单“工具”命令，点击“DHCP”，可以打开DHCP管理器窗口进行 相关配置。</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6367145" y="2237740"/>
            <a:ext cx="4756785" cy="3870960"/>
            <a:chOff x="7248128" y="4042980"/>
            <a:chExt cx="4608512" cy="2554372"/>
          </a:xfrm>
        </p:grpSpPr>
        <p:pic>
          <p:nvPicPr>
            <p:cNvPr id="58" name="Picture 7" descr="DHCP管理器窗口"/>
            <p:cNvPicPr>
              <a:picLocks noChangeAspect="1" noChangeArrowheads="1"/>
            </p:cNvPicPr>
            <p:nvPr/>
          </p:nvPicPr>
          <p:blipFill>
            <a:blip r:embed="rId1" cstate="print"/>
            <a:srcRect/>
            <a:stretch>
              <a:fillRect/>
            </a:stretch>
          </p:blipFill>
          <p:spPr bwMode="auto">
            <a:xfrm>
              <a:off x="7248128" y="4042980"/>
              <a:ext cx="4608512" cy="2554372"/>
            </a:xfrm>
            <a:prstGeom prst="rect">
              <a:avLst/>
            </a:prstGeom>
            <a:noFill/>
            <a:ln w="9525">
              <a:noFill/>
              <a:miter lim="800000"/>
              <a:headEnd/>
              <a:tailEnd/>
            </a:ln>
          </p:spPr>
        </p:pic>
        <p:sp>
          <p:nvSpPr>
            <p:cNvPr id="59" name="椭圆形标注 20"/>
            <p:cNvSpPr/>
            <p:nvPr/>
          </p:nvSpPr>
          <p:spPr>
            <a:xfrm>
              <a:off x="9768568" y="4311992"/>
              <a:ext cx="1440000" cy="720000"/>
            </a:xfrm>
            <a:prstGeom prst="wedgeEllipseCallout">
              <a:avLst>
                <a:gd name="adj1" fmla="val -44380"/>
                <a:gd name="adj2" fmla="val -69583"/>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altLang="zh-CN" sz="1600" dirty="0">
                  <a:latin typeface="Arial Unicode MS" panose="020B0604020202020204" charset="-122"/>
                  <a:ea typeface="Arial Unicode MS" panose="020B0604020202020204" charset="-122"/>
                  <a:cs typeface="Arial Unicode MS" panose="020B0604020202020204" charset="-122"/>
                </a:rPr>
                <a:t>DHCP</a:t>
              </a:r>
              <a:r>
                <a:rPr lang="zh-CN" altLang="zh-CN" sz="1600" dirty="0"/>
                <a:t>管理器窗口</a:t>
              </a:r>
              <a:endParaRPr lang="zh-CN" altLang="zh-CN" sz="1600" dirty="0"/>
            </a:p>
          </p:txBody>
        </p:sp>
      </p:gr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6" name="矩形 2"/>
          <p:cNvSpPr>
            <a:spLocks noChangeArrowheads="1"/>
          </p:cNvSpPr>
          <p:nvPr/>
        </p:nvSpPr>
        <p:spPr bwMode="auto">
          <a:xfrm>
            <a:off x="528320" y="1628140"/>
            <a:ext cx="11823065" cy="7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ts val="2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rPr>
              <a:t>创建</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作用域</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7016115" y="2360295"/>
            <a:ext cx="4106545" cy="3491865"/>
            <a:chOff x="767408" y="3284984"/>
            <a:chExt cx="3774006" cy="3252117"/>
          </a:xfrm>
        </p:grpSpPr>
        <p:pic>
          <p:nvPicPr>
            <p:cNvPr id="19" name="Picture 2" descr="作用域名称和描述"/>
            <p:cNvPicPr>
              <a:picLocks noChangeAspect="1" noChangeArrowheads="1"/>
            </p:cNvPicPr>
            <p:nvPr/>
          </p:nvPicPr>
          <p:blipFill>
            <a:blip r:embed="rId1" cstate="print"/>
            <a:srcRect/>
            <a:stretch>
              <a:fillRect/>
            </a:stretch>
          </p:blipFill>
          <p:spPr bwMode="auto">
            <a:xfrm>
              <a:off x="767408" y="3284984"/>
              <a:ext cx="3774006" cy="3252117"/>
            </a:xfrm>
            <a:prstGeom prst="rect">
              <a:avLst/>
            </a:prstGeom>
            <a:noFill/>
            <a:ln w="9525">
              <a:noFill/>
              <a:miter lim="800000"/>
              <a:headEnd/>
              <a:tailEnd/>
            </a:ln>
          </p:spPr>
        </p:pic>
        <p:sp>
          <p:nvSpPr>
            <p:cNvPr id="2" name="椭圆形标注 4"/>
            <p:cNvSpPr/>
            <p:nvPr/>
          </p:nvSpPr>
          <p:spPr>
            <a:xfrm>
              <a:off x="2553413" y="4719017"/>
              <a:ext cx="1440000" cy="612000"/>
            </a:xfrm>
            <a:prstGeom prst="wedgeEllipseCallout">
              <a:avLst>
                <a:gd name="adj1" fmla="val -28078"/>
                <a:gd name="adj2" fmla="val -82122"/>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zh-CN" sz="1600" dirty="0"/>
                <a:t>作用域名称和描</a:t>
              </a:r>
              <a:r>
                <a:rPr lang="zh-CN" altLang="en-US" sz="1600" dirty="0"/>
                <a:t>述</a:t>
              </a:r>
              <a:endParaRPr lang="zh-CN" altLang="zh-CN" sz="1600" dirty="0"/>
            </a:p>
          </p:txBody>
        </p:sp>
      </p:grpSp>
      <p:sp>
        <p:nvSpPr>
          <p:cNvPr id="15" name="Rectangle 3"/>
          <p:cNvSpPr txBox="1">
            <a:spLocks noChangeArrowheads="1"/>
          </p:cNvSpPr>
          <p:nvPr/>
        </p:nvSpPr>
        <p:spPr bwMode="auto">
          <a:xfrm>
            <a:off x="808121" y="868973"/>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93090" y="2332990"/>
            <a:ext cx="5542280" cy="2553335"/>
          </a:xfrm>
          <a:prstGeom prst="rect">
            <a:avLst/>
          </a:prstGeom>
          <a:noFill/>
        </p:spPr>
        <p:txBody>
          <a:bodyPr wrap="square" rtlCol="0">
            <a:spAutoFit/>
          </a:bodyPr>
          <a:p>
            <a:r>
              <a:rPr lang="zh-CN" altLang="en-US" sz="3200">
                <a:latin typeface="微软雅黑" panose="020B0503020204020204" pitchFamily="34" charset="-122"/>
                <a:ea typeface="微软雅黑" panose="020B0503020204020204" pitchFamily="34" charset="-122"/>
                <a:cs typeface="微软雅黑" panose="020B0503020204020204" pitchFamily="34" charset="-122"/>
              </a:rPr>
              <a:t>展开DHCP管理器右侧节点树，右击“IPv4节点”，点击“新建作用域”，单击“下一步”，输入作用域名称和描述，单击“下一步”</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2"/>
          <p:cNvSpPr txBox="1"/>
          <p:nvPr/>
        </p:nvSpPr>
        <p:spPr>
          <a:xfrm>
            <a:off x="6883024" y="4297903"/>
            <a:ext cx="3027680" cy="583565"/>
          </a:xfrm>
          <a:prstGeom prst="rect">
            <a:avLst/>
          </a:prstGeom>
          <a:noFill/>
        </p:spPr>
        <p:txBody>
          <a:bodyPr wrap="none" rtlCol="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主讲人：</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朱立新</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标题 2"/>
          <p:cNvSpPr txBox="1"/>
          <p:nvPr/>
        </p:nvSpPr>
        <p:spPr>
          <a:xfrm>
            <a:off x="1575548" y="2560097"/>
            <a:ext cx="9040903" cy="1101725"/>
          </a:xfrm>
          <a:prstGeom prst="rect">
            <a:avLst/>
          </a:prstGeom>
        </p:spPr>
        <p:txBody>
          <a:bodyPr/>
          <a:lst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buFontTx/>
            </a:pPr>
            <a:r>
              <a:rPr lang="zh-CN" altLang="en-US" sz="4800" b="1" kern="0" dirty="0"/>
              <a:t>  </a:t>
            </a:r>
            <a:r>
              <a:rPr lang="zh-CN" altLang="en-US" sz="4800" b="1" kern="0" dirty="0">
                <a:sym typeface="+mn-ea"/>
              </a:rPr>
              <a:t>安装DHCP服务</a:t>
            </a:r>
            <a:endParaRPr lang="zh-CN" altLang="en-US" sz="4800" b="1" kern="0" dirty="0"/>
          </a:p>
        </p:txBody>
      </p:sp>
      <p:pic>
        <p:nvPicPr>
          <p:cNvPr id="118" name="图形 117" descr="Internet"/>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51791" y="159025"/>
            <a:ext cx="1249018" cy="1272209"/>
          </a:xfrm>
          <a:prstGeom prst="rect">
            <a:avLst/>
          </a:prstGeom>
        </p:spPr>
      </p:pic>
      <p:pic>
        <p:nvPicPr>
          <p:cNvPr id="10" name="图片 9"/>
          <p:cNvPicPr>
            <a:picLocks noChangeAspect="1"/>
          </p:cNvPicPr>
          <p:nvPr/>
        </p:nvPicPr>
        <p:blipFill rotWithShape="1">
          <a:blip r:embed="rId3"/>
          <a:srcRect b="36646"/>
          <a:stretch>
            <a:fillRect/>
          </a:stretch>
        </p:blipFill>
        <p:spPr>
          <a:xfrm>
            <a:off x="-1" y="5753450"/>
            <a:ext cx="12192000" cy="1104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6" name="矩形 2"/>
          <p:cNvSpPr>
            <a:spLocks noChangeArrowheads="1"/>
          </p:cNvSpPr>
          <p:nvPr/>
        </p:nvSpPr>
        <p:spPr bwMode="auto">
          <a:xfrm>
            <a:off x="528320" y="1628140"/>
            <a:ext cx="11823065" cy="7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ts val="2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rPr>
              <a:t>创建</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作用域</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848475" y="2620010"/>
            <a:ext cx="4303395" cy="3712845"/>
            <a:chOff x="1988728" y="3284984"/>
            <a:chExt cx="3747232" cy="3240360"/>
          </a:xfrm>
        </p:grpSpPr>
        <p:pic>
          <p:nvPicPr>
            <p:cNvPr id="22" name="Picture 3" descr="IP地址范围"/>
            <p:cNvPicPr>
              <a:picLocks noChangeAspect="1" noChangeArrowheads="1"/>
            </p:cNvPicPr>
            <p:nvPr/>
          </p:nvPicPr>
          <p:blipFill>
            <a:blip r:embed="rId1" cstate="print"/>
            <a:srcRect/>
            <a:stretch>
              <a:fillRect/>
            </a:stretch>
          </p:blipFill>
          <p:spPr bwMode="auto">
            <a:xfrm>
              <a:off x="1988728" y="3284984"/>
              <a:ext cx="3747232" cy="3240360"/>
            </a:xfrm>
            <a:prstGeom prst="rect">
              <a:avLst/>
            </a:prstGeom>
            <a:noFill/>
            <a:ln w="9525">
              <a:noFill/>
              <a:miter lim="800000"/>
              <a:headEnd/>
              <a:tailEnd/>
            </a:ln>
          </p:spPr>
        </p:pic>
        <p:sp>
          <p:nvSpPr>
            <p:cNvPr id="23" name="椭圆形标注 7"/>
            <p:cNvSpPr/>
            <p:nvPr/>
          </p:nvSpPr>
          <p:spPr>
            <a:xfrm>
              <a:off x="3899880" y="4653136"/>
              <a:ext cx="1185192" cy="648072"/>
            </a:xfrm>
            <a:prstGeom prst="wedgeEllipseCallout">
              <a:avLst>
                <a:gd name="adj1" fmla="val -36613"/>
                <a:gd name="adj2" fmla="val -72200"/>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en-US" altLang="zh-CN" sz="1600" dirty="0">
                <a:latin typeface="Arial Unicode MS" panose="020B0604020202020204" charset="-122"/>
                <a:ea typeface="Arial Unicode MS" panose="020B0604020202020204" charset="-122"/>
                <a:cs typeface="Arial Unicode MS" panose="020B0604020202020204" charset="-122"/>
              </a:endParaRPr>
            </a:p>
            <a:p>
              <a:endParaRPr lang="en-US" altLang="zh-CN" sz="1600" dirty="0">
                <a:latin typeface="Arial Unicode MS" panose="020B0604020202020204" charset="-122"/>
                <a:ea typeface="Arial Unicode MS" panose="020B0604020202020204" charset="-122"/>
                <a:cs typeface="Arial Unicode MS" panose="020B0604020202020204" charset="-122"/>
              </a:endParaRPr>
            </a:p>
            <a:p>
              <a:r>
                <a:rPr lang="en-US" altLang="zh-CN" sz="1600" dirty="0">
                  <a:latin typeface="Arial Unicode MS" panose="020B0604020202020204" charset="-122"/>
                  <a:ea typeface="Arial Unicode MS" panose="020B0604020202020204" charset="-122"/>
                  <a:cs typeface="Arial Unicode MS" panose="020B0604020202020204" charset="-122"/>
                </a:rPr>
                <a:t>IP</a:t>
              </a:r>
              <a:r>
                <a:rPr lang="zh-CN" altLang="zh-CN" sz="1600" dirty="0">
                  <a:latin typeface="Arial Unicode MS" panose="020B0604020202020204" charset="-122"/>
                  <a:ea typeface="Arial Unicode MS" panose="020B0604020202020204" charset="-122"/>
                  <a:cs typeface="Arial Unicode MS" panose="020B0604020202020204" charset="-122"/>
                </a:rPr>
                <a:t>地址范围</a:t>
              </a:r>
              <a:endParaRPr lang="zh-CN" altLang="zh-CN" sz="1600" dirty="0">
                <a:latin typeface="Arial Unicode MS" panose="020B0604020202020204" charset="-122"/>
                <a:ea typeface="Arial Unicode MS" panose="020B0604020202020204" charset="-122"/>
                <a:cs typeface="Arial Unicode MS" panose="020B0604020202020204" charset="-122"/>
              </a:endParaRPr>
            </a:p>
            <a:p>
              <a:r>
                <a:rPr lang="en-US" altLang="zh-CN" sz="1600" dirty="0">
                  <a:latin typeface="Arial Unicode MS" panose="020B0604020202020204" charset="-122"/>
                  <a:ea typeface="Arial Unicode MS" panose="020B0604020202020204" charset="-122"/>
                  <a:cs typeface="Arial Unicode MS" panose="020B0604020202020204" charset="-122"/>
                </a:rPr>
                <a:t>		</a:t>
              </a:r>
              <a:endParaRPr lang="zh-CN" altLang="zh-CN" sz="1600" dirty="0">
                <a:latin typeface="Arial Unicode MS" panose="020B0604020202020204" charset="-122"/>
                <a:ea typeface="Arial Unicode MS" panose="020B0604020202020204" charset="-122"/>
                <a:cs typeface="Arial Unicode MS" panose="020B0604020202020204" charset="-122"/>
              </a:endParaRPr>
            </a:p>
          </p:txBody>
        </p:sp>
      </p:grpSp>
      <p:sp>
        <p:nvSpPr>
          <p:cNvPr id="15" name="Rectangle 3"/>
          <p:cNvSpPr txBox="1">
            <a:spLocks noChangeArrowheads="1"/>
          </p:cNvSpPr>
          <p:nvPr/>
        </p:nvSpPr>
        <p:spPr bwMode="auto">
          <a:xfrm>
            <a:off x="808121" y="868973"/>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8355" y="2620010"/>
            <a:ext cx="4318635" cy="1568450"/>
          </a:xfrm>
          <a:prstGeom prst="rect">
            <a:avLst/>
          </a:prstGeom>
          <a:noFill/>
        </p:spPr>
        <p:txBody>
          <a:bodyPr wrap="square" rtlCol="0">
            <a:spAutoFit/>
          </a:bodyPr>
          <a:p>
            <a:r>
              <a:rPr lang="zh-CN" altLang="en-US" sz="3200">
                <a:latin typeface="微软雅黑" panose="020B0503020204020204" pitchFamily="34" charset="-122"/>
                <a:ea typeface="微软雅黑" panose="020B0503020204020204" pitchFamily="34" charset="-122"/>
                <a:cs typeface="微软雅黑" panose="020B0503020204020204" pitchFamily="34" charset="-122"/>
              </a:rPr>
              <a:t>输入IP地址范围、长度和子网掩码，单击“下一步”</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6" name="矩形 2"/>
          <p:cNvSpPr>
            <a:spLocks noChangeArrowheads="1"/>
          </p:cNvSpPr>
          <p:nvPr/>
        </p:nvSpPr>
        <p:spPr bwMode="auto">
          <a:xfrm>
            <a:off x="528320" y="1628140"/>
            <a:ext cx="11823065" cy="7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ts val="2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rPr>
              <a:t>创建</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作用域</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319826" y="2156331"/>
            <a:ext cx="3760361" cy="3240360"/>
            <a:chOff x="2767687" y="3284984"/>
            <a:chExt cx="3760361" cy="3240360"/>
          </a:xfrm>
        </p:grpSpPr>
        <p:pic>
          <p:nvPicPr>
            <p:cNvPr id="25" name="Picture 4" descr="添加排除"/>
            <p:cNvPicPr>
              <a:picLocks noChangeAspect="1" noChangeArrowheads="1"/>
            </p:cNvPicPr>
            <p:nvPr/>
          </p:nvPicPr>
          <p:blipFill>
            <a:blip r:embed="rId1" cstate="print"/>
            <a:srcRect/>
            <a:stretch>
              <a:fillRect/>
            </a:stretch>
          </p:blipFill>
          <p:spPr bwMode="auto">
            <a:xfrm>
              <a:off x="2767687" y="3284984"/>
              <a:ext cx="3760361" cy="3240360"/>
            </a:xfrm>
            <a:prstGeom prst="rect">
              <a:avLst/>
            </a:prstGeom>
            <a:noFill/>
            <a:ln w="9525">
              <a:noFill/>
              <a:miter lim="800000"/>
              <a:headEnd/>
              <a:tailEnd/>
            </a:ln>
          </p:spPr>
        </p:pic>
        <p:sp>
          <p:nvSpPr>
            <p:cNvPr id="26" name="椭圆形标注 10"/>
            <p:cNvSpPr/>
            <p:nvPr/>
          </p:nvSpPr>
          <p:spPr>
            <a:xfrm>
              <a:off x="3993413" y="4582672"/>
              <a:ext cx="864000" cy="612000"/>
            </a:xfrm>
            <a:prstGeom prst="wedgeEllipseCallout">
              <a:avLst>
                <a:gd name="adj1" fmla="val -40153"/>
                <a:gd name="adj2" fmla="val -63024"/>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en-US" altLang="zh-CN" sz="1600" dirty="0"/>
            </a:p>
            <a:p>
              <a:endParaRPr lang="en-US" altLang="zh-CN" sz="1600" dirty="0"/>
            </a:p>
            <a:p>
              <a:r>
                <a:rPr lang="zh-CN" altLang="zh-CN" sz="1600" dirty="0"/>
                <a:t>添加排除</a:t>
              </a:r>
              <a:r>
                <a:rPr lang="en-US" altLang="zh-CN" sz="1600" dirty="0"/>
                <a:t>		</a:t>
              </a:r>
              <a:endParaRPr lang="zh-CN" altLang="zh-CN" sz="1600" dirty="0"/>
            </a:p>
          </p:txBody>
        </p:sp>
      </p:grpSp>
      <p:sp>
        <p:nvSpPr>
          <p:cNvPr id="15" name="Rectangle 3"/>
          <p:cNvSpPr txBox="1">
            <a:spLocks noChangeArrowheads="1"/>
          </p:cNvSpPr>
          <p:nvPr/>
        </p:nvSpPr>
        <p:spPr bwMode="auto">
          <a:xfrm>
            <a:off x="808121" y="868973"/>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29945" y="2454910"/>
            <a:ext cx="5347335" cy="3046095"/>
          </a:xfrm>
          <a:prstGeom prst="rect">
            <a:avLst/>
          </a:prstGeom>
          <a:noFill/>
        </p:spPr>
        <p:txBody>
          <a:bodyPr wrap="square" rtlCol="0">
            <a:spAutoFit/>
          </a:bodyPr>
          <a:p>
            <a:r>
              <a:rPr lang="zh-CN" altLang="en-US" sz="3200">
                <a:latin typeface="微软雅黑" panose="020B0503020204020204" pitchFamily="34" charset="-122"/>
                <a:ea typeface="微软雅黑" panose="020B0503020204020204" pitchFamily="34" charset="-122"/>
                <a:cs typeface="微软雅黑" panose="020B0503020204020204" pitchFamily="34" charset="-122"/>
              </a:rPr>
              <a:t>输入要排除的起始、结束IP地址，点击“添加”，单击“下一步”，设置租约期限，单击“下一步”，选中“是，我想现在配置这些选项”，单击“下一步”</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6" name="矩形 2"/>
          <p:cNvSpPr>
            <a:spLocks noChangeArrowheads="1"/>
          </p:cNvSpPr>
          <p:nvPr/>
        </p:nvSpPr>
        <p:spPr bwMode="auto">
          <a:xfrm>
            <a:off x="528320" y="1628140"/>
            <a:ext cx="11823065" cy="7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ts val="2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rPr>
              <a:t>创建</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作用域</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676314" y="2360037"/>
            <a:ext cx="3752473" cy="3240360"/>
            <a:chOff x="3567663" y="3356992"/>
            <a:chExt cx="3752473" cy="3240360"/>
          </a:xfrm>
        </p:grpSpPr>
        <p:pic>
          <p:nvPicPr>
            <p:cNvPr id="28" name="Picture 5" descr="添加路由器(默认网关)"/>
            <p:cNvPicPr>
              <a:picLocks noChangeAspect="1" noChangeArrowheads="1"/>
            </p:cNvPicPr>
            <p:nvPr/>
          </p:nvPicPr>
          <p:blipFill>
            <a:blip r:embed="rId1" cstate="print"/>
            <a:srcRect/>
            <a:stretch>
              <a:fillRect/>
            </a:stretch>
          </p:blipFill>
          <p:spPr bwMode="auto">
            <a:xfrm>
              <a:off x="3567663" y="3356992"/>
              <a:ext cx="3752473" cy="3240360"/>
            </a:xfrm>
            <a:prstGeom prst="rect">
              <a:avLst/>
            </a:prstGeom>
            <a:noFill/>
            <a:ln w="9525">
              <a:noFill/>
              <a:miter lim="800000"/>
              <a:headEnd/>
              <a:tailEnd/>
            </a:ln>
          </p:spPr>
        </p:pic>
        <p:sp>
          <p:nvSpPr>
            <p:cNvPr id="31" name="椭圆形标注 14"/>
            <p:cNvSpPr/>
            <p:nvPr/>
          </p:nvSpPr>
          <p:spPr>
            <a:xfrm>
              <a:off x="5303912" y="4556462"/>
              <a:ext cx="1800200" cy="672738"/>
            </a:xfrm>
            <a:prstGeom prst="wedgeEllipseCallout">
              <a:avLst>
                <a:gd name="adj1" fmla="val -40153"/>
                <a:gd name="adj2" fmla="val -63024"/>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en-US" altLang="zh-CN" sz="1600" dirty="0"/>
            </a:p>
            <a:p>
              <a:endParaRPr lang="en-US" altLang="zh-CN" sz="1600" dirty="0"/>
            </a:p>
            <a:p>
              <a:pPr algn="ctr"/>
              <a:r>
                <a:rPr lang="zh-CN" altLang="zh-CN" sz="1600" dirty="0"/>
                <a:t>路由器</a:t>
              </a:r>
              <a:endParaRPr lang="en-US" altLang="zh-CN" sz="1600" dirty="0"/>
            </a:p>
            <a:p>
              <a:r>
                <a:rPr lang="en-US" altLang="zh-CN" sz="1600" dirty="0"/>
                <a:t>(</a:t>
              </a:r>
              <a:r>
                <a:rPr lang="zh-CN" altLang="zh-CN" sz="1600" dirty="0"/>
                <a:t>默认网关</a:t>
              </a:r>
              <a:r>
                <a:rPr lang="en-US" altLang="zh-CN" sz="1600" dirty="0"/>
                <a:t>)</a:t>
              </a:r>
              <a:endParaRPr lang="zh-CN" altLang="zh-CN" sz="1600" dirty="0"/>
            </a:p>
            <a:p>
              <a:r>
                <a:rPr lang="en-US" altLang="zh-CN" sz="1600" dirty="0"/>
                <a:t>		</a:t>
              </a:r>
              <a:endParaRPr lang="zh-CN" altLang="zh-CN" sz="1600" dirty="0"/>
            </a:p>
          </p:txBody>
        </p:sp>
      </p:grpSp>
      <p:sp>
        <p:nvSpPr>
          <p:cNvPr id="15" name="Rectangle 3"/>
          <p:cNvSpPr txBox="1">
            <a:spLocks noChangeArrowheads="1"/>
          </p:cNvSpPr>
          <p:nvPr/>
        </p:nvSpPr>
        <p:spPr bwMode="auto">
          <a:xfrm>
            <a:off x="808121" y="868973"/>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94715" y="2612390"/>
            <a:ext cx="4541520" cy="2061210"/>
          </a:xfrm>
          <a:prstGeom prst="rect">
            <a:avLst/>
          </a:prstGeom>
          <a:noFill/>
        </p:spPr>
        <p:txBody>
          <a:bodyPr wrap="square" rtlCol="0">
            <a:spAutoFit/>
          </a:bodyPr>
          <a:p>
            <a:r>
              <a:rPr lang="zh-CN" altLang="en-US" sz="3200">
                <a:latin typeface="微软雅黑" panose="020B0503020204020204" pitchFamily="34" charset="-122"/>
                <a:ea typeface="微软雅黑" panose="020B0503020204020204" pitchFamily="34" charset="-122"/>
                <a:cs typeface="微软雅黑" panose="020B0503020204020204" pitchFamily="34" charset="-122"/>
              </a:rPr>
              <a:t>输入网关地址“172.16.1.1”单击“添加”，单击“下一步”</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6" name="矩形 2"/>
          <p:cNvSpPr>
            <a:spLocks noChangeArrowheads="1"/>
          </p:cNvSpPr>
          <p:nvPr/>
        </p:nvSpPr>
        <p:spPr bwMode="auto">
          <a:xfrm>
            <a:off x="528320" y="1628140"/>
            <a:ext cx="11823065" cy="7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ts val="2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rPr>
              <a:t>创建</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作用域</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7498885" y="2564001"/>
            <a:ext cx="3758819" cy="3240360"/>
            <a:chOff x="4425413" y="3284984"/>
            <a:chExt cx="3758819" cy="3240360"/>
          </a:xfrm>
        </p:grpSpPr>
        <p:pic>
          <p:nvPicPr>
            <p:cNvPr id="38" name="Picture 6" descr="域名称和DNS服务器"/>
            <p:cNvPicPr>
              <a:picLocks noChangeAspect="1" noChangeArrowheads="1"/>
            </p:cNvPicPr>
            <p:nvPr/>
          </p:nvPicPr>
          <p:blipFill>
            <a:blip r:embed="rId1" cstate="print"/>
            <a:srcRect/>
            <a:stretch>
              <a:fillRect/>
            </a:stretch>
          </p:blipFill>
          <p:spPr bwMode="auto">
            <a:xfrm>
              <a:off x="4425413" y="3284984"/>
              <a:ext cx="3758819" cy="3240360"/>
            </a:xfrm>
            <a:prstGeom prst="rect">
              <a:avLst/>
            </a:prstGeom>
            <a:noFill/>
            <a:ln w="9525">
              <a:noFill/>
              <a:miter lim="800000"/>
              <a:headEnd/>
              <a:tailEnd/>
            </a:ln>
          </p:spPr>
        </p:pic>
        <p:sp>
          <p:nvSpPr>
            <p:cNvPr id="39" name="椭圆形标注 17"/>
            <p:cNvSpPr/>
            <p:nvPr/>
          </p:nvSpPr>
          <p:spPr>
            <a:xfrm>
              <a:off x="4531836" y="5301208"/>
              <a:ext cx="1692000" cy="792032"/>
            </a:xfrm>
            <a:prstGeom prst="wedgeEllipseCallout">
              <a:avLst>
                <a:gd name="adj1" fmla="val -22903"/>
                <a:gd name="adj2" fmla="val -80204"/>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en-US" altLang="zh-CN" sz="1600" dirty="0"/>
            </a:p>
            <a:p>
              <a:endParaRPr lang="en-US" altLang="zh-CN" sz="1600" dirty="0"/>
            </a:p>
            <a:p>
              <a:endParaRPr lang="en-US" altLang="zh-CN" sz="1600" dirty="0"/>
            </a:p>
            <a:p>
              <a:r>
                <a:rPr lang="zh-CN" altLang="zh-CN" sz="1600" dirty="0"/>
                <a:t>域名称和</a:t>
              </a:r>
              <a:r>
                <a:rPr lang="en-US" altLang="zh-CN" sz="1400" dirty="0">
                  <a:latin typeface="Arial Unicode MS" panose="020B0604020202020204" charset="-122"/>
                  <a:ea typeface="Arial Unicode MS" panose="020B0604020202020204" charset="-122"/>
                  <a:cs typeface="Arial Unicode MS" panose="020B0604020202020204" charset="-122"/>
                </a:rPr>
                <a:t>DNS</a:t>
              </a:r>
              <a:r>
                <a:rPr lang="zh-CN" altLang="zh-CN" sz="1600" dirty="0"/>
                <a:t>服务器</a:t>
              </a:r>
              <a:r>
                <a:rPr lang="en-US" altLang="zh-CN" sz="1600" dirty="0"/>
                <a:t>			</a:t>
              </a:r>
              <a:endParaRPr lang="zh-CN" altLang="zh-CN" sz="1600" dirty="0"/>
            </a:p>
          </p:txBody>
        </p:sp>
      </p:grpSp>
      <p:sp>
        <p:nvSpPr>
          <p:cNvPr id="15" name="Rectangle 3"/>
          <p:cNvSpPr txBox="1">
            <a:spLocks noChangeArrowheads="1"/>
          </p:cNvSpPr>
          <p:nvPr/>
        </p:nvSpPr>
        <p:spPr bwMode="auto">
          <a:xfrm>
            <a:off x="808121" y="868973"/>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8355" y="2360295"/>
            <a:ext cx="5755640" cy="2061210"/>
          </a:xfrm>
          <a:prstGeom prst="rect">
            <a:avLst/>
          </a:prstGeom>
          <a:noFill/>
        </p:spPr>
        <p:txBody>
          <a:bodyPr wrap="square" rtlCol="0">
            <a:spAutoFit/>
          </a:bodyPr>
          <a:p>
            <a:r>
              <a:rPr lang="zh-CN" altLang="en-US" sz="3200">
                <a:latin typeface="微软雅黑" panose="020B0503020204020204" pitchFamily="34" charset="-122"/>
                <a:ea typeface="微软雅黑" panose="020B0503020204020204" pitchFamily="34" charset="-122"/>
                <a:cs typeface="微软雅黑" panose="020B0503020204020204" pitchFamily="34" charset="-122"/>
              </a:rPr>
              <a:t>输入父域名称“hope.edu.cn”，单击“解析”，单击“添加”，单击“下一步”</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6" name="矩形 2"/>
          <p:cNvSpPr>
            <a:spLocks noChangeArrowheads="1"/>
          </p:cNvSpPr>
          <p:nvPr/>
        </p:nvSpPr>
        <p:spPr bwMode="auto">
          <a:xfrm>
            <a:off x="528320" y="1628140"/>
            <a:ext cx="11823065" cy="7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ts val="2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rPr>
              <a:t>创建</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作用域</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7684341" y="2463932"/>
            <a:ext cx="3744416" cy="3246067"/>
            <a:chOff x="5663952" y="3284984"/>
            <a:chExt cx="3744416" cy="3246067"/>
          </a:xfrm>
        </p:grpSpPr>
        <p:pic>
          <p:nvPicPr>
            <p:cNvPr id="41" name="Picture 7" descr="激活作用域"/>
            <p:cNvPicPr>
              <a:picLocks noChangeAspect="1" noChangeArrowheads="1"/>
            </p:cNvPicPr>
            <p:nvPr/>
          </p:nvPicPr>
          <p:blipFill>
            <a:blip r:embed="rId1" cstate="print"/>
            <a:srcRect/>
            <a:stretch>
              <a:fillRect/>
            </a:stretch>
          </p:blipFill>
          <p:spPr bwMode="auto">
            <a:xfrm>
              <a:off x="5663952" y="3284984"/>
              <a:ext cx="3744416" cy="3246067"/>
            </a:xfrm>
            <a:prstGeom prst="rect">
              <a:avLst/>
            </a:prstGeom>
            <a:noFill/>
            <a:ln w="9525">
              <a:noFill/>
              <a:miter lim="800000"/>
              <a:headEnd/>
              <a:tailEnd/>
            </a:ln>
          </p:spPr>
        </p:pic>
        <p:sp>
          <p:nvSpPr>
            <p:cNvPr id="42" name="椭圆形标注 20"/>
            <p:cNvSpPr/>
            <p:nvPr/>
          </p:nvSpPr>
          <p:spPr>
            <a:xfrm>
              <a:off x="7248128" y="4134522"/>
              <a:ext cx="1152000" cy="648000"/>
            </a:xfrm>
            <a:prstGeom prst="wedgeEllipseCallout">
              <a:avLst>
                <a:gd name="adj1" fmla="val -60044"/>
                <a:gd name="adj2" fmla="val -35475"/>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en-US" altLang="zh-CN" sz="1600" dirty="0"/>
            </a:p>
            <a:p>
              <a:endParaRPr lang="en-US" altLang="zh-CN" sz="1600" dirty="0"/>
            </a:p>
            <a:p>
              <a:endParaRPr lang="en-US" altLang="zh-CN" sz="1600" dirty="0"/>
            </a:p>
            <a:p>
              <a:r>
                <a:rPr lang="zh-CN" altLang="zh-CN" sz="1600" dirty="0"/>
                <a:t>激活作用域</a:t>
              </a:r>
              <a:endParaRPr lang="zh-CN" altLang="zh-CN" sz="1600" dirty="0"/>
            </a:p>
            <a:p>
              <a:r>
                <a:rPr lang="en-US" altLang="zh-CN" sz="1600" dirty="0"/>
                <a:t>			</a:t>
              </a:r>
              <a:endParaRPr lang="zh-CN" altLang="zh-CN" sz="1600" dirty="0"/>
            </a:p>
          </p:txBody>
        </p:sp>
      </p:grpSp>
      <p:sp>
        <p:nvSpPr>
          <p:cNvPr id="15" name="Rectangle 3"/>
          <p:cNvSpPr txBox="1">
            <a:spLocks noChangeArrowheads="1"/>
          </p:cNvSpPr>
          <p:nvPr/>
        </p:nvSpPr>
        <p:spPr bwMode="auto">
          <a:xfrm>
            <a:off x="808121" y="868973"/>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7425" y="2519680"/>
            <a:ext cx="5467985" cy="1568450"/>
          </a:xfrm>
          <a:prstGeom prst="rect">
            <a:avLst/>
          </a:prstGeom>
          <a:noFill/>
        </p:spPr>
        <p:txBody>
          <a:bodyPr wrap="square" rtlCol="0">
            <a:spAutoFit/>
          </a:bodyPr>
          <a:p>
            <a:r>
              <a:rPr lang="zh-CN" altLang="en-US" sz="3200">
                <a:latin typeface="微软雅黑" panose="020B0503020204020204" pitchFamily="34" charset="-122"/>
                <a:ea typeface="微软雅黑" panose="020B0503020204020204" pitchFamily="34" charset="-122"/>
                <a:cs typeface="微软雅黑" panose="020B0503020204020204" pitchFamily="34" charset="-122"/>
              </a:rPr>
              <a:t>单击“下一步”（不设置WINS服务器），选中“是，我想现在激活此作用域”</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6" name="矩形 2"/>
          <p:cNvSpPr>
            <a:spLocks noChangeArrowheads="1"/>
          </p:cNvSpPr>
          <p:nvPr/>
        </p:nvSpPr>
        <p:spPr bwMode="auto">
          <a:xfrm>
            <a:off x="528320" y="1628140"/>
            <a:ext cx="11823065" cy="7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a:lnSpc>
                <a:spcPts val="2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rPr>
              <a:t>创建</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作用域</a:t>
            </a:r>
            <a:endParaRPr lang="zh-CN" altLang="en-US" sz="3200" dirty="0">
              <a:latin typeface="微软雅黑" panose="020B0503020204020204" pitchFamily="34" charset="-122"/>
              <a:ea typeface="微软雅黑" panose="020B0503020204020204" pitchFamily="34" charset="-122"/>
            </a:endParaRPr>
          </a:p>
          <a:p>
            <a:pPr algn="just">
              <a:lnSpc>
                <a:spcPts val="2500"/>
              </a:lnSpc>
              <a:spcBef>
                <a:spcPts val="0"/>
              </a:spcBef>
              <a:spcAft>
                <a:spcPts val="0"/>
              </a:spcAft>
            </a:pPr>
            <a:endParaRPr lang="zh-CN" altLang="en-US" sz="1600" dirty="0">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345045" y="2453640"/>
            <a:ext cx="4326255" cy="3560445"/>
            <a:chOff x="4655840" y="4005064"/>
            <a:chExt cx="4566679" cy="2520280"/>
          </a:xfrm>
        </p:grpSpPr>
        <p:pic>
          <p:nvPicPr>
            <p:cNvPr id="44" name="Picture 8" descr="作用域创建完成"/>
            <p:cNvPicPr>
              <a:picLocks noChangeAspect="1" noChangeArrowheads="1"/>
            </p:cNvPicPr>
            <p:nvPr/>
          </p:nvPicPr>
          <p:blipFill>
            <a:blip r:embed="rId1" cstate="print"/>
            <a:srcRect/>
            <a:stretch>
              <a:fillRect/>
            </a:stretch>
          </p:blipFill>
          <p:spPr bwMode="auto">
            <a:xfrm>
              <a:off x="4655840" y="4005064"/>
              <a:ext cx="4566679" cy="2520280"/>
            </a:xfrm>
            <a:prstGeom prst="rect">
              <a:avLst/>
            </a:prstGeom>
            <a:noFill/>
            <a:ln w="9525">
              <a:noFill/>
              <a:miter lim="800000"/>
              <a:headEnd/>
              <a:tailEnd/>
            </a:ln>
          </p:spPr>
        </p:pic>
        <p:sp>
          <p:nvSpPr>
            <p:cNvPr id="51" name="椭圆形标注 23"/>
            <p:cNvSpPr/>
            <p:nvPr/>
          </p:nvSpPr>
          <p:spPr>
            <a:xfrm>
              <a:off x="6702239" y="5140173"/>
              <a:ext cx="1440000" cy="648000"/>
            </a:xfrm>
            <a:prstGeom prst="wedgeEllipseCallout">
              <a:avLst>
                <a:gd name="adj1" fmla="val -33885"/>
                <a:gd name="adj2" fmla="val -66127"/>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en-US" altLang="zh-CN" sz="1600" dirty="0"/>
            </a:p>
            <a:p>
              <a:endParaRPr lang="en-US" altLang="zh-CN" sz="1600" dirty="0"/>
            </a:p>
            <a:p>
              <a:endParaRPr lang="en-US" altLang="zh-CN" sz="1600" dirty="0"/>
            </a:p>
            <a:p>
              <a:r>
                <a:rPr lang="zh-CN" altLang="zh-CN" sz="1600" dirty="0"/>
                <a:t>作用域创建完成</a:t>
              </a:r>
              <a:endParaRPr lang="zh-CN" altLang="zh-CN" sz="1600" dirty="0"/>
            </a:p>
            <a:p>
              <a:r>
                <a:rPr lang="en-US" altLang="zh-CN" sz="1600" dirty="0"/>
                <a:t>			</a:t>
              </a:r>
              <a:endParaRPr lang="zh-CN" altLang="zh-CN" sz="1600" dirty="0"/>
            </a:p>
          </p:txBody>
        </p:sp>
      </p:grpSp>
      <p:sp>
        <p:nvSpPr>
          <p:cNvPr id="15" name="Rectangle 3"/>
          <p:cNvSpPr txBox="1">
            <a:spLocks noChangeArrowheads="1"/>
          </p:cNvSpPr>
          <p:nvPr/>
        </p:nvSpPr>
        <p:spPr bwMode="auto">
          <a:xfrm>
            <a:off x="808121" y="868973"/>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08965" y="2512695"/>
            <a:ext cx="5080000" cy="1076325"/>
          </a:xfrm>
          <a:prstGeom prst="rect">
            <a:avLst/>
          </a:prstGeom>
          <a:noFill/>
          <a:ln w="9525">
            <a:noFill/>
          </a:ln>
        </p:spPr>
        <p:txBody>
          <a:bodyPr>
            <a:spAutoFit/>
          </a:bodyPr>
          <a:p>
            <a:pPr marL="0" indent="0"/>
            <a:r>
              <a:rPr lang="zh-CN" sz="3200" b="0">
                <a:latin typeface="微软雅黑" panose="020B0503020204020204" pitchFamily="34" charset="-122"/>
                <a:ea typeface="微软雅黑" panose="020B0503020204020204" pitchFamily="34" charset="-122"/>
                <a:cs typeface="微软雅黑" panose="020B0503020204020204" pitchFamily="34" charset="-122"/>
              </a:rPr>
              <a:t>单击“下一步”，单击“完成”</a:t>
            </a:r>
            <a:r>
              <a:rPr lang="en-US" altLang="zh-CN" sz="3200"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0">
                <a:latin typeface="微软雅黑" panose="020B0503020204020204" pitchFamily="34" charset="-122"/>
                <a:ea typeface="微软雅黑" panose="020B0503020204020204" pitchFamily="34" charset="-122"/>
                <a:cs typeface="微软雅黑" panose="020B0503020204020204" pitchFamily="34" charset="-122"/>
              </a:rPr>
              <a:t>作用域创建完成。</a:t>
            </a:r>
            <a:r>
              <a:rPr lang="zh-CN" altLang="en-US" sz="1200" b="0">
                <a:latin typeface="Calibri" panose="020F0502020204030204" pitchFamily="34" charset="0"/>
                <a:ea typeface="宋体" panose="02010600030101010101" pitchFamily="2" charset="-122"/>
              </a:rPr>
              <a:t>。</a:t>
            </a:r>
            <a:endParaRPr lang="zh-CN" altLang="en-US" sz="1200" b="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6499860" cy="64516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服务器角色的安装和配置</a:t>
            </a:r>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2</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5" name="Rectangle 3"/>
          <p:cNvSpPr txBox="1">
            <a:spLocks noChangeArrowheads="1"/>
          </p:cNvSpPr>
          <p:nvPr/>
        </p:nvSpPr>
        <p:spPr bwMode="auto">
          <a:xfrm>
            <a:off x="921151" y="888658"/>
            <a:ext cx="10620313" cy="499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 name="矩形 2"/>
          <p:cNvSpPr>
            <a:spLocks noChangeArrowheads="1"/>
          </p:cNvSpPr>
          <p:nvPr/>
        </p:nvSpPr>
        <p:spPr bwMode="auto">
          <a:xfrm>
            <a:off x="537210" y="1505585"/>
            <a:ext cx="11457305" cy="18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eaLnBrk="1" latinLnBrk="0" hangingPunct="1">
              <a:lnSpc>
                <a:spcPts val="3500"/>
              </a:lnSpc>
              <a:spcBef>
                <a:spcPts val="0"/>
              </a:spcBef>
              <a:spcAft>
                <a:spcPts val="0"/>
              </a:spcAft>
            </a:pPr>
            <a:r>
              <a:rPr lang="en-US" altLang="zh-CN" sz="3200" dirty="0">
                <a:latin typeface="微软雅黑" panose="020B0503020204020204" pitchFamily="34" charset="-122"/>
                <a:ea typeface="微软雅黑" panose="020B0503020204020204" pitchFamily="34" charset="-122"/>
              </a:rPr>
              <a:t>(4) </a:t>
            </a:r>
            <a:r>
              <a:rPr lang="zh-CN" altLang="en-US" sz="3200" dirty="0">
                <a:latin typeface="微软雅黑" panose="020B0503020204020204" pitchFamily="34" charset="-122"/>
                <a:ea typeface="微软雅黑" panose="020B0503020204020204" pitchFamily="34" charset="-122"/>
              </a:rPr>
              <a:t>保留特定</a:t>
            </a:r>
            <a:r>
              <a:rPr lang="en-US" altLang="zh-CN" sz="3200" dirty="0">
                <a:latin typeface="微软雅黑" panose="020B0503020204020204" pitchFamily="34" charset="-122"/>
                <a:ea typeface="微软雅黑" panose="020B0503020204020204" pitchFamily="34" charset="-122"/>
              </a:rPr>
              <a:t>IP</a:t>
            </a:r>
            <a:r>
              <a:rPr lang="zh-CN" altLang="en-US" sz="3200" dirty="0">
                <a:latin typeface="微软雅黑" panose="020B0503020204020204" pitchFamily="34" charset="-122"/>
                <a:ea typeface="微软雅黑" panose="020B0503020204020204" pitchFamily="34" charset="-122"/>
              </a:rPr>
              <a:t>地址给客户端</a:t>
            </a:r>
            <a:endParaRPr lang="zh-CN" altLang="en-US" sz="3200" dirty="0">
              <a:latin typeface="微软雅黑" panose="020B0503020204020204" pitchFamily="34" charset="-122"/>
              <a:ea typeface="微软雅黑" panose="020B0503020204020204" pitchFamily="34" charset="-122"/>
            </a:endParaRPr>
          </a:p>
          <a:p>
            <a:pPr algn="just" eaLnBrk="1" latinLnBrk="0" hangingPunct="1">
              <a:lnSpc>
                <a:spcPts val="3500"/>
              </a:lnSpc>
              <a:spcBef>
                <a:spcPts val="0"/>
              </a:spcBef>
              <a:spcAft>
                <a:spcPts val="0"/>
              </a:spcAft>
            </a:pPr>
            <a:r>
              <a:rPr lang="zh-CN" altLang="en-US" dirty="0">
                <a:latin typeface="微软雅黑" panose="020B0503020204020204" pitchFamily="34" charset="-122"/>
                <a:ea typeface="微软雅黑" panose="020B0503020204020204" pitchFamily="34" charset="-122"/>
              </a:rPr>
              <a:t>有时需要给某个或几个</a:t>
            </a:r>
            <a:r>
              <a:rPr lang="en-US" altLang="zh-CN" dirty="0">
                <a:latin typeface="微软雅黑" panose="020B0503020204020204" pitchFamily="34" charset="-122"/>
                <a:ea typeface="微软雅黑" panose="020B0503020204020204" pitchFamily="34" charset="-122"/>
              </a:rPr>
              <a:t>DHCP</a:t>
            </a:r>
            <a:r>
              <a:rPr lang="zh-CN" altLang="en-US" dirty="0">
                <a:latin typeface="微软雅黑" panose="020B0503020204020204" pitchFamily="34" charset="-122"/>
                <a:ea typeface="微软雅黑" panose="020B0503020204020204" pitchFamily="34" charset="-122"/>
              </a:rPr>
              <a:t>客户端分配专用的固定</a:t>
            </a:r>
            <a:r>
              <a:rPr lang="en-US" altLang="zh-CN" dirty="0">
                <a:latin typeface="微软雅黑" panose="020B0503020204020204" pitchFamily="34" charset="-122"/>
                <a:ea typeface="微软雅黑" panose="020B0503020204020204" pitchFamily="34" charset="-122"/>
              </a:rPr>
              <a:t>IP</a:t>
            </a:r>
            <a:r>
              <a:rPr lang="zh-CN" altLang="en-US" dirty="0">
                <a:latin typeface="微软雅黑" panose="020B0503020204020204" pitchFamily="34" charset="-122"/>
                <a:ea typeface="微软雅黑" panose="020B0503020204020204" pitchFamily="34" charset="-122"/>
              </a:rPr>
              <a:t>地址，这就要使用</a:t>
            </a:r>
            <a:r>
              <a:rPr lang="en-US" altLang="zh-CN" dirty="0">
                <a:latin typeface="微软雅黑" panose="020B0503020204020204" pitchFamily="34" charset="-122"/>
                <a:ea typeface="微软雅黑" panose="020B0503020204020204" pitchFamily="34" charset="-122"/>
              </a:rPr>
              <a:t>DHCP</a:t>
            </a:r>
            <a:r>
              <a:rPr lang="zh-CN" altLang="en-US" dirty="0">
                <a:latin typeface="微软雅黑" panose="020B0503020204020204" pitchFamily="34" charset="-122"/>
                <a:ea typeface="微软雅黑" panose="020B0503020204020204" pitchFamily="34" charset="-122"/>
              </a:rPr>
              <a:t>服务器所提供的保留功能来实现。例如，校长办公室计算机需要分配特定的</a:t>
            </a:r>
            <a:r>
              <a:rPr lang="en-US" altLang="zh-CN" dirty="0">
                <a:latin typeface="微软雅黑" panose="020B0503020204020204" pitchFamily="34" charset="-122"/>
                <a:ea typeface="微软雅黑" panose="020B0503020204020204" pitchFamily="34" charset="-122"/>
              </a:rPr>
              <a:t>IP</a:t>
            </a:r>
            <a:r>
              <a:rPr lang="zh-CN" altLang="en-US" dirty="0">
                <a:latin typeface="微软雅黑" panose="020B0503020204020204" pitchFamily="34" charset="-122"/>
                <a:ea typeface="微软雅黑" panose="020B0503020204020204" pitchFamily="34" charset="-122"/>
              </a:rPr>
              <a:t>地址“</a:t>
            </a:r>
            <a:r>
              <a:rPr lang="en-US" altLang="zh-CN" dirty="0">
                <a:latin typeface="微软雅黑" panose="020B0503020204020204" pitchFamily="34" charset="-122"/>
                <a:ea typeface="微软雅黑" panose="020B0503020204020204" pitchFamily="34" charset="-122"/>
              </a:rPr>
              <a:t>172.16.1.88”</a:t>
            </a:r>
            <a:r>
              <a:rPr lang="zh-CN" altLang="en-US" dirty="0">
                <a:latin typeface="微软雅黑" panose="020B0503020204020204" pitchFamily="34" charset="-122"/>
                <a:ea typeface="微软雅黑" panose="020B0503020204020204" pitchFamily="34" charset="-122"/>
              </a:rPr>
              <a:t>，可按如下操作步骤设置</a:t>
            </a:r>
            <a:r>
              <a:rPr lang="en-US" altLang="zh-CN"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77165" y="3679190"/>
            <a:ext cx="4497070" cy="2945765"/>
            <a:chOff x="263352" y="3284984"/>
            <a:chExt cx="4766218" cy="2592288"/>
          </a:xfrm>
        </p:grpSpPr>
        <p:pic>
          <p:nvPicPr>
            <p:cNvPr id="46" name="Picture 2" descr="保留节点右键菜单"/>
            <p:cNvPicPr>
              <a:picLocks noChangeAspect="1" noChangeArrowheads="1"/>
            </p:cNvPicPr>
            <p:nvPr/>
          </p:nvPicPr>
          <p:blipFill>
            <a:blip r:embed="rId1" cstate="print"/>
            <a:srcRect/>
            <a:stretch>
              <a:fillRect/>
            </a:stretch>
          </p:blipFill>
          <p:spPr bwMode="auto">
            <a:xfrm>
              <a:off x="263352" y="3284984"/>
              <a:ext cx="4766218" cy="2592288"/>
            </a:xfrm>
            <a:prstGeom prst="rect">
              <a:avLst/>
            </a:prstGeom>
            <a:noFill/>
            <a:ln w="9525">
              <a:noFill/>
              <a:miter lim="800000"/>
              <a:headEnd/>
              <a:tailEnd/>
            </a:ln>
          </p:spPr>
        </p:pic>
        <p:sp>
          <p:nvSpPr>
            <p:cNvPr id="47" name="椭圆形标注 25"/>
            <p:cNvSpPr/>
            <p:nvPr/>
          </p:nvSpPr>
          <p:spPr>
            <a:xfrm>
              <a:off x="1864448" y="4026236"/>
              <a:ext cx="1495247" cy="720000"/>
            </a:xfrm>
            <a:prstGeom prst="wedgeEllipseCallout">
              <a:avLst>
                <a:gd name="adj1" fmla="val -49927"/>
                <a:gd name="adj2" fmla="val 53212"/>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zh-CN" sz="1600" dirty="0"/>
                <a:t>保留节点右键菜单</a:t>
              </a:r>
              <a:r>
                <a:rPr lang="en-US" altLang="zh-CN" sz="1600" dirty="0"/>
                <a:t>	</a:t>
              </a:r>
              <a:endParaRPr lang="zh-CN" altLang="zh-CN" sz="1600" dirty="0"/>
            </a:p>
          </p:txBody>
        </p:sp>
      </p:grpSp>
      <p:grpSp>
        <p:nvGrpSpPr>
          <p:cNvPr id="48" name="组合 47"/>
          <p:cNvGrpSpPr/>
          <p:nvPr/>
        </p:nvGrpSpPr>
        <p:grpSpPr>
          <a:xfrm>
            <a:off x="5019675" y="3679190"/>
            <a:ext cx="3005455" cy="2945765"/>
            <a:chOff x="5159896" y="3212976"/>
            <a:chExt cx="2861198" cy="3024336"/>
          </a:xfrm>
        </p:grpSpPr>
        <p:pic>
          <p:nvPicPr>
            <p:cNvPr id="49" name="Picture 3" descr="新建保留对话框"/>
            <p:cNvPicPr>
              <a:picLocks noChangeAspect="1" noChangeArrowheads="1"/>
            </p:cNvPicPr>
            <p:nvPr/>
          </p:nvPicPr>
          <p:blipFill>
            <a:blip r:embed="rId2" cstate="print"/>
            <a:srcRect/>
            <a:stretch>
              <a:fillRect/>
            </a:stretch>
          </p:blipFill>
          <p:spPr bwMode="auto">
            <a:xfrm>
              <a:off x="5159896" y="3212976"/>
              <a:ext cx="2861198" cy="3024336"/>
            </a:xfrm>
            <a:prstGeom prst="rect">
              <a:avLst/>
            </a:prstGeom>
            <a:noFill/>
            <a:ln w="9525">
              <a:noFill/>
              <a:miter lim="800000"/>
              <a:headEnd/>
              <a:tailEnd/>
            </a:ln>
          </p:spPr>
        </p:pic>
        <p:sp>
          <p:nvSpPr>
            <p:cNvPr id="50" name="椭圆形标注 28"/>
            <p:cNvSpPr/>
            <p:nvPr/>
          </p:nvSpPr>
          <p:spPr>
            <a:xfrm>
              <a:off x="6312025" y="4599098"/>
              <a:ext cx="1440000" cy="612000"/>
            </a:xfrm>
            <a:prstGeom prst="wedgeEllipseCallout">
              <a:avLst>
                <a:gd name="adj1" fmla="val -38396"/>
                <a:gd name="adj2" fmla="val -58690"/>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en-US" altLang="zh-CN" sz="1600" dirty="0"/>
            </a:p>
            <a:p>
              <a:r>
                <a:rPr lang="zh-CN" altLang="zh-CN" sz="1600" dirty="0"/>
                <a:t>新建保留对话框</a:t>
              </a:r>
              <a:r>
                <a:rPr lang="en-US" altLang="zh-CN" sz="1600" dirty="0"/>
                <a:t>	</a:t>
              </a:r>
              <a:endParaRPr lang="zh-CN" altLang="zh-CN" sz="1600" dirty="0"/>
            </a:p>
          </p:txBody>
        </p:sp>
      </p:grpSp>
      <p:grpSp>
        <p:nvGrpSpPr>
          <p:cNvPr id="52" name="组合 51"/>
          <p:cNvGrpSpPr/>
          <p:nvPr/>
        </p:nvGrpSpPr>
        <p:grpSpPr>
          <a:xfrm>
            <a:off x="8305165" y="3678555"/>
            <a:ext cx="3561715" cy="2961640"/>
            <a:chOff x="6030789" y="3718278"/>
            <a:chExt cx="4823826" cy="2577740"/>
          </a:xfrm>
        </p:grpSpPr>
        <p:pic>
          <p:nvPicPr>
            <p:cNvPr id="53" name="Picture 4" descr="保留IP列表"/>
            <p:cNvPicPr>
              <a:picLocks noChangeAspect="1" noChangeArrowheads="1"/>
            </p:cNvPicPr>
            <p:nvPr/>
          </p:nvPicPr>
          <p:blipFill>
            <a:blip r:embed="rId3" cstate="print"/>
            <a:srcRect/>
            <a:stretch>
              <a:fillRect/>
            </a:stretch>
          </p:blipFill>
          <p:spPr bwMode="auto">
            <a:xfrm>
              <a:off x="6030789" y="3718278"/>
              <a:ext cx="4823826" cy="2577740"/>
            </a:xfrm>
            <a:prstGeom prst="rect">
              <a:avLst/>
            </a:prstGeom>
            <a:noFill/>
            <a:ln w="9525">
              <a:noFill/>
              <a:miter lim="800000"/>
              <a:headEnd/>
              <a:tailEnd/>
            </a:ln>
          </p:spPr>
        </p:pic>
        <p:sp>
          <p:nvSpPr>
            <p:cNvPr id="54" name="椭圆形标注 31"/>
            <p:cNvSpPr/>
            <p:nvPr/>
          </p:nvSpPr>
          <p:spPr>
            <a:xfrm>
              <a:off x="8523682" y="4627611"/>
              <a:ext cx="1055981" cy="536274"/>
            </a:xfrm>
            <a:prstGeom prst="wedgeEllipseCallout">
              <a:avLst>
                <a:gd name="adj1" fmla="val -33868"/>
                <a:gd name="adj2" fmla="val -67045"/>
              </a:avLst>
            </a:prstGeom>
          </p:spPr>
          <p:style>
            <a:lnRef idx="0">
              <a:schemeClr val="accent6"/>
            </a:lnRef>
            <a:fillRef idx="3">
              <a:schemeClr val="accent6"/>
            </a:fillRef>
            <a:effectRef idx="3">
              <a:schemeClr val="accent6"/>
            </a:effectRef>
            <a:fontRef idx="minor">
              <a:schemeClr val="lt1"/>
            </a:fontRef>
          </p:style>
          <p:txBody>
            <a:bodyPr rtlCol="0" anchor="ctr"/>
            <a:lstStyle/>
            <a:p>
              <a:r>
                <a:rPr lang="zh-CN" altLang="zh-CN" sz="900" dirty="0"/>
                <a:t>保留</a:t>
              </a:r>
              <a:r>
                <a:rPr lang="en-US" altLang="zh-CN" sz="900" dirty="0">
                  <a:latin typeface="Arial Unicode MS" panose="020B0604020202020204" charset="-122"/>
                  <a:ea typeface="Arial Unicode MS" panose="020B0604020202020204" charset="-122"/>
                  <a:cs typeface="Arial Unicode MS" panose="020B0604020202020204" charset="-122"/>
                </a:rPr>
                <a:t>IP</a:t>
              </a:r>
              <a:r>
                <a:rPr lang="zh-CN" altLang="zh-CN" sz="900" dirty="0"/>
                <a:t>列表</a:t>
              </a:r>
              <a:endParaRPr lang="zh-CN" altLang="zh-CN" sz="900" dirty="0"/>
            </a:p>
          </p:txBody>
        </p:sp>
      </p:gr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7330440" cy="119888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en-US" dirty="0">
                <a:solidFill>
                  <a:srgbClr val="000000"/>
                </a:solidFill>
                <a:latin typeface="微软雅黑" panose="020B0503020204020204" pitchFamily="34" charset="-122"/>
                <a:sym typeface="+mn-ea"/>
              </a:rPr>
              <a:t>配置</a:t>
            </a:r>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客户端与</a:t>
            </a:r>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服务测试</a:t>
            </a:r>
            <a:endParaRPr lang="zh-CN" altLang="en-US" dirty="0">
              <a:solidFill>
                <a:schemeClr val="bg1">
                  <a:lumMod val="50000"/>
                </a:schemeClr>
              </a:solidFill>
              <a:cs typeface="+mn-ea"/>
              <a:sym typeface="+mn-lt"/>
            </a:endParaRPr>
          </a:p>
          <a:p>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4" name="矩形 13"/>
          <p:cNvSpPr/>
          <p:nvPr/>
        </p:nvSpPr>
        <p:spPr>
          <a:xfrm>
            <a:off x="351790" y="1555115"/>
            <a:ext cx="10052050" cy="2627630"/>
          </a:xfrm>
          <a:prstGeom prst="rect">
            <a:avLst/>
          </a:prstGeom>
        </p:spPr>
        <p:txBody>
          <a:bodyPr wrap="square">
            <a:spAutoFit/>
          </a:bodyPr>
          <a:p>
            <a:pPr algn="just" eaLnBrk="1" latinLnBrk="0" hangingPunct="1">
              <a:lnSpc>
                <a:spcPct val="150000"/>
              </a:lnSpc>
            </a:pPr>
            <a:r>
              <a:rPr lang="zh-CN" altLang="en-US" sz="3200" dirty="0">
                <a:solidFill>
                  <a:srgbClr val="FF0000"/>
                </a:solidFill>
                <a:latin typeface="微软雅黑" panose="020B0503020204020204" pitchFamily="34" charset="-122"/>
                <a:ea typeface="微软雅黑" panose="020B0503020204020204" pitchFamily="34" charset="-122"/>
              </a:rPr>
              <a:t>注意：</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服务器配置完成后，接入网络的客户机要设置为“自动获取</a:t>
            </a:r>
            <a:r>
              <a:rPr lang="en-US" altLang="zh-CN" sz="3200" dirty="0">
                <a:latin typeface="微软雅黑" panose="020B0503020204020204" pitchFamily="34" charset="-122"/>
                <a:ea typeface="微软雅黑" panose="020B0503020204020204" pitchFamily="34" charset="-122"/>
              </a:rPr>
              <a:t>IP</a:t>
            </a:r>
            <a:r>
              <a:rPr lang="zh-CN" altLang="en-US" sz="3200" dirty="0">
                <a:latin typeface="微软雅黑" panose="020B0503020204020204" pitchFamily="34" charset="-122"/>
                <a:ea typeface="微软雅黑" panose="020B0503020204020204" pitchFamily="34" charset="-122"/>
              </a:rPr>
              <a:t>地址”，才能自动从</a:t>
            </a:r>
            <a:r>
              <a:rPr lang="en-US" altLang="zh-CN" sz="3200" dirty="0">
                <a:latin typeface="微软雅黑" panose="020B0503020204020204" pitchFamily="34" charset="-122"/>
                <a:ea typeface="微软雅黑" panose="020B0503020204020204" pitchFamily="34" charset="-122"/>
              </a:rPr>
              <a:t>DHCP</a:t>
            </a:r>
            <a:r>
              <a:rPr lang="zh-CN" altLang="en-US" sz="3200" dirty="0">
                <a:latin typeface="微软雅黑" panose="020B0503020204020204" pitchFamily="34" charset="-122"/>
                <a:ea typeface="微软雅黑" panose="020B0503020204020204" pitchFamily="34" charset="-122"/>
              </a:rPr>
              <a:t>服务器获取</a:t>
            </a:r>
            <a:r>
              <a:rPr lang="en-US" altLang="zh-CN" sz="3200" dirty="0">
                <a:latin typeface="微软雅黑" panose="020B0503020204020204" pitchFamily="34" charset="-122"/>
                <a:ea typeface="微软雅黑" panose="020B0503020204020204" pitchFamily="34" charset="-122"/>
              </a:rPr>
              <a:t>IP</a:t>
            </a:r>
            <a:r>
              <a:rPr lang="zh-CN" altLang="en-US" sz="3200" dirty="0">
                <a:latin typeface="微软雅黑" panose="020B0503020204020204" pitchFamily="34" charset="-122"/>
                <a:ea typeface="微软雅黑" panose="020B0503020204020204" pitchFamily="34" charset="-122"/>
              </a:rPr>
              <a:t>地址等信息。</a:t>
            </a:r>
            <a:endParaRPr lang="zh-CN" altLang="en-US" sz="3200" dirty="0">
              <a:latin typeface="微软雅黑" panose="020B0503020204020204" pitchFamily="34" charset="-122"/>
              <a:ea typeface="微软雅黑" panose="020B0503020204020204" pitchFamily="34" charset="-122"/>
            </a:endParaRPr>
          </a:p>
          <a:p>
            <a:pPr algn="just">
              <a:lnSpc>
                <a:spcPts val="2500"/>
              </a:lnSpc>
            </a:pP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7330440" cy="119888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en-US" dirty="0">
                <a:solidFill>
                  <a:srgbClr val="000000"/>
                </a:solidFill>
                <a:latin typeface="微软雅黑" panose="020B0503020204020204" pitchFamily="34" charset="-122"/>
                <a:sym typeface="+mn-ea"/>
              </a:rPr>
              <a:t>配置</a:t>
            </a:r>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客户端与</a:t>
            </a:r>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服务测试</a:t>
            </a:r>
            <a:endParaRPr lang="zh-CN" altLang="en-US" dirty="0">
              <a:solidFill>
                <a:schemeClr val="bg1">
                  <a:lumMod val="50000"/>
                </a:schemeClr>
              </a:solidFill>
              <a:cs typeface="+mn-ea"/>
              <a:sym typeface="+mn-lt"/>
            </a:endParaRPr>
          </a:p>
          <a:p>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4" name="矩形 13"/>
          <p:cNvSpPr/>
          <p:nvPr/>
        </p:nvSpPr>
        <p:spPr>
          <a:xfrm>
            <a:off x="351790" y="1148080"/>
            <a:ext cx="11725275" cy="3076575"/>
          </a:xfrm>
          <a:prstGeom prst="rect">
            <a:avLst/>
          </a:prstGeom>
        </p:spPr>
        <p:txBody>
          <a:bodyPr wrap="square">
            <a:spAutoFit/>
          </a:bodyPr>
          <a:p>
            <a:pPr algn="just" eaLnBrk="1" latinLnBrk="0" hangingPunct="1">
              <a:lnSpc>
                <a:spcPts val="3500"/>
              </a:lnSpc>
            </a:pPr>
            <a:endParaRPr lang="zh-CN" altLang="en-US" sz="3200" dirty="0">
              <a:latin typeface="微软雅黑" panose="020B0503020204020204" pitchFamily="34" charset="-122"/>
              <a:ea typeface="微软雅黑" panose="020B0503020204020204" pitchFamily="34" charset="-122"/>
            </a:endParaRPr>
          </a:p>
          <a:p>
            <a:pPr algn="just" eaLnBrk="1" latinLnBrk="0" hangingPunct="1">
              <a:lnSpc>
                <a:spcPct val="150000"/>
              </a:lnSpc>
            </a:pPr>
            <a:r>
              <a:rPr lang="en-US" altLang="zh-CN" sz="3200" dirty="0">
                <a:latin typeface="微软雅黑" panose="020B0503020204020204" pitchFamily="34" charset="-122"/>
                <a:ea typeface="微软雅黑" panose="020B0503020204020204" pitchFamily="34" charset="-122"/>
              </a:rPr>
              <a:t>(1) </a:t>
            </a:r>
            <a:r>
              <a:rPr lang="zh-CN" altLang="en-US" sz="3200" dirty="0">
                <a:latin typeface="微软雅黑" panose="020B0503020204020204" pitchFamily="34" charset="-122"/>
                <a:ea typeface="微软雅黑" panose="020B0503020204020204" pitchFamily="34" charset="-122"/>
              </a:rPr>
              <a:t>打开客户机“本地连接”属性窗口，在“</a:t>
            </a:r>
            <a:r>
              <a:rPr lang="en-US" altLang="zh-CN" sz="3200" dirty="0">
                <a:latin typeface="微软雅黑" panose="020B0503020204020204" pitchFamily="34" charset="-122"/>
                <a:ea typeface="微软雅黑" panose="020B0503020204020204" pitchFamily="34" charset="-122"/>
              </a:rPr>
              <a:t>Internet</a:t>
            </a:r>
            <a:r>
              <a:rPr lang="zh-CN" altLang="en-US" sz="3200" dirty="0">
                <a:latin typeface="微软雅黑" panose="020B0503020204020204" pitchFamily="34" charset="-122"/>
                <a:ea typeface="微软雅黑" panose="020B0503020204020204" pitchFamily="34" charset="-122"/>
              </a:rPr>
              <a:t>协议</a:t>
            </a:r>
            <a:r>
              <a:rPr lang="en-US" altLang="zh-CN" sz="3200" dirty="0">
                <a:latin typeface="微软雅黑" panose="020B0503020204020204" pitchFamily="34" charset="-122"/>
                <a:ea typeface="微软雅黑" panose="020B0503020204020204" pitchFamily="34" charset="-122"/>
              </a:rPr>
              <a:t>(TCP/IP)</a:t>
            </a:r>
            <a:r>
              <a:rPr lang="zh-CN" altLang="en-US" sz="3200" dirty="0">
                <a:latin typeface="微软雅黑" panose="020B0503020204020204" pitchFamily="34" charset="-122"/>
                <a:ea typeface="微软雅黑" panose="020B0503020204020204" pitchFamily="34" charset="-122"/>
              </a:rPr>
              <a:t>属性”对话框中选中“自动获得</a:t>
            </a:r>
            <a:r>
              <a:rPr lang="en-US" altLang="zh-CN" sz="3200" dirty="0">
                <a:latin typeface="微软雅黑" panose="020B0503020204020204" pitchFamily="34" charset="-122"/>
                <a:ea typeface="微软雅黑" panose="020B0503020204020204" pitchFamily="34" charset="-122"/>
              </a:rPr>
              <a:t>IP</a:t>
            </a:r>
            <a:r>
              <a:rPr lang="zh-CN" altLang="en-US" sz="3200" dirty="0">
                <a:latin typeface="微软雅黑" panose="020B0503020204020204" pitchFamily="34" charset="-122"/>
                <a:ea typeface="微软雅黑" panose="020B0503020204020204" pitchFamily="34" charset="-122"/>
              </a:rPr>
              <a:t>地址”和“自动获得</a:t>
            </a:r>
            <a:r>
              <a:rPr lang="en-US" altLang="zh-CN" sz="3200" dirty="0">
                <a:latin typeface="微软雅黑" panose="020B0503020204020204" pitchFamily="34" charset="-122"/>
                <a:ea typeface="微软雅黑" panose="020B0503020204020204" pitchFamily="34" charset="-122"/>
              </a:rPr>
              <a:t>DNS</a:t>
            </a:r>
            <a:r>
              <a:rPr lang="zh-CN" altLang="en-US" sz="3200" dirty="0">
                <a:latin typeface="微软雅黑" panose="020B0503020204020204" pitchFamily="34" charset="-122"/>
                <a:ea typeface="微软雅黑" panose="020B0503020204020204" pitchFamily="34" charset="-122"/>
              </a:rPr>
              <a:t>服务器地址”两项，单击“确定”按钮，完成配置。</a:t>
            </a:r>
            <a:endParaRPr lang="zh-CN" altLang="en-US" sz="3200" dirty="0">
              <a:latin typeface="微软雅黑" panose="020B0503020204020204" pitchFamily="34" charset="-122"/>
              <a:ea typeface="微软雅黑" panose="020B0503020204020204" pitchFamily="34" charset="-122"/>
            </a:endParaRPr>
          </a:p>
          <a:p>
            <a:pPr algn="just">
              <a:lnSpc>
                <a:spcPts val="2500"/>
              </a:lnSpc>
            </a:pP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270342" y="1072163"/>
            <a:ext cx="1980029" cy="553998"/>
          </a:xfrm>
          <a:prstGeom prst="rect">
            <a:avLst/>
          </a:prstGeom>
        </p:spPr>
        <p:txBody>
          <a:bodyPr wrap="none">
            <a:spAutoFit/>
          </a:bodyPr>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250752" y="3867909"/>
            <a:ext cx="3144399" cy="3113969"/>
            <a:chOff x="1011703" y="2815939"/>
            <a:chExt cx="2851897" cy="2897945"/>
          </a:xfrm>
        </p:grpSpPr>
        <p:pic>
          <p:nvPicPr>
            <p:cNvPr id="45" name="Picture 2" descr="客户端Internet属性"/>
            <p:cNvPicPr>
              <a:picLocks noChangeAspect="1" noChangeArrowheads="1"/>
            </p:cNvPicPr>
            <p:nvPr>
              <p:custDataLst>
                <p:tags r:id="rId1"/>
              </p:custDataLst>
            </p:nvPr>
          </p:nvPicPr>
          <p:blipFill>
            <a:blip r:embed="rId2" cstate="print"/>
            <a:srcRect/>
            <a:stretch>
              <a:fillRect/>
            </a:stretch>
          </p:blipFill>
          <p:spPr bwMode="auto">
            <a:xfrm>
              <a:off x="1011703" y="2815939"/>
              <a:ext cx="2808312" cy="2897945"/>
            </a:xfrm>
            <a:prstGeom prst="rect">
              <a:avLst/>
            </a:prstGeom>
            <a:noFill/>
            <a:ln w="9525">
              <a:noFill/>
              <a:miter lim="800000"/>
              <a:headEnd/>
              <a:tailEnd/>
            </a:ln>
          </p:spPr>
        </p:pic>
        <p:sp>
          <p:nvSpPr>
            <p:cNvPr id="46" name="椭圆形标注 15"/>
            <p:cNvSpPr/>
            <p:nvPr/>
          </p:nvSpPr>
          <p:spPr>
            <a:xfrm>
              <a:off x="2495600" y="3868663"/>
              <a:ext cx="1368000" cy="792000"/>
            </a:xfrm>
            <a:prstGeom prst="wedgeEllipseCallout">
              <a:avLst>
                <a:gd name="adj1" fmla="val -57087"/>
                <a:gd name="adj2" fmla="val 38687"/>
              </a:avLst>
            </a:prstGeom>
          </p:spPr>
          <p:style>
            <a:lnRef idx="0">
              <a:schemeClr val="accent6"/>
            </a:lnRef>
            <a:fillRef idx="3">
              <a:schemeClr val="accent6"/>
            </a:fillRef>
            <a:effectRef idx="3">
              <a:schemeClr val="accent6"/>
            </a:effectRef>
            <a:fontRef idx="minor">
              <a:schemeClr val="lt1"/>
            </a:fontRef>
          </p:style>
          <p:txBody>
            <a:bodyPr rtlCol="0" anchor="ctr"/>
            <a:p>
              <a:r>
                <a:rPr lang="zh-CN" altLang="zh-CN" sz="1600" dirty="0"/>
                <a:t>客户端</a:t>
              </a:r>
              <a:r>
                <a:rPr lang="en-US" altLang="zh-CN" sz="1600" dirty="0">
                  <a:latin typeface="Arial Unicode MS" panose="020B0604020202020204" charset="-122"/>
                  <a:ea typeface="Arial Unicode MS" panose="020B0604020202020204" charset="-122"/>
                  <a:cs typeface="Arial Unicode MS" panose="020B0604020202020204" charset="-122"/>
                </a:rPr>
                <a:t>Internet</a:t>
              </a:r>
              <a:r>
                <a:rPr lang="zh-CN" altLang="zh-CN" sz="1600" dirty="0"/>
                <a:t>属性</a:t>
              </a:r>
              <a:endParaRPr lang="zh-CN" altLang="zh-CN" sz="1600" dirty="0"/>
            </a:p>
          </p:txBody>
        </p:sp>
      </p:gr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7330440" cy="1198880"/>
          </a:xfrm>
          <a:prstGeom prst="rect">
            <a:avLst/>
          </a:prstGeom>
          <a:noFill/>
        </p:spPr>
        <p:txBody>
          <a:bodyPr wrap="none" rtlCol="0">
            <a:spAutoFit/>
            <a:scene3d>
              <a:camera prst="orthographicFront"/>
              <a:lightRig rig="threePt" dir="t"/>
            </a:scene3d>
            <a:sp3d contourW="12700"/>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3600" b="0" i="0" u="none" strike="noStrike" cap="none" spc="0" normalizeH="0" baseline="0">
                <a:ln>
                  <a:noFill/>
                </a:ln>
                <a:solidFill>
                  <a:prstClr val="black"/>
                </a:solidFill>
                <a:effectLst/>
                <a:uLnTx/>
                <a:uFillTx/>
                <a:latin typeface="Arial" panose="020B0604020202020204"/>
                <a:ea typeface="微软雅黑" panose="020B0503020204020204" pitchFamily="34" charset="-122"/>
              </a:defRPr>
            </a:lvl1pPr>
          </a:lstStyle>
          <a:p>
            <a:pPr algn="l"/>
            <a:r>
              <a:rPr lang="zh-CN" altLang="en-US" dirty="0">
                <a:solidFill>
                  <a:srgbClr val="000000"/>
                </a:solidFill>
                <a:latin typeface="微软雅黑" panose="020B0503020204020204" pitchFamily="34" charset="-122"/>
                <a:sym typeface="+mn-ea"/>
              </a:rPr>
              <a:t>配置</a:t>
            </a:r>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客户端与</a:t>
            </a:r>
            <a:r>
              <a:rPr lang="en-US" altLang="zh-CN" dirty="0">
                <a:solidFill>
                  <a:srgbClr val="000000"/>
                </a:solidFill>
                <a:latin typeface="微软雅黑" panose="020B0503020204020204" pitchFamily="34" charset="-122"/>
                <a:sym typeface="+mn-ea"/>
              </a:rPr>
              <a:t>DHCP</a:t>
            </a:r>
            <a:r>
              <a:rPr lang="zh-CN" altLang="en-US" dirty="0">
                <a:solidFill>
                  <a:srgbClr val="000000"/>
                </a:solidFill>
                <a:latin typeface="微软雅黑" panose="020B0503020204020204" pitchFamily="34" charset="-122"/>
                <a:sym typeface="+mn-ea"/>
              </a:rPr>
              <a:t>服务测试</a:t>
            </a:r>
            <a:endParaRPr lang="zh-CN" altLang="en-US" dirty="0">
              <a:solidFill>
                <a:schemeClr val="bg1">
                  <a:lumMod val="50000"/>
                </a:schemeClr>
              </a:solidFill>
              <a:cs typeface="+mn-ea"/>
              <a:sym typeface="+mn-lt"/>
            </a:endParaRPr>
          </a:p>
          <a:p>
            <a:endParaRPr lang="zh-CN" altLang="en-US" dirty="0"/>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3</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14" name="矩形 13"/>
          <p:cNvSpPr/>
          <p:nvPr/>
        </p:nvSpPr>
        <p:spPr>
          <a:xfrm>
            <a:off x="351790" y="1555115"/>
            <a:ext cx="11725275" cy="2784475"/>
          </a:xfrm>
          <a:prstGeom prst="rect">
            <a:avLst/>
          </a:prstGeom>
        </p:spPr>
        <p:txBody>
          <a:bodyPr wrap="square">
            <a:spAutoFit/>
          </a:bodyPr>
          <a:p>
            <a:pPr algn="just" eaLnBrk="1" latinLnBrk="0" hangingPunct="1">
              <a:lnSpc>
                <a:spcPts val="3500"/>
              </a:lnSpc>
            </a:pPr>
            <a:r>
              <a:rPr lang="en-US" altLang="zh-CN" sz="3200" dirty="0">
                <a:latin typeface="微软雅黑" panose="020B0503020204020204" pitchFamily="34" charset="-122"/>
                <a:ea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rPr>
              <a:t>打开客户机“命令提示符”窗口，在提示符后执行“</a:t>
            </a:r>
            <a:r>
              <a:rPr lang="en-US" altLang="zh-CN" sz="3200" dirty="0">
                <a:latin typeface="微软雅黑" panose="020B0503020204020204" pitchFamily="34" charset="-122"/>
                <a:ea typeface="微软雅黑" panose="020B0503020204020204" pitchFamily="34" charset="-122"/>
              </a:rPr>
              <a:t>ipconfig /all”</a:t>
            </a:r>
            <a:r>
              <a:rPr lang="zh-CN" altLang="en-US" sz="3200" dirty="0">
                <a:latin typeface="微软雅黑" panose="020B0503020204020204" pitchFamily="34" charset="-122"/>
                <a:ea typeface="微软雅黑" panose="020B0503020204020204" pitchFamily="34" charset="-122"/>
              </a:rPr>
              <a:t>命令，查看到客户端获取到的</a:t>
            </a:r>
            <a:r>
              <a:rPr lang="en-US" altLang="zh-CN" sz="3200" dirty="0">
                <a:latin typeface="微软雅黑" panose="020B0503020204020204" pitchFamily="34" charset="-122"/>
                <a:ea typeface="微软雅黑" panose="020B0503020204020204" pitchFamily="34" charset="-122"/>
              </a:rPr>
              <a:t>IP</a:t>
            </a:r>
            <a:r>
              <a:rPr lang="zh-CN" altLang="en-US" sz="3200" dirty="0">
                <a:latin typeface="微软雅黑" panose="020B0503020204020204" pitchFamily="34" charset="-122"/>
                <a:ea typeface="微软雅黑" panose="020B0503020204020204" pitchFamily="34" charset="-122"/>
              </a:rPr>
              <a:t>地址等参数，以及租约情况。</a:t>
            </a:r>
            <a:endParaRPr lang="zh-CN" altLang="en-US" sz="3200" dirty="0">
              <a:latin typeface="微软雅黑" panose="020B0503020204020204" pitchFamily="34" charset="-122"/>
              <a:ea typeface="微软雅黑" panose="020B0503020204020204" pitchFamily="34" charset="-122"/>
            </a:endParaRPr>
          </a:p>
          <a:p>
            <a:pPr algn="just" eaLnBrk="1" latinLnBrk="0" hangingPunct="1">
              <a:lnSpc>
                <a:spcPts val="3500"/>
              </a:lnSpc>
            </a:pPr>
            <a:r>
              <a:rPr lang="en-US" altLang="zh-CN" sz="3200" dirty="0">
                <a:latin typeface="微软雅黑" panose="020B0503020204020204" pitchFamily="34" charset="-122"/>
                <a:ea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rPr>
              <a:t>用户在客户机上还可以通过执行“</a:t>
            </a:r>
            <a:r>
              <a:rPr lang="en-US" altLang="zh-CN" sz="3200" dirty="0">
                <a:latin typeface="微软雅黑" panose="020B0503020204020204" pitchFamily="34" charset="-122"/>
                <a:ea typeface="微软雅黑" panose="020B0503020204020204" pitchFamily="34" charset="-122"/>
              </a:rPr>
              <a:t>ipconfig /renew”</a:t>
            </a:r>
            <a:r>
              <a:rPr lang="zh-CN" altLang="en-US" sz="3200" dirty="0">
                <a:latin typeface="微软雅黑" panose="020B0503020204020204" pitchFamily="34" charset="-122"/>
                <a:ea typeface="微软雅黑" panose="020B0503020204020204" pitchFamily="34" charset="-122"/>
              </a:rPr>
              <a:t>命令来更新</a:t>
            </a:r>
            <a:r>
              <a:rPr lang="en-US" altLang="zh-CN" sz="3200" dirty="0">
                <a:latin typeface="微软雅黑" panose="020B0503020204020204" pitchFamily="34" charset="-122"/>
                <a:ea typeface="微软雅黑" panose="020B0503020204020204" pitchFamily="34" charset="-122"/>
              </a:rPr>
              <a:t>IP</a:t>
            </a:r>
            <a:r>
              <a:rPr lang="zh-CN" altLang="en-US" sz="3200" dirty="0">
                <a:latin typeface="微软雅黑" panose="020B0503020204020204" pitchFamily="34" charset="-122"/>
                <a:ea typeface="微软雅黑" panose="020B0503020204020204" pitchFamily="34" charset="-122"/>
              </a:rPr>
              <a:t>地址租约，执行“</a:t>
            </a:r>
            <a:r>
              <a:rPr lang="en-US" altLang="zh-CN" sz="3200" dirty="0">
                <a:latin typeface="微软雅黑" panose="020B0503020204020204" pitchFamily="34" charset="-122"/>
                <a:ea typeface="微软雅黑" panose="020B0503020204020204" pitchFamily="34" charset="-122"/>
              </a:rPr>
              <a:t>ipconfig /release”</a:t>
            </a:r>
            <a:r>
              <a:rPr lang="zh-CN" altLang="en-US" sz="3200" dirty="0">
                <a:latin typeface="微软雅黑" panose="020B0503020204020204" pitchFamily="34" charset="-122"/>
                <a:ea typeface="微软雅黑" panose="020B0503020204020204" pitchFamily="34" charset="-122"/>
              </a:rPr>
              <a:t>命令释放</a:t>
            </a:r>
            <a:r>
              <a:rPr lang="en-US" altLang="zh-CN" sz="3200" dirty="0">
                <a:latin typeface="微软雅黑" panose="020B0503020204020204" pitchFamily="34" charset="-122"/>
                <a:ea typeface="微软雅黑" panose="020B0503020204020204" pitchFamily="34" charset="-122"/>
              </a:rPr>
              <a:t>IP</a:t>
            </a:r>
            <a:r>
              <a:rPr lang="zh-CN" altLang="en-US" sz="3200" dirty="0">
                <a:latin typeface="微软雅黑" panose="020B0503020204020204" pitchFamily="34" charset="-122"/>
                <a:ea typeface="微软雅黑" panose="020B0503020204020204" pitchFamily="34" charset="-122"/>
              </a:rPr>
              <a:t>地址租约。</a:t>
            </a:r>
            <a:endParaRPr lang="zh-CN" altLang="en-US" sz="3200" dirty="0">
              <a:latin typeface="微软雅黑" panose="020B0503020204020204" pitchFamily="34" charset="-122"/>
              <a:ea typeface="微软雅黑" panose="020B0503020204020204" pitchFamily="34" charset="-122"/>
            </a:endParaRPr>
          </a:p>
        </p:txBody>
      </p:sp>
      <p:sp>
        <p:nvSpPr>
          <p:cNvPr id="5" name="矩形 4"/>
          <p:cNvSpPr/>
          <p:nvPr/>
        </p:nvSpPr>
        <p:spPr>
          <a:xfrm>
            <a:off x="270342" y="1072163"/>
            <a:ext cx="1980029" cy="553998"/>
          </a:xfrm>
          <a:prstGeom prst="rect">
            <a:avLst/>
          </a:prstGeom>
        </p:spPr>
        <p:txBody>
          <a:bodyPr wrap="none">
            <a:spAutoFit/>
          </a:bodyPr>
          <a:p>
            <a:pPr marL="0" indent="0" algn="just" fontAlgn="auto">
              <a:lnSpc>
                <a:spcPct val="150000"/>
              </a:lnSpc>
              <a:spcBef>
                <a:spcPts val="0"/>
              </a:spcBef>
              <a:spcAft>
                <a:spcPts val="0"/>
              </a:spcAft>
              <a:buFont typeface="Arial" panose="020B0604020202020204" pitchFamily="34" charset="0"/>
              <a:buNone/>
            </a:pPr>
            <a:r>
              <a:rPr lang="en-US" altLang="zh-CN" sz="2000" b="1" dirty="0">
                <a:solidFill>
                  <a:srgbClr val="0070C0"/>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方法与步骤</a:t>
            </a:r>
            <a:r>
              <a:rPr lang="en-US" altLang="zh-CN" sz="2000" b="1" dirty="0">
                <a:solidFill>
                  <a:srgbClr val="0070C0"/>
                </a:solidFill>
                <a:latin typeface="微软雅黑" panose="020B0503020204020204" pitchFamily="34" charset="-122"/>
                <a:ea typeface="微软雅黑" panose="020B0503020204020204" pitchFamily="34" charset="-122"/>
              </a:rPr>
              <a:t>】</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5459095" y="3783965"/>
            <a:ext cx="4067175" cy="3073400"/>
            <a:chOff x="6240015" y="3429000"/>
            <a:chExt cx="4144835" cy="3024336"/>
          </a:xfrm>
        </p:grpSpPr>
        <p:pic>
          <p:nvPicPr>
            <p:cNvPr id="42" name="Picture 3" descr="客户端获取的IP地址参数"/>
            <p:cNvPicPr>
              <a:picLocks noChangeAspect="1" noChangeArrowheads="1"/>
            </p:cNvPicPr>
            <p:nvPr/>
          </p:nvPicPr>
          <p:blipFill>
            <a:blip r:embed="rId1" cstate="print"/>
            <a:srcRect/>
            <a:stretch>
              <a:fillRect/>
            </a:stretch>
          </p:blipFill>
          <p:spPr bwMode="auto">
            <a:xfrm>
              <a:off x="6240015" y="3429000"/>
              <a:ext cx="4144835" cy="3024336"/>
            </a:xfrm>
            <a:prstGeom prst="rect">
              <a:avLst/>
            </a:prstGeom>
            <a:noFill/>
            <a:ln w="9525">
              <a:noFill/>
              <a:miter lim="800000"/>
              <a:headEnd/>
              <a:tailEnd/>
            </a:ln>
          </p:spPr>
        </p:pic>
        <p:sp>
          <p:nvSpPr>
            <p:cNvPr id="43" name="椭圆形标注 14"/>
            <p:cNvSpPr/>
            <p:nvPr/>
          </p:nvSpPr>
          <p:spPr>
            <a:xfrm>
              <a:off x="8832304" y="4545168"/>
              <a:ext cx="1440000" cy="792000"/>
            </a:xfrm>
            <a:prstGeom prst="wedgeEllipseCallout">
              <a:avLst>
                <a:gd name="adj1" fmla="val -37878"/>
                <a:gd name="adj2" fmla="val 65366"/>
              </a:avLst>
            </a:prstGeom>
          </p:spPr>
          <p:style>
            <a:lnRef idx="0">
              <a:schemeClr val="accent6"/>
            </a:lnRef>
            <a:fillRef idx="3">
              <a:schemeClr val="accent6"/>
            </a:fillRef>
            <a:effectRef idx="3">
              <a:schemeClr val="accent6"/>
            </a:effectRef>
            <a:fontRef idx="minor">
              <a:schemeClr val="lt1"/>
            </a:fontRef>
          </p:style>
          <p:txBody>
            <a:bodyPr rtlCol="0" anchor="ctr"/>
            <a:p>
              <a:r>
                <a:rPr lang="zh-CN" altLang="zh-CN" sz="1600" dirty="0"/>
                <a:t>客户端获取的</a:t>
              </a:r>
              <a:r>
                <a:rPr lang="en-US" altLang="zh-CN" sz="1600" dirty="0">
                  <a:latin typeface="Arial Unicode MS" panose="020B0604020202020204" charset="-122"/>
                  <a:ea typeface="Arial Unicode MS" panose="020B0604020202020204" charset="-122"/>
                  <a:cs typeface="Arial Unicode MS" panose="020B0604020202020204" charset="-122"/>
                </a:rPr>
                <a:t>IP</a:t>
              </a:r>
              <a:r>
                <a:rPr lang="zh-CN" altLang="zh-CN" sz="1600" dirty="0"/>
                <a:t>地址参数</a:t>
              </a:r>
              <a:endParaRPr lang="zh-CN" altLang="zh-CN" sz="1600" dirty="0"/>
            </a:p>
          </p:txBody>
        </p:sp>
      </p:gr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0"/>
          <p:cNvSpPr txBox="1"/>
          <p:nvPr/>
        </p:nvSpPr>
        <p:spPr>
          <a:xfrm>
            <a:off x="1035388" y="363261"/>
            <a:ext cx="2092774" cy="645160"/>
          </a:xfrm>
          <a:prstGeom prst="rect">
            <a:avLst/>
          </a:prstGeom>
          <a:noFill/>
        </p:spPr>
        <p:txBody>
          <a:bodyPr wrap="square" rtlCol="0">
            <a:spAutoFit/>
          </a:bodyPr>
          <a:lstStyle/>
          <a:p>
            <a:pPr algn="ctr"/>
            <a:r>
              <a:rPr lang="zh-CN" altLang="en-US" sz="3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本节</a:t>
            </a:r>
            <a:r>
              <a:rPr lang="zh-CN" altLang="en-US" sz="3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内容</a:t>
            </a:r>
            <a:endParaRPr lang="zh-CN" altLang="en-US" sz="3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矩形: 圆角 5"/>
          <p:cNvSpPr/>
          <p:nvPr/>
        </p:nvSpPr>
        <p:spPr>
          <a:xfrm>
            <a:off x="2879363" y="1870040"/>
            <a:ext cx="792377" cy="69756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spc="225" dirty="0">
                <a:solidFill>
                  <a:prstClr val="white"/>
                </a:solidFill>
                <a:cs typeface="+mn-ea"/>
                <a:sym typeface="+mn-lt"/>
              </a:rPr>
              <a:t>01</a:t>
            </a:r>
            <a:endParaRPr lang="zh-CN" altLang="en-US" sz="2700" spc="225" dirty="0">
              <a:solidFill>
                <a:prstClr val="white"/>
              </a:solidFill>
              <a:cs typeface="+mn-ea"/>
              <a:sym typeface="+mn-lt"/>
            </a:endParaRPr>
          </a:p>
        </p:txBody>
      </p:sp>
      <p:sp>
        <p:nvSpPr>
          <p:cNvPr id="35" name="矩形: 圆角 50"/>
          <p:cNvSpPr/>
          <p:nvPr/>
        </p:nvSpPr>
        <p:spPr>
          <a:xfrm>
            <a:off x="2879363" y="2745069"/>
            <a:ext cx="792377" cy="69756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prstClr val="white"/>
                </a:solidFill>
                <a:cs typeface="+mn-ea"/>
                <a:sym typeface="+mn-lt"/>
              </a:rPr>
              <a:t>02</a:t>
            </a:r>
            <a:endParaRPr lang="zh-CN" altLang="en-US" sz="2700" dirty="0">
              <a:solidFill>
                <a:prstClr val="white"/>
              </a:solidFill>
              <a:cs typeface="+mn-ea"/>
              <a:sym typeface="+mn-lt"/>
            </a:endParaRPr>
          </a:p>
        </p:txBody>
      </p:sp>
      <p:sp>
        <p:nvSpPr>
          <p:cNvPr id="36" name="矩形: 圆角 51"/>
          <p:cNvSpPr/>
          <p:nvPr/>
        </p:nvSpPr>
        <p:spPr>
          <a:xfrm>
            <a:off x="3761105" y="2745105"/>
            <a:ext cx="7089775" cy="697865"/>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defRPr/>
            </a:pPr>
            <a:r>
              <a:rPr lang="en-US" altLang="zh-CN" sz="3200" dirty="0">
                <a:solidFill>
                  <a:srgbClr val="000000"/>
                </a:solidFill>
                <a:latin typeface="微软雅黑" panose="020B0503020204020204" pitchFamily="34" charset="-122"/>
                <a:ea typeface="微软雅黑" panose="020B0503020204020204" pitchFamily="34" charset="-122"/>
                <a:sym typeface="+mn-ea"/>
              </a:rPr>
              <a:t>DHCP</a:t>
            </a:r>
            <a:r>
              <a:rPr lang="zh-CN" altLang="en-US" sz="3200" dirty="0">
                <a:solidFill>
                  <a:srgbClr val="000000"/>
                </a:solidFill>
                <a:latin typeface="微软雅黑" panose="020B0503020204020204" pitchFamily="34" charset="-122"/>
                <a:ea typeface="微软雅黑" panose="020B0503020204020204" pitchFamily="34" charset="-122"/>
                <a:sym typeface="+mn-ea"/>
              </a:rPr>
              <a:t>服务器角色的安装和配置</a:t>
            </a:r>
            <a:endParaRPr lang="zh-CN" altLang="en-US" sz="3200" dirty="0">
              <a:solidFill>
                <a:schemeClr val="bg1">
                  <a:lumMod val="50000"/>
                </a:schemeClr>
              </a:solidFill>
              <a:cs typeface="+mn-ea"/>
              <a:sym typeface="+mn-lt"/>
            </a:endParaRPr>
          </a:p>
        </p:txBody>
      </p:sp>
      <p:sp>
        <p:nvSpPr>
          <p:cNvPr id="37" name="矩形: 圆角 52"/>
          <p:cNvSpPr/>
          <p:nvPr/>
        </p:nvSpPr>
        <p:spPr>
          <a:xfrm>
            <a:off x="2879363" y="3620098"/>
            <a:ext cx="792377" cy="69756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prstClr val="white"/>
                </a:solidFill>
                <a:cs typeface="+mn-ea"/>
                <a:sym typeface="+mn-lt"/>
              </a:rPr>
              <a:t>03</a:t>
            </a:r>
            <a:endParaRPr lang="zh-CN" altLang="en-US" sz="2700" dirty="0">
              <a:solidFill>
                <a:prstClr val="white"/>
              </a:solidFill>
              <a:cs typeface="+mn-ea"/>
              <a:sym typeface="+mn-lt"/>
            </a:endParaRPr>
          </a:p>
        </p:txBody>
      </p:sp>
      <p:sp>
        <p:nvSpPr>
          <p:cNvPr id="38" name="矩形: 圆角 53"/>
          <p:cNvSpPr/>
          <p:nvPr/>
        </p:nvSpPr>
        <p:spPr>
          <a:xfrm>
            <a:off x="3761105" y="3620135"/>
            <a:ext cx="7089775" cy="697865"/>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defRPr/>
            </a:pPr>
            <a:r>
              <a:rPr lang="zh-CN" altLang="en-US" sz="3200" dirty="0">
                <a:solidFill>
                  <a:srgbClr val="000000"/>
                </a:solidFill>
                <a:latin typeface="微软雅黑" panose="020B0503020204020204" pitchFamily="34" charset="-122"/>
                <a:ea typeface="微软雅黑" panose="020B0503020204020204" pitchFamily="34" charset="-122"/>
                <a:sym typeface="+mn-ea"/>
              </a:rPr>
              <a:t>配置</a:t>
            </a:r>
            <a:r>
              <a:rPr lang="en-US" altLang="zh-CN" sz="3200" dirty="0">
                <a:solidFill>
                  <a:srgbClr val="000000"/>
                </a:solidFill>
                <a:latin typeface="微软雅黑" panose="020B0503020204020204" pitchFamily="34" charset="-122"/>
                <a:ea typeface="微软雅黑" panose="020B0503020204020204" pitchFamily="34" charset="-122"/>
                <a:sym typeface="+mn-ea"/>
              </a:rPr>
              <a:t>DHCP</a:t>
            </a:r>
            <a:r>
              <a:rPr lang="zh-CN" altLang="en-US" sz="3200" dirty="0">
                <a:solidFill>
                  <a:srgbClr val="000000"/>
                </a:solidFill>
                <a:latin typeface="微软雅黑" panose="020B0503020204020204" pitchFamily="34" charset="-122"/>
                <a:ea typeface="微软雅黑" panose="020B0503020204020204" pitchFamily="34" charset="-122"/>
                <a:sym typeface="+mn-ea"/>
              </a:rPr>
              <a:t>客户端与</a:t>
            </a:r>
            <a:r>
              <a:rPr lang="en-US" altLang="zh-CN" sz="3200" dirty="0">
                <a:solidFill>
                  <a:srgbClr val="000000"/>
                </a:solidFill>
                <a:latin typeface="微软雅黑" panose="020B0503020204020204" pitchFamily="34" charset="-122"/>
                <a:ea typeface="微软雅黑" panose="020B0503020204020204" pitchFamily="34" charset="-122"/>
                <a:sym typeface="+mn-ea"/>
              </a:rPr>
              <a:t>DHCP</a:t>
            </a:r>
            <a:r>
              <a:rPr lang="zh-CN" altLang="en-US" sz="3200" dirty="0">
                <a:solidFill>
                  <a:srgbClr val="000000"/>
                </a:solidFill>
                <a:latin typeface="微软雅黑" panose="020B0503020204020204" pitchFamily="34" charset="-122"/>
                <a:ea typeface="微软雅黑" panose="020B0503020204020204" pitchFamily="34" charset="-122"/>
                <a:sym typeface="+mn-ea"/>
              </a:rPr>
              <a:t>服务测试</a:t>
            </a:r>
            <a:endParaRPr lang="zh-CN" altLang="en-US" sz="3200" dirty="0">
              <a:solidFill>
                <a:schemeClr val="bg1">
                  <a:lumMod val="50000"/>
                </a:schemeClr>
              </a:solidFill>
              <a:cs typeface="+mn-ea"/>
              <a:sym typeface="+mn-lt"/>
            </a:endParaRPr>
          </a:p>
        </p:txBody>
      </p:sp>
      <p:sp>
        <p:nvSpPr>
          <p:cNvPr id="39" name="矩形: 圆角 54"/>
          <p:cNvSpPr/>
          <p:nvPr/>
        </p:nvSpPr>
        <p:spPr>
          <a:xfrm>
            <a:off x="2879363" y="4495127"/>
            <a:ext cx="792377" cy="69756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prstClr val="white"/>
                </a:solidFill>
                <a:cs typeface="+mn-ea"/>
                <a:sym typeface="+mn-lt"/>
              </a:rPr>
              <a:t>04</a:t>
            </a:r>
            <a:endParaRPr lang="zh-CN" altLang="en-US" sz="2700" dirty="0">
              <a:solidFill>
                <a:prstClr val="white"/>
              </a:solidFill>
              <a:cs typeface="+mn-ea"/>
              <a:sym typeface="+mn-lt"/>
            </a:endParaRPr>
          </a:p>
        </p:txBody>
      </p:sp>
      <p:sp>
        <p:nvSpPr>
          <p:cNvPr id="40" name="矩形: 圆角 55"/>
          <p:cNvSpPr/>
          <p:nvPr/>
        </p:nvSpPr>
        <p:spPr>
          <a:xfrm>
            <a:off x="3761105" y="4495165"/>
            <a:ext cx="7089140" cy="697865"/>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defRPr/>
            </a:pPr>
            <a:r>
              <a:rPr lang="en-US" altLang="zh-CN" sz="3200" dirty="0" smtClean="0">
                <a:solidFill>
                  <a:srgbClr val="000000"/>
                </a:solidFill>
                <a:latin typeface="微软雅黑" panose="020B0503020204020204" pitchFamily="34" charset="-122"/>
                <a:ea typeface="微软雅黑" panose="020B0503020204020204" pitchFamily="34" charset="-122"/>
                <a:sym typeface="+mn-ea"/>
              </a:rPr>
              <a:t>DHCP</a:t>
            </a:r>
            <a:r>
              <a:rPr lang="zh-CN" altLang="en-US" sz="3200" dirty="0" smtClean="0">
                <a:solidFill>
                  <a:srgbClr val="000000"/>
                </a:solidFill>
                <a:latin typeface="微软雅黑" panose="020B0503020204020204" pitchFamily="34" charset="-122"/>
                <a:ea typeface="微软雅黑" panose="020B0503020204020204" pitchFamily="34" charset="-122"/>
                <a:sym typeface="+mn-ea"/>
              </a:rPr>
              <a:t>中继</a:t>
            </a:r>
            <a:r>
              <a:rPr lang="zh-CN" altLang="en-US" sz="3200" dirty="0">
                <a:solidFill>
                  <a:srgbClr val="000000"/>
                </a:solidFill>
                <a:latin typeface="微软雅黑" panose="020B0503020204020204" pitchFamily="34" charset="-122"/>
                <a:ea typeface="微软雅黑" panose="020B0503020204020204" pitchFamily="34" charset="-122"/>
                <a:sym typeface="+mn-ea"/>
              </a:rPr>
              <a:t>服务</a:t>
            </a:r>
            <a:endParaRPr lang="zh-CN" altLang="en-US" sz="3200" dirty="0">
              <a:solidFill>
                <a:schemeClr val="bg1">
                  <a:lumMod val="50000"/>
                </a:schemeClr>
              </a:solidFill>
              <a:cs typeface="+mn-ea"/>
              <a:sym typeface="+mn-lt"/>
            </a:endParaRPr>
          </a:p>
        </p:txBody>
      </p:sp>
      <p:pic>
        <p:nvPicPr>
          <p:cNvPr id="41" name="图形 40" descr="书籍"/>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65783" y="195152"/>
            <a:ext cx="914400" cy="914400"/>
          </a:xfrm>
          <a:prstGeom prst="rect">
            <a:avLst/>
          </a:prstGeom>
        </p:spPr>
      </p:pic>
      <p:sp>
        <p:nvSpPr>
          <p:cNvPr id="3" name="矩形: 圆角 51"/>
          <p:cNvSpPr/>
          <p:nvPr/>
        </p:nvSpPr>
        <p:spPr>
          <a:xfrm>
            <a:off x="3761105" y="1939290"/>
            <a:ext cx="7089775" cy="697865"/>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p>
            <a:pPr>
              <a:defRPr/>
            </a:pPr>
            <a:r>
              <a:rPr lang="en-US" altLang="zh-CN" sz="3200" dirty="0">
                <a:solidFill>
                  <a:srgbClr val="000000"/>
                </a:solidFill>
                <a:latin typeface="微软雅黑" panose="020B0503020204020204" pitchFamily="34" charset="-122"/>
                <a:ea typeface="微软雅黑" panose="020B0503020204020204" pitchFamily="34" charset="-122"/>
                <a:sym typeface="+mn-ea"/>
              </a:rPr>
              <a:t>DHCP</a:t>
            </a:r>
            <a:r>
              <a:rPr lang="zh-CN" altLang="en-US" sz="3200" dirty="0">
                <a:solidFill>
                  <a:srgbClr val="000000"/>
                </a:solidFill>
                <a:latin typeface="微软雅黑" panose="020B0503020204020204" pitchFamily="34" charset="-122"/>
                <a:ea typeface="微软雅黑" panose="020B0503020204020204" pitchFamily="34" charset="-122"/>
                <a:sym typeface="+mn-ea"/>
              </a:rPr>
              <a:t>简介</a:t>
            </a:r>
            <a:endParaRPr lang="zh-CN" altLang="en-US" sz="3200" dirty="0">
              <a:solidFill>
                <a:srgbClr val="00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000" fill="hold"/>
                                        <p:tgtEl>
                                          <p:spTgt spid="35"/>
                                        </p:tgtEl>
                                        <p:attrNameLst>
                                          <p:attrName>ppt_x</p:attrName>
                                        </p:attrNameLst>
                                      </p:cBhvr>
                                      <p:tavLst>
                                        <p:tav tm="0">
                                          <p:val>
                                            <p:strVal val="0-#ppt_w/2"/>
                                          </p:val>
                                        </p:tav>
                                        <p:tav tm="100000">
                                          <p:val>
                                            <p:strVal val="#ppt_x"/>
                                          </p:val>
                                        </p:tav>
                                      </p:tavLst>
                                    </p:anim>
                                    <p:anim calcmode="lin" valueType="num">
                                      <p:cBhvr additive="base">
                                        <p:cTn id="17" dur="1000" fill="hold"/>
                                        <p:tgtEl>
                                          <p:spTgt spid="35"/>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1+#ppt_w/2"/>
                                          </p:val>
                                        </p:tav>
                                        <p:tav tm="100000">
                                          <p:val>
                                            <p:strVal val="#ppt_x"/>
                                          </p:val>
                                        </p:tav>
                                      </p:tavLst>
                                    </p:anim>
                                    <p:anim calcmode="lin" valueType="num">
                                      <p:cBhvr additive="base">
                                        <p:cTn id="21" dur="10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10000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1000" fill="hold"/>
                                        <p:tgtEl>
                                          <p:spTgt spid="37"/>
                                        </p:tgtEl>
                                        <p:attrNameLst>
                                          <p:attrName>ppt_x</p:attrName>
                                        </p:attrNameLst>
                                      </p:cBhvr>
                                      <p:tavLst>
                                        <p:tav tm="0">
                                          <p:val>
                                            <p:strVal val="0-#ppt_w/2"/>
                                          </p:val>
                                        </p:tav>
                                        <p:tav tm="100000">
                                          <p:val>
                                            <p:strVal val="#ppt_x"/>
                                          </p:val>
                                        </p:tav>
                                      </p:tavLst>
                                    </p:anim>
                                    <p:anim calcmode="lin" valueType="num">
                                      <p:cBhvr additive="base">
                                        <p:cTn id="26" dur="1000" fill="hold"/>
                                        <p:tgtEl>
                                          <p:spTgt spid="37"/>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1000" fill="hold"/>
                                        <p:tgtEl>
                                          <p:spTgt spid="38"/>
                                        </p:tgtEl>
                                        <p:attrNameLst>
                                          <p:attrName>ppt_x</p:attrName>
                                        </p:attrNameLst>
                                      </p:cBhvr>
                                      <p:tavLst>
                                        <p:tav tm="0">
                                          <p:val>
                                            <p:strVal val="1+#ppt_w/2"/>
                                          </p:val>
                                        </p:tav>
                                        <p:tav tm="100000">
                                          <p:val>
                                            <p:strVal val="#ppt_x"/>
                                          </p:val>
                                        </p:tav>
                                      </p:tavLst>
                                    </p:anim>
                                    <p:anim calcmode="lin" valueType="num">
                                      <p:cBhvr additive="base">
                                        <p:cTn id="30" dur="1000" fill="hold"/>
                                        <p:tgtEl>
                                          <p:spTgt spid="3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decel="10000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1000" fill="hold"/>
                                        <p:tgtEl>
                                          <p:spTgt spid="39"/>
                                        </p:tgtEl>
                                        <p:attrNameLst>
                                          <p:attrName>ppt_x</p:attrName>
                                        </p:attrNameLst>
                                      </p:cBhvr>
                                      <p:tavLst>
                                        <p:tav tm="0">
                                          <p:val>
                                            <p:strVal val="0-#ppt_w/2"/>
                                          </p:val>
                                        </p:tav>
                                        <p:tav tm="100000">
                                          <p:val>
                                            <p:strVal val="#ppt_x"/>
                                          </p:val>
                                        </p:tav>
                                      </p:tavLst>
                                    </p:anim>
                                    <p:anim calcmode="lin" valueType="num">
                                      <p:cBhvr additive="base">
                                        <p:cTn id="35" dur="1000" fill="hold"/>
                                        <p:tgtEl>
                                          <p:spTgt spid="39"/>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1+#ppt_w/2"/>
                                          </p:val>
                                        </p:tav>
                                        <p:tav tm="100000">
                                          <p:val>
                                            <p:strVal val="#ppt_x"/>
                                          </p:val>
                                        </p:tav>
                                      </p:tavLst>
                                    </p:anim>
                                    <p:anim calcmode="lin" valueType="num">
                                      <p:cBhvr additive="base">
                                        <p:cTn id="39"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bldLvl="0" animBg="1"/>
      <p:bldP spid="37" grpId="0" animBg="1"/>
      <p:bldP spid="38" grpId="0" bldLvl="0" animBg="1"/>
      <p:bldP spid="39" grpId="0" animBg="1"/>
      <p:bldP spid="40" grpId="0" bldLvl="0" animBg="1"/>
      <p:bldP spid="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32994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smtClean="0">
                <a:solidFill>
                  <a:srgbClr val="000000"/>
                </a:solidFill>
                <a:latin typeface="微软雅黑" panose="020B0503020204020204" pitchFamily="34" charset="-122"/>
                <a:ea typeface="微软雅黑" panose="020B0503020204020204" pitchFamily="34" charset="-122"/>
                <a:sym typeface="+mn-ea"/>
              </a:rPr>
              <a:t>DHCP</a:t>
            </a:r>
            <a:r>
              <a:rPr lang="zh-CN" altLang="en-US" sz="3600" dirty="0" smtClean="0">
                <a:solidFill>
                  <a:srgbClr val="000000"/>
                </a:solidFill>
                <a:latin typeface="微软雅黑" panose="020B0503020204020204" pitchFamily="34" charset="-122"/>
                <a:ea typeface="微软雅黑" panose="020B0503020204020204" pitchFamily="34" charset="-122"/>
                <a:sym typeface="+mn-ea"/>
              </a:rPr>
              <a:t>中继</a:t>
            </a:r>
            <a:r>
              <a:rPr lang="zh-CN" altLang="en-US" sz="3600" dirty="0">
                <a:solidFill>
                  <a:srgbClr val="000000"/>
                </a:solidFill>
                <a:latin typeface="微软雅黑" panose="020B0503020204020204" pitchFamily="34" charset="-122"/>
                <a:ea typeface="微软雅黑" panose="020B0503020204020204" pitchFamily="34" charset="-122"/>
                <a:sym typeface="+mn-ea"/>
              </a:rPr>
              <a:t>服务</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307907" y="115153"/>
            <a:ext cx="4902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4</a:t>
            </a:r>
            <a:endParaRPr lang="en-US" altLang="zh-CN"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071880"/>
            <a:ext cx="10569575" cy="3199765"/>
          </a:xfrm>
          <a:prstGeom prst="rect">
            <a:avLst/>
          </a:prstGeom>
          <a:noFill/>
        </p:spPr>
        <p:txBody>
          <a:bodyPr wrap="square" rtlCol="0">
            <a:spAutoFit/>
          </a:bodyPr>
          <a:p>
            <a:pPr algn="just" eaLnBrk="1" latinLnBrk="0" hangingPunct="1">
              <a:lnSpc>
                <a:spcPct val="150000"/>
              </a:lnSpc>
              <a:spcBef>
                <a:spcPts val="1200"/>
              </a:spcBef>
            </a:pPr>
            <a:r>
              <a:rPr lang="en-US" altLang="zh-CN" sz="3200">
                <a:latin typeface="微软雅黑" panose="020B0503020204020204" pitchFamily="34" charset="-122"/>
                <a:ea typeface="微软雅黑" panose="020B0503020204020204" pitchFamily="34" charset="-122"/>
                <a:cs typeface="微软雅黑" panose="020B0503020204020204" pitchFamily="34" charset="-122"/>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中继</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代理：</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lnSpc>
                <a:spcPct val="150000"/>
              </a:lnSpc>
              <a:spcBef>
                <a:spcPts val="1200"/>
              </a:spcBef>
            </a:pPr>
            <a:r>
              <a:rPr lang="zh-CN" altLang="en-US" sz="3200">
                <a:latin typeface="微软雅黑" panose="020B0503020204020204" pitchFamily="34" charset="-122"/>
                <a:ea typeface="微软雅黑" panose="020B0503020204020204" pitchFamily="34" charset="-122"/>
                <a:cs typeface="微软雅黑" panose="020B0503020204020204" pitchFamily="34" charset="-122"/>
              </a:rPr>
              <a:t>并不是每个网络上都有</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服务器，这样会使</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服务器的数量太多。现在是每个网络至少有一个</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中继代理，它配置了</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服务器的</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地址</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信息。</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32994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smtClean="0">
                <a:solidFill>
                  <a:srgbClr val="000000"/>
                </a:solidFill>
                <a:latin typeface="微软雅黑" panose="020B0503020204020204" pitchFamily="34" charset="-122"/>
                <a:ea typeface="微软雅黑" panose="020B0503020204020204" pitchFamily="34" charset="-122"/>
                <a:sym typeface="+mn-ea"/>
              </a:rPr>
              <a:t>DHCP</a:t>
            </a:r>
            <a:r>
              <a:rPr lang="zh-CN" altLang="en-US" sz="3600" dirty="0" smtClean="0">
                <a:solidFill>
                  <a:srgbClr val="000000"/>
                </a:solidFill>
                <a:latin typeface="微软雅黑" panose="020B0503020204020204" pitchFamily="34" charset="-122"/>
                <a:ea typeface="微软雅黑" panose="020B0503020204020204" pitchFamily="34" charset="-122"/>
                <a:sym typeface="+mn-ea"/>
              </a:rPr>
              <a:t>中继</a:t>
            </a:r>
            <a:r>
              <a:rPr lang="zh-CN" altLang="en-US" sz="3600" dirty="0">
                <a:solidFill>
                  <a:srgbClr val="000000"/>
                </a:solidFill>
                <a:latin typeface="微软雅黑" panose="020B0503020204020204" pitchFamily="34" charset="-122"/>
                <a:ea typeface="微软雅黑" panose="020B0503020204020204" pitchFamily="34" charset="-122"/>
                <a:sym typeface="+mn-ea"/>
              </a:rPr>
              <a:t>服务</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307907" y="115153"/>
            <a:ext cx="49022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4</a:t>
            </a:r>
            <a:endParaRPr lang="en-US" altLang="zh-CN"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071880"/>
            <a:ext cx="10569575" cy="3938270"/>
          </a:xfrm>
          <a:prstGeom prst="rect">
            <a:avLst/>
          </a:prstGeom>
          <a:noFill/>
        </p:spPr>
        <p:txBody>
          <a:bodyPr wrap="square" rtlCol="0">
            <a:spAutoFit/>
          </a:bodyPr>
          <a:p>
            <a:pPr algn="just" eaLnBrk="1" latinLnBrk="0" hangingPunct="1">
              <a:lnSpc>
                <a:spcPct val="150000"/>
              </a:lnSpc>
              <a:spcBef>
                <a:spcPts val="1200"/>
              </a:spcBef>
            </a:pPr>
            <a:r>
              <a:rPr lang="zh-CN" altLang="en-US" sz="3200">
                <a:latin typeface="微软雅黑" panose="020B0503020204020204" pitchFamily="34" charset="-122"/>
                <a:ea typeface="微软雅黑" panose="020B0503020204020204" pitchFamily="34" charset="-122"/>
                <a:cs typeface="微软雅黑" panose="020B0503020204020204" pitchFamily="34" charset="-122"/>
              </a:rPr>
              <a:t>当</a:t>
            </a: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中继代理收到主机发送的报文后，就以单播方式向</a:t>
            </a: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服务器转发此报文，并等待其回答。收到</a:t>
            </a: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服务器回答的提供报文后，</a:t>
            </a: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中继代理再将此提供报文</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发送回主机。</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lnSpc>
                <a:spcPct val="150000"/>
              </a:lnSpc>
              <a:spcBef>
                <a:spcPts val="1200"/>
              </a:spcBef>
            </a:pP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5596890" y="3607435"/>
            <a:ext cx="5939155" cy="2895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32633" y="2382564"/>
            <a:ext cx="5126734" cy="1046436"/>
          </a:xfrm>
          <a:prstGeom prst="rect">
            <a:avLst/>
          </a:prstGeom>
        </p:spPr>
        <p:txBody>
          <a:bodyPr wrap="square" lIns="121917" tIns="60958" rIns="121917" bIns="60958">
            <a:spAutoFit/>
          </a:bodyPr>
          <a:lstStyle/>
          <a:p>
            <a:pPr algn="ctr"/>
            <a:r>
              <a:rPr lang="zh-CN" altLang="en-US" sz="6000" b="1" dirty="0">
                <a:solidFill>
                  <a:srgbClr val="0070C0"/>
                </a:solidFill>
                <a:latin typeface="微软雅黑" panose="020B0503020204020204" pitchFamily="34" charset="-122"/>
                <a:ea typeface="微软雅黑" panose="020B0503020204020204" pitchFamily="34" charset="-122"/>
              </a:rPr>
              <a:t>本节完</a:t>
            </a:r>
            <a:endParaRPr lang="zh-CN" altLang="en-US" sz="6000" b="1" dirty="0">
              <a:solidFill>
                <a:srgbClr val="0070C0"/>
              </a:solidFill>
              <a:latin typeface="微软雅黑" panose="020B0503020204020204" pitchFamily="34" charset="-122"/>
              <a:ea typeface="微软雅黑" panose="020B0503020204020204" pitchFamily="34" charset="-122"/>
            </a:endParaRPr>
          </a:p>
        </p:txBody>
      </p:sp>
      <p:sp>
        <p:nvSpPr>
          <p:cNvPr id="7" name="椭圆 6"/>
          <p:cNvSpPr/>
          <p:nvPr/>
        </p:nvSpPr>
        <p:spPr>
          <a:xfrm>
            <a:off x="4251053" y="961863"/>
            <a:ext cx="3689894" cy="3689894"/>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图片 8"/>
          <p:cNvPicPr>
            <a:picLocks noChangeAspect="1"/>
          </p:cNvPicPr>
          <p:nvPr/>
        </p:nvPicPr>
        <p:blipFill rotWithShape="1">
          <a:blip r:embed="rId1"/>
          <a:srcRect b="36646"/>
          <a:stretch>
            <a:fillRect/>
          </a:stretch>
        </p:blipFill>
        <p:spPr>
          <a:xfrm>
            <a:off x="-1" y="5753450"/>
            <a:ext cx="12192000" cy="1104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942340" y="1318895"/>
            <a:ext cx="10569575" cy="3538220"/>
          </a:xfrm>
          <a:prstGeom prst="rect">
            <a:avLst/>
          </a:prstGeom>
          <a:noFill/>
        </p:spPr>
        <p:txBody>
          <a:bodyPr wrap="square" rtlCol="0">
            <a:spAutoFit/>
          </a:bodyPr>
          <a:p>
            <a:r>
              <a:rPr lang="en-US" altLang="zh-CN" sz="3200" dirty="0">
                <a:latin typeface="微软雅黑" panose="020B0503020204020204" pitchFamily="34" charset="-122"/>
                <a:ea typeface="微软雅黑" panose="020B0503020204020204" pitchFamily="34" charset="-122"/>
                <a:sym typeface="+mn-ea"/>
              </a:rPr>
              <a:t>DHCP</a:t>
            </a:r>
            <a:r>
              <a:rPr lang="zh-CN" altLang="en-US" sz="3200" dirty="0">
                <a:latin typeface="微软雅黑" panose="020B0503020204020204" pitchFamily="34" charset="-122"/>
                <a:ea typeface="微软雅黑" panose="020B0503020204020204" pitchFamily="34" charset="-122"/>
                <a:sym typeface="+mn-ea"/>
              </a:rPr>
              <a:t>（</a:t>
            </a:r>
            <a:r>
              <a:rPr lang="en-US" altLang="zh-CN" sz="3200" dirty="0">
                <a:latin typeface="微软雅黑" panose="020B0503020204020204" pitchFamily="34" charset="-122"/>
                <a:ea typeface="微软雅黑" panose="020B0503020204020204" pitchFamily="34" charset="-122"/>
                <a:sym typeface="+mn-ea"/>
              </a:rPr>
              <a:t>Dynamic Host Configuration Protocol</a:t>
            </a:r>
            <a:r>
              <a:rPr lang="zh-CN" altLang="en-US" sz="3200" dirty="0">
                <a:latin typeface="微软雅黑" panose="020B0503020204020204" pitchFamily="34" charset="-122"/>
                <a:ea typeface="微软雅黑" panose="020B0503020204020204" pitchFamily="34" charset="-122"/>
                <a:sym typeface="+mn-ea"/>
              </a:rPr>
              <a:t>，动态主机配置协议）通常被应用在大型的局域网络环境中，提供了即插即用的机制，允许一台计算机加入新的网络时自动获取</a:t>
            </a:r>
            <a:r>
              <a:rPr lang="en-US" altLang="zh-CN" sz="3200" dirty="0">
                <a:latin typeface="微软雅黑" panose="020B0503020204020204" pitchFamily="34" charset="-122"/>
                <a:ea typeface="微软雅黑" panose="020B0503020204020204" pitchFamily="34" charset="-122"/>
                <a:sym typeface="+mn-ea"/>
              </a:rPr>
              <a:t>IP</a:t>
            </a:r>
            <a:r>
              <a:rPr lang="zh-CN" altLang="en-US" sz="3200" dirty="0">
                <a:latin typeface="微软雅黑" panose="020B0503020204020204" pitchFamily="34" charset="-122"/>
                <a:ea typeface="微软雅黑" panose="020B0503020204020204" pitchFamily="34" charset="-122"/>
                <a:sym typeface="+mn-ea"/>
              </a:rPr>
              <a:t>地址。</a:t>
            </a:r>
            <a:endParaRPr lang="zh-CN" altLang="en-US" sz="3200" dirty="0">
              <a:latin typeface="微软雅黑" panose="020B0503020204020204" pitchFamily="34" charset="-122"/>
              <a:ea typeface="微软雅黑" panose="020B0503020204020204" pitchFamily="34" charset="-122"/>
              <a:sym typeface="+mn-ea"/>
            </a:endParaRPr>
          </a:p>
          <a:p>
            <a:r>
              <a:rPr lang="zh-CN" altLang="en-US" sz="3200" dirty="0">
                <a:latin typeface="微软雅黑" panose="020B0503020204020204" pitchFamily="34" charset="-122"/>
                <a:ea typeface="微软雅黑" panose="020B0503020204020204" pitchFamily="34" charset="-122"/>
                <a:sym typeface="+mn-ea"/>
              </a:rPr>
              <a:t>通过</a:t>
            </a:r>
            <a:r>
              <a:rPr lang="en-US" altLang="zh-CN" sz="3200" dirty="0">
                <a:latin typeface="微软雅黑" panose="020B0503020204020204" pitchFamily="34" charset="-122"/>
                <a:ea typeface="微软雅黑" panose="020B0503020204020204" pitchFamily="34" charset="-122"/>
                <a:sym typeface="+mn-ea"/>
              </a:rPr>
              <a:t>DHCP</a:t>
            </a:r>
            <a:r>
              <a:rPr lang="zh-CN" altLang="en-US" sz="3200" dirty="0">
                <a:latin typeface="微软雅黑" panose="020B0503020204020204" pitchFamily="34" charset="-122"/>
                <a:ea typeface="微软雅黑" panose="020B0503020204020204" pitchFamily="34" charset="-122"/>
                <a:sym typeface="+mn-ea"/>
              </a:rPr>
              <a:t>服务器，可以集中动态的管理局域网中使用的</a:t>
            </a:r>
            <a:r>
              <a:rPr lang="en-US" altLang="zh-CN" sz="3200" dirty="0">
                <a:latin typeface="微软雅黑" panose="020B0503020204020204" pitchFamily="34" charset="-122"/>
                <a:ea typeface="微软雅黑" panose="020B0503020204020204" pitchFamily="34" charset="-122"/>
                <a:sym typeface="+mn-ea"/>
              </a:rPr>
              <a:t>IP</a:t>
            </a:r>
            <a:r>
              <a:rPr lang="zh-CN" altLang="en-US" sz="3200" dirty="0">
                <a:latin typeface="微软雅黑" panose="020B0503020204020204" pitchFamily="34" charset="-122"/>
                <a:ea typeface="微软雅黑" panose="020B0503020204020204" pitchFamily="34" charset="-122"/>
                <a:sym typeface="+mn-ea"/>
              </a:rPr>
              <a:t>地址等配置信息，简化配置管理。</a:t>
            </a:r>
            <a:endParaRPr lang="zh-CN" altLang="en-US" sz="3200" dirty="0">
              <a:latin typeface="微软雅黑" panose="020B0503020204020204" pitchFamily="34" charset="-122"/>
              <a:ea typeface="微软雅黑" panose="020B0503020204020204" pitchFamily="34" charset="-122"/>
              <a:sym typeface="+mn-ea"/>
            </a:endParaRPr>
          </a:p>
          <a:p>
            <a:r>
              <a:rPr lang="zh-CN" altLang="en-US" sz="3200" dirty="0">
                <a:latin typeface="微软雅黑" panose="020B0503020204020204" pitchFamily="34" charset="-122"/>
                <a:ea typeface="微软雅黑" panose="020B0503020204020204" pitchFamily="34" charset="-122"/>
                <a:sym typeface="+mn-ea"/>
              </a:rPr>
              <a:t>路由器、家用</a:t>
            </a:r>
            <a:r>
              <a:rPr lang="en-US" altLang="zh-CN" sz="3200" dirty="0">
                <a:latin typeface="微软雅黑" panose="020B0503020204020204" pitchFamily="34" charset="-122"/>
                <a:ea typeface="微软雅黑" panose="020B0503020204020204" pitchFamily="34" charset="-122"/>
                <a:sym typeface="+mn-ea"/>
              </a:rPr>
              <a:t>WIFI</a:t>
            </a:r>
            <a:r>
              <a:rPr lang="zh-CN" altLang="en-US" sz="3200" dirty="0">
                <a:latin typeface="微软雅黑" panose="020B0503020204020204" pitchFamily="34" charset="-122"/>
                <a:ea typeface="微软雅黑" panose="020B0503020204020204" pitchFamily="34" charset="-122"/>
                <a:sym typeface="+mn-ea"/>
              </a:rPr>
              <a:t>基本都自带有</a:t>
            </a:r>
            <a:r>
              <a:rPr lang="en-US" altLang="zh-CN" sz="3200" dirty="0">
                <a:latin typeface="微软雅黑" panose="020B0503020204020204" pitchFamily="34" charset="-122"/>
                <a:ea typeface="微软雅黑" panose="020B0503020204020204" pitchFamily="34" charset="-122"/>
                <a:sym typeface="+mn-ea"/>
              </a:rPr>
              <a:t>DHCP</a:t>
            </a:r>
            <a:r>
              <a:rPr lang="zh-CN" altLang="en-US" sz="3200" dirty="0">
                <a:latin typeface="微软雅黑" panose="020B0503020204020204" pitchFamily="34" charset="-122"/>
                <a:ea typeface="微软雅黑" panose="020B0503020204020204" pitchFamily="34" charset="-122"/>
                <a:sym typeface="+mn-ea"/>
              </a:rPr>
              <a:t>服务</a:t>
            </a:r>
            <a:r>
              <a:rPr lang="zh-CN" altLang="en-US" sz="3200" dirty="0">
                <a:latin typeface="微软雅黑" panose="020B0503020204020204" pitchFamily="34" charset="-122"/>
                <a:ea typeface="微软雅黑" panose="020B0503020204020204" pitchFamily="34" charset="-122"/>
                <a:sym typeface="+mn-ea"/>
              </a:rPr>
              <a:t>功能。</a:t>
            </a:r>
            <a:endParaRPr lang="zh-CN" altLang="en-US" sz="3200" dirty="0">
              <a:latin typeface="微软雅黑" panose="020B0503020204020204" pitchFamily="34" charset="-122"/>
              <a:ea typeface="微软雅黑" panose="020B0503020204020204" pitchFamily="34" charset="-122"/>
              <a:sym typeface="+mn-ea"/>
            </a:endParaRPr>
          </a:p>
        </p:txBody>
      </p:sp>
      <p:sp>
        <p:nvSpPr>
          <p:cNvPr id="2" name="椭圆 1"/>
          <p:cNvSpPr/>
          <p:nvPr/>
        </p:nvSpPr>
        <p:spPr>
          <a:xfrm>
            <a:off x="638175" y="1460500"/>
            <a:ext cx="304165" cy="304165"/>
          </a:xfrm>
          <a:prstGeom prst="ellipse">
            <a:avLst/>
          </a:prstGeom>
          <a:solidFill>
            <a:srgbClr val="00B0F0"/>
          </a:solidFill>
          <a:ln w="9525" cap="flat" cmpd="sng" algn="ctr">
            <a:solidFill>
              <a:srgbClr val="00B0F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椭圆 3"/>
          <p:cNvSpPr/>
          <p:nvPr/>
        </p:nvSpPr>
        <p:spPr>
          <a:xfrm>
            <a:off x="638175" y="3393440"/>
            <a:ext cx="304165" cy="304165"/>
          </a:xfrm>
          <a:prstGeom prst="ellipse">
            <a:avLst/>
          </a:prstGeom>
          <a:solidFill>
            <a:srgbClr val="00B0F0"/>
          </a:solidFill>
          <a:ln w="9525" cap="flat" cmpd="sng" algn="ctr">
            <a:solidFill>
              <a:srgbClr val="00B0F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椭圆 4"/>
          <p:cNvSpPr/>
          <p:nvPr/>
        </p:nvSpPr>
        <p:spPr>
          <a:xfrm>
            <a:off x="638175" y="4390390"/>
            <a:ext cx="304165" cy="304165"/>
          </a:xfrm>
          <a:prstGeom prst="ellipse">
            <a:avLst/>
          </a:prstGeom>
          <a:solidFill>
            <a:srgbClr val="00B0F0"/>
          </a:solidFill>
          <a:ln w="9525" cap="flat" cmpd="sng" algn="ctr">
            <a:solidFill>
              <a:srgbClr val="00B0F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148080"/>
            <a:ext cx="10569575" cy="5262245"/>
          </a:xfrm>
          <a:prstGeom prst="rect">
            <a:avLst/>
          </a:prstGeom>
          <a:noFill/>
        </p:spPr>
        <p:txBody>
          <a:bodyPr wrap="square" rtlCol="0">
            <a:spAutoFit/>
          </a:bodyPr>
          <a:p>
            <a:pPr algn="just" eaLnBrk="1" latinLnBrk="0" hangingPunct="1">
              <a:lnSpc>
                <a:spcPct val="150000"/>
              </a:lnSpc>
              <a:spcBef>
                <a:spcPts val="1200"/>
              </a:spcBef>
            </a:pPr>
            <a:r>
              <a:rPr lang="en-US" altLang="zh-CN" sz="3200" b="1" dirty="0">
                <a:latin typeface="微软雅黑" panose="020B0503020204020204" pitchFamily="34" charset="-122"/>
                <a:ea typeface="微软雅黑" panose="020B0503020204020204" pitchFamily="34" charset="-122"/>
                <a:sym typeface="+mn-ea"/>
              </a:rPr>
              <a:t>1. DHCP</a:t>
            </a:r>
            <a:r>
              <a:rPr lang="zh-CN" altLang="en-US" sz="3200" b="1" dirty="0">
                <a:latin typeface="微软雅黑" panose="020B0503020204020204" pitchFamily="34" charset="-122"/>
                <a:ea typeface="微软雅黑" panose="020B0503020204020204" pitchFamily="34" charset="-122"/>
                <a:sym typeface="+mn-ea"/>
              </a:rPr>
              <a:t>的作用</a:t>
            </a:r>
            <a:endParaRPr lang="zh-CN" altLang="en-US" sz="3200" b="1" dirty="0">
              <a:latin typeface="微软雅黑" panose="020B0503020204020204" pitchFamily="34" charset="-122"/>
              <a:ea typeface="微软雅黑" panose="020B0503020204020204" pitchFamily="34" charset="-122"/>
            </a:endParaRPr>
          </a:p>
          <a:p>
            <a:pPr algn="just">
              <a:lnSpc>
                <a:spcPct val="150000"/>
              </a:lnSpc>
            </a:pPr>
            <a:r>
              <a:rPr lang="zh-CN" altLang="en-US" sz="3200" dirty="0">
                <a:latin typeface="微软雅黑" panose="020B0503020204020204" pitchFamily="34" charset="-122"/>
                <a:ea typeface="微软雅黑" panose="020B0503020204020204" pitchFamily="34" charset="-122"/>
                <a:sym typeface="+mn-ea"/>
              </a:rPr>
              <a:t>（</a:t>
            </a:r>
            <a:r>
              <a:rPr lang="en-US" altLang="zh-CN" sz="3200" dirty="0">
                <a:latin typeface="微软雅黑" panose="020B0503020204020204" pitchFamily="34" charset="-122"/>
                <a:ea typeface="微软雅黑" panose="020B0503020204020204" pitchFamily="34" charset="-122"/>
                <a:sym typeface="+mn-ea"/>
              </a:rPr>
              <a:t>1</a:t>
            </a:r>
            <a:r>
              <a:rPr lang="zh-CN" altLang="en-US" sz="3200" dirty="0">
                <a:latin typeface="微软雅黑" panose="020B0503020204020204" pitchFamily="34" charset="-122"/>
                <a:ea typeface="微软雅黑" panose="020B0503020204020204" pitchFamily="34" charset="-122"/>
                <a:sym typeface="+mn-ea"/>
              </a:rPr>
              <a:t>）在</a:t>
            </a:r>
            <a:r>
              <a:rPr lang="en-US" altLang="zh-CN" sz="3200" dirty="0">
                <a:latin typeface="微软雅黑" panose="020B0503020204020204" pitchFamily="34" charset="-122"/>
                <a:ea typeface="微软雅黑" panose="020B0503020204020204" pitchFamily="34" charset="-122"/>
                <a:sym typeface="+mn-ea"/>
              </a:rPr>
              <a:t>TCP/IP</a:t>
            </a:r>
            <a:r>
              <a:rPr lang="zh-CN" altLang="en-US" sz="3200" dirty="0">
                <a:latin typeface="微软雅黑" panose="020B0503020204020204" pitchFamily="34" charset="-122"/>
                <a:ea typeface="微软雅黑" panose="020B0503020204020204" pitchFamily="34" charset="-122"/>
                <a:sym typeface="+mn-ea"/>
              </a:rPr>
              <a:t>网络中，需要配置</a:t>
            </a:r>
            <a:r>
              <a:rPr lang="en-US" altLang="zh-CN" sz="3200" dirty="0">
                <a:latin typeface="微软雅黑" panose="020B0503020204020204" pitchFamily="34" charset="-122"/>
                <a:ea typeface="微软雅黑" panose="020B0503020204020204" pitchFamily="34" charset="-122"/>
                <a:sym typeface="+mn-ea"/>
              </a:rPr>
              <a:t>IP</a:t>
            </a:r>
            <a:r>
              <a:rPr lang="zh-CN" altLang="en-US" sz="3200" dirty="0">
                <a:latin typeface="微软雅黑" panose="020B0503020204020204" pitchFamily="34" charset="-122"/>
                <a:ea typeface="微软雅黑" panose="020B0503020204020204" pitchFamily="34" charset="-122"/>
                <a:sym typeface="+mn-ea"/>
              </a:rPr>
              <a:t>地址和一些重要的</a:t>
            </a:r>
            <a:r>
              <a:rPr lang="en-US" altLang="zh-CN" sz="3200" dirty="0">
                <a:latin typeface="微软雅黑" panose="020B0503020204020204" pitchFamily="34" charset="-122"/>
                <a:ea typeface="微软雅黑" panose="020B0503020204020204" pitchFamily="34" charset="-122"/>
                <a:sym typeface="+mn-ea"/>
              </a:rPr>
              <a:t>TCP/IP</a:t>
            </a:r>
            <a:r>
              <a:rPr lang="zh-CN" altLang="en-US" sz="3200" dirty="0">
                <a:latin typeface="微软雅黑" panose="020B0503020204020204" pitchFamily="34" charset="-122"/>
                <a:ea typeface="微软雅黑" panose="020B0503020204020204" pitchFamily="34" charset="-122"/>
                <a:sym typeface="+mn-ea"/>
              </a:rPr>
              <a:t>参数。当网络中计算机的数目成百上千时，配置管理工作</a:t>
            </a:r>
            <a:r>
              <a:rPr lang="zh-CN" altLang="en-US" sz="3200" dirty="0">
                <a:latin typeface="微软雅黑" panose="020B0503020204020204" pitchFamily="34" charset="-122"/>
                <a:ea typeface="微软雅黑" panose="020B0503020204020204" pitchFamily="34" charset="-122"/>
                <a:sym typeface="+mn-ea"/>
              </a:rPr>
              <a:t>十分繁重。</a:t>
            </a:r>
            <a:endParaRPr lang="zh-CN" altLang="en-US" sz="3200" dirty="0">
              <a:latin typeface="微软雅黑" panose="020B0503020204020204" pitchFamily="34" charset="-122"/>
              <a:ea typeface="微软雅黑" panose="020B0503020204020204" pitchFamily="34" charset="-122"/>
              <a:sym typeface="+mn-ea"/>
            </a:endParaRPr>
          </a:p>
          <a:p>
            <a:pPr algn="just">
              <a:lnSpc>
                <a:spcPct val="150000"/>
              </a:lnSpc>
            </a:pPr>
            <a:r>
              <a:rPr lang="zh-CN" altLang="en-US" sz="3200" dirty="0">
                <a:latin typeface="微软雅黑" panose="020B0503020204020204" pitchFamily="34" charset="-122"/>
                <a:ea typeface="微软雅黑" panose="020B0503020204020204" pitchFamily="34" charset="-122"/>
                <a:sym typeface="+mn-ea"/>
              </a:rPr>
              <a:t>在网络中配置</a:t>
            </a:r>
            <a:r>
              <a:rPr lang="en-US" altLang="zh-CN" sz="3200" dirty="0">
                <a:latin typeface="微软雅黑" panose="020B0503020204020204" pitchFamily="34" charset="-122"/>
                <a:ea typeface="微软雅黑" panose="020B0503020204020204" pitchFamily="34" charset="-122"/>
                <a:sym typeface="+mn-ea"/>
              </a:rPr>
              <a:t>DHCP</a:t>
            </a:r>
            <a:r>
              <a:rPr lang="zh-CN" altLang="en-US" sz="3200" dirty="0">
                <a:latin typeface="微软雅黑" panose="020B0503020204020204" pitchFamily="34" charset="-122"/>
                <a:ea typeface="微软雅黑" panose="020B0503020204020204" pitchFamily="34" charset="-122"/>
                <a:sym typeface="+mn-ea"/>
              </a:rPr>
              <a:t>服务器，</a:t>
            </a:r>
            <a:r>
              <a:rPr lang="en-US" altLang="zh-CN" sz="3200" dirty="0">
                <a:latin typeface="微软雅黑" panose="020B0503020204020204" pitchFamily="34" charset="-122"/>
                <a:ea typeface="微软雅黑" panose="020B0503020204020204" pitchFamily="34" charset="-122"/>
                <a:sym typeface="+mn-ea"/>
              </a:rPr>
              <a:t>DHCP</a:t>
            </a:r>
            <a:r>
              <a:rPr lang="zh-CN" altLang="en-US" sz="3200" dirty="0">
                <a:latin typeface="微软雅黑" panose="020B0503020204020204" pitchFamily="34" charset="-122"/>
                <a:ea typeface="微软雅黑" panose="020B0503020204020204" pitchFamily="34" charset="-122"/>
                <a:sym typeface="+mn-ea"/>
              </a:rPr>
              <a:t>服务可以为网络内的计算机自动分配指定网段的</a:t>
            </a:r>
            <a:r>
              <a:rPr lang="en-US" altLang="zh-CN" sz="3200" dirty="0">
                <a:latin typeface="微软雅黑" panose="020B0503020204020204" pitchFamily="34" charset="-122"/>
                <a:ea typeface="微软雅黑" panose="020B0503020204020204" pitchFamily="34" charset="-122"/>
                <a:sym typeface="+mn-ea"/>
              </a:rPr>
              <a:t>IP</a:t>
            </a:r>
            <a:r>
              <a:rPr lang="zh-CN" altLang="en-US" sz="3200" dirty="0">
                <a:latin typeface="微软雅黑" panose="020B0503020204020204" pitchFamily="34" charset="-122"/>
                <a:ea typeface="微软雅黑" panose="020B0503020204020204" pitchFamily="34" charset="-122"/>
                <a:sym typeface="+mn-ea"/>
              </a:rPr>
              <a:t>地址，并配置一些重要的</a:t>
            </a:r>
            <a:r>
              <a:rPr lang="en-US" altLang="zh-CN" sz="3200" dirty="0">
                <a:latin typeface="微软雅黑" panose="020B0503020204020204" pitchFamily="34" charset="-122"/>
                <a:ea typeface="微软雅黑" panose="020B0503020204020204" pitchFamily="34" charset="-122"/>
                <a:sym typeface="+mn-ea"/>
              </a:rPr>
              <a:t>IP</a:t>
            </a:r>
            <a:r>
              <a:rPr lang="zh-CN" altLang="en-US" sz="3200" dirty="0">
                <a:latin typeface="微软雅黑" panose="020B0503020204020204" pitchFamily="34" charset="-122"/>
                <a:ea typeface="微软雅黑" panose="020B0503020204020204" pitchFamily="34" charset="-122"/>
                <a:sym typeface="+mn-ea"/>
              </a:rPr>
              <a:t>选项，如默认网关等。</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148080"/>
            <a:ext cx="10569575" cy="5262245"/>
          </a:xfrm>
          <a:prstGeom prst="rect">
            <a:avLst/>
          </a:prstGeom>
          <a:noFill/>
        </p:spPr>
        <p:txBody>
          <a:bodyPr wrap="square" rtlCol="0">
            <a:spAutoFit/>
          </a:bodyPr>
          <a:p>
            <a:pPr algn="just" eaLnBrk="1" latinLnBrk="0" hangingPunct="1">
              <a:lnSpc>
                <a:spcPct val="150000"/>
              </a:lnSpc>
              <a:spcBef>
                <a:spcPts val="1200"/>
              </a:spcBef>
            </a:pPr>
            <a:r>
              <a:rPr lang="en-US" altLang="zh-CN" sz="3200" b="1" dirty="0">
                <a:latin typeface="微软雅黑" panose="020B0503020204020204" pitchFamily="34" charset="-122"/>
                <a:ea typeface="微软雅黑" panose="020B0503020204020204" pitchFamily="34" charset="-122"/>
                <a:sym typeface="+mn-ea"/>
              </a:rPr>
              <a:t>1. DHCP</a:t>
            </a:r>
            <a:r>
              <a:rPr lang="zh-CN" altLang="en-US" sz="3200" b="1" dirty="0">
                <a:latin typeface="微软雅黑" panose="020B0503020204020204" pitchFamily="34" charset="-122"/>
                <a:ea typeface="微软雅黑" panose="020B0503020204020204" pitchFamily="34" charset="-122"/>
                <a:sym typeface="+mn-ea"/>
              </a:rPr>
              <a:t>的作用</a:t>
            </a:r>
            <a:endParaRPr lang="zh-CN" altLang="en-US" sz="3200" b="1" dirty="0">
              <a:latin typeface="微软雅黑" panose="020B0503020204020204" pitchFamily="34" charset="-122"/>
              <a:ea typeface="微软雅黑" panose="020B0503020204020204" pitchFamily="34" charset="-122"/>
            </a:endParaRPr>
          </a:p>
          <a:p>
            <a:pPr algn="just">
              <a:lnSpc>
                <a:spcPct val="150000"/>
              </a:lnSpc>
            </a:pPr>
            <a:r>
              <a:rPr lang="zh-CN" altLang="en-US" sz="3200" dirty="0">
                <a:latin typeface="微软雅黑" panose="020B0503020204020204" pitchFamily="34" charset="-122"/>
                <a:ea typeface="微软雅黑" panose="020B0503020204020204" pitchFamily="34" charset="-122"/>
                <a:sym typeface="+mn-ea"/>
              </a:rPr>
              <a:t>（</a:t>
            </a:r>
            <a:r>
              <a:rPr lang="en-US" altLang="zh-CN" sz="3200" dirty="0">
                <a:latin typeface="微软雅黑" panose="020B0503020204020204" pitchFamily="34" charset="-122"/>
                <a:ea typeface="微软雅黑" panose="020B0503020204020204" pitchFamily="34" charset="-122"/>
                <a:sym typeface="+mn-ea"/>
              </a:rPr>
              <a:t>2</a:t>
            </a:r>
            <a:r>
              <a:rPr lang="zh-CN" altLang="en-US" sz="3200" dirty="0">
                <a:latin typeface="微软雅黑" panose="020B0503020204020204" pitchFamily="34" charset="-122"/>
                <a:ea typeface="微软雅黑" panose="020B0503020204020204" pitchFamily="34" charset="-122"/>
                <a:sym typeface="+mn-ea"/>
              </a:rPr>
              <a:t>）在网络中通常会有计算机需要配置相对稳定的网络地址，以方便其他计算机查找。</a:t>
            </a:r>
            <a:endParaRPr lang="zh-CN" altLang="en-US" sz="3200" dirty="0">
              <a:latin typeface="微软雅黑" panose="020B0503020204020204" pitchFamily="34" charset="-122"/>
              <a:ea typeface="微软雅黑" panose="020B0503020204020204" pitchFamily="34" charset="-122"/>
              <a:sym typeface="+mn-ea"/>
            </a:endParaRPr>
          </a:p>
          <a:p>
            <a:pPr algn="just">
              <a:lnSpc>
                <a:spcPct val="150000"/>
              </a:lnSpc>
            </a:pPr>
            <a:r>
              <a:rPr lang="en-US" altLang="zh-CN" sz="3200" dirty="0">
                <a:latin typeface="微软雅黑" panose="020B0503020204020204" pitchFamily="34" charset="-122"/>
                <a:ea typeface="微软雅黑" panose="020B0503020204020204" pitchFamily="34" charset="-122"/>
                <a:sym typeface="+mn-ea"/>
              </a:rPr>
              <a:t>DHCP</a:t>
            </a:r>
            <a:r>
              <a:rPr lang="zh-CN" altLang="en-US" sz="3200" dirty="0">
                <a:latin typeface="微软雅黑" panose="020B0503020204020204" pitchFamily="34" charset="-122"/>
                <a:ea typeface="微软雅黑" panose="020B0503020204020204" pitchFamily="34" charset="-122"/>
                <a:sym typeface="+mn-ea"/>
              </a:rPr>
              <a:t>服务提供了保留地址功能，能将保留的部分</a:t>
            </a:r>
            <a:r>
              <a:rPr lang="en-US" altLang="zh-CN" sz="3200" dirty="0">
                <a:latin typeface="微软雅黑" panose="020B0503020204020204" pitchFamily="34" charset="-122"/>
                <a:ea typeface="微软雅黑" panose="020B0503020204020204" pitchFamily="34" charset="-122"/>
                <a:sym typeface="+mn-ea"/>
              </a:rPr>
              <a:t>IP</a:t>
            </a:r>
            <a:r>
              <a:rPr lang="zh-CN" altLang="en-US" sz="3200" dirty="0">
                <a:latin typeface="微软雅黑" panose="020B0503020204020204" pitchFamily="34" charset="-122"/>
                <a:ea typeface="微软雅黑" panose="020B0503020204020204" pitchFamily="34" charset="-122"/>
                <a:sym typeface="+mn-ea"/>
              </a:rPr>
              <a:t>地址固定分配给一些特定主机，这样既能保留固定地址分配方案中</a:t>
            </a:r>
            <a:r>
              <a:rPr lang="en-US" altLang="zh-CN" sz="3200" dirty="0">
                <a:latin typeface="微软雅黑" panose="020B0503020204020204" pitchFamily="34" charset="-122"/>
                <a:ea typeface="微软雅黑" panose="020B0503020204020204" pitchFamily="34" charset="-122"/>
                <a:sym typeface="+mn-ea"/>
              </a:rPr>
              <a:t>IP</a:t>
            </a:r>
            <a:r>
              <a:rPr lang="zh-CN" altLang="en-US" sz="3200" dirty="0">
                <a:latin typeface="微软雅黑" panose="020B0503020204020204" pitchFamily="34" charset="-122"/>
                <a:ea typeface="微软雅黑" panose="020B0503020204020204" pitchFamily="34" charset="-122"/>
                <a:sym typeface="+mn-ea"/>
              </a:rPr>
              <a:t>地址与计算机名的相关性，又能集中对所有客户端进行配置和管理。</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071880"/>
            <a:ext cx="10569575" cy="5415915"/>
          </a:xfrm>
          <a:prstGeom prst="rect">
            <a:avLst/>
          </a:prstGeom>
          <a:noFill/>
        </p:spPr>
        <p:txBody>
          <a:bodyPr wrap="square" rtlCol="0">
            <a:spAutoFit/>
          </a:bodyPr>
          <a:p>
            <a:pPr algn="just" eaLnBrk="1" latinLnBrk="0" hangingPunct="1">
              <a:lnSpc>
                <a:spcPct val="150000"/>
              </a:lnSpc>
              <a:spcBef>
                <a:spcPts val="1200"/>
              </a:spcBef>
            </a:pPr>
            <a:r>
              <a:rPr lang="en-US" altLang="zh-CN" sz="3200" b="1" dirty="0">
                <a:latin typeface="微软雅黑" panose="020B0503020204020204" pitchFamily="34" charset="-122"/>
                <a:ea typeface="微软雅黑" panose="020B0503020204020204" pitchFamily="34" charset="-122"/>
                <a:sym typeface="+mn-ea"/>
              </a:rPr>
              <a:t>2. DHCP</a:t>
            </a:r>
            <a:r>
              <a:rPr lang="zh-CN" altLang="en-US" sz="3200" b="1" dirty="0">
                <a:latin typeface="微软雅黑" panose="020B0503020204020204" pitchFamily="34" charset="-122"/>
                <a:ea typeface="微软雅黑" panose="020B0503020204020204" pitchFamily="34" charset="-122"/>
                <a:sym typeface="+mn-ea"/>
              </a:rPr>
              <a:t>的工作过程</a:t>
            </a:r>
            <a:endParaRPr lang="zh-CN" altLang="en-US" sz="3200" b="1" dirty="0">
              <a:latin typeface="微软雅黑" panose="020B0503020204020204" pitchFamily="34" charset="-122"/>
              <a:ea typeface="微软雅黑" panose="020B0503020204020204" pitchFamily="34" charset="-122"/>
              <a:sym typeface="+mn-ea"/>
            </a:endParaRPr>
          </a:p>
          <a:p>
            <a:pPr algn="just" eaLnBrk="1" latinLnBrk="0" hangingPunct="1">
              <a:lnSpc>
                <a:spcPct val="150000"/>
              </a:lnSpc>
              <a:spcBef>
                <a:spcPts val="1200"/>
              </a:spcBef>
            </a:pPr>
            <a:r>
              <a:rPr lang="en-US" altLang="zh-CN" sz="3200" dirty="0">
                <a:solidFill>
                  <a:prstClr val="black"/>
                </a:solidFill>
                <a:latin typeface="微软雅黑" panose="020B0503020204020204" pitchFamily="34" charset="-122"/>
                <a:ea typeface="微软雅黑" panose="020B0503020204020204" pitchFamily="34" charset="-122"/>
                <a:sym typeface="+mn-ea"/>
              </a:rPr>
              <a:t>DHCP</a:t>
            </a:r>
            <a:r>
              <a:rPr lang="zh-CN" altLang="en-US" sz="3200" dirty="0">
                <a:solidFill>
                  <a:prstClr val="black"/>
                </a:solidFill>
                <a:latin typeface="微软雅黑" panose="020B0503020204020204" pitchFamily="34" charset="-122"/>
                <a:ea typeface="微软雅黑" panose="020B0503020204020204" pitchFamily="34" charset="-122"/>
                <a:sym typeface="+mn-ea"/>
              </a:rPr>
              <a:t>服务基于客户机</a:t>
            </a:r>
            <a:r>
              <a:rPr lang="en-US" altLang="zh-CN" sz="3200" dirty="0">
                <a:solidFill>
                  <a:prstClr val="black"/>
                </a:solidFill>
                <a:latin typeface="微软雅黑" panose="020B0503020204020204" pitchFamily="34" charset="-122"/>
                <a:ea typeface="微软雅黑" panose="020B0503020204020204" pitchFamily="34" charset="-122"/>
                <a:sym typeface="+mn-ea"/>
              </a:rPr>
              <a:t>/</a:t>
            </a:r>
            <a:r>
              <a:rPr lang="zh-CN" altLang="en-US" sz="3200" dirty="0">
                <a:solidFill>
                  <a:prstClr val="black"/>
                </a:solidFill>
                <a:latin typeface="微软雅黑" panose="020B0503020204020204" pitchFamily="34" charset="-122"/>
                <a:ea typeface="微软雅黑" panose="020B0503020204020204" pitchFamily="34" charset="-122"/>
                <a:sym typeface="+mn-ea"/>
              </a:rPr>
              <a:t>服务器（</a:t>
            </a:r>
            <a:r>
              <a:rPr lang="en-US" altLang="zh-CN" sz="3200" dirty="0">
                <a:solidFill>
                  <a:prstClr val="black"/>
                </a:solidFill>
                <a:latin typeface="微软雅黑" panose="020B0503020204020204" pitchFamily="34" charset="-122"/>
                <a:ea typeface="微软雅黑" panose="020B0503020204020204" pitchFamily="34" charset="-122"/>
                <a:sym typeface="+mn-ea"/>
              </a:rPr>
              <a:t>C/S</a:t>
            </a:r>
            <a:r>
              <a:rPr lang="zh-CN" altLang="en-US" sz="3200" dirty="0">
                <a:solidFill>
                  <a:prstClr val="black"/>
                </a:solidFill>
                <a:latin typeface="微软雅黑" panose="020B0503020204020204" pitchFamily="34" charset="-122"/>
                <a:ea typeface="微软雅黑" panose="020B0503020204020204" pitchFamily="34" charset="-122"/>
                <a:sym typeface="+mn-ea"/>
              </a:rPr>
              <a:t>）工作模式。</a:t>
            </a:r>
            <a:r>
              <a:rPr lang="en-US" altLang="zh-CN" sz="3200" dirty="0">
                <a:solidFill>
                  <a:prstClr val="black"/>
                </a:solidFill>
                <a:latin typeface="微软雅黑" panose="020B0503020204020204" pitchFamily="34" charset="-122"/>
                <a:ea typeface="微软雅黑" panose="020B0503020204020204" pitchFamily="34" charset="-122"/>
                <a:sym typeface="+mn-ea"/>
              </a:rPr>
              <a:t>DHCP</a:t>
            </a:r>
            <a:r>
              <a:rPr lang="zh-CN" altLang="en-US" sz="3200" dirty="0">
                <a:solidFill>
                  <a:prstClr val="black"/>
                </a:solidFill>
                <a:latin typeface="微软雅黑" panose="020B0503020204020204" pitchFamily="34" charset="-122"/>
                <a:ea typeface="微软雅黑" panose="020B0503020204020204" pitchFamily="34" charset="-122"/>
                <a:sym typeface="+mn-ea"/>
              </a:rPr>
              <a:t>服务器负责监听客户端的请求，并向客户端发送预定的网络参数，管理员在</a:t>
            </a:r>
            <a:r>
              <a:rPr lang="en-US" altLang="zh-CN" sz="3200" dirty="0">
                <a:solidFill>
                  <a:prstClr val="black"/>
                </a:solidFill>
                <a:latin typeface="微软雅黑" panose="020B0503020204020204" pitchFamily="34" charset="-122"/>
                <a:ea typeface="微软雅黑" panose="020B0503020204020204" pitchFamily="34" charset="-122"/>
                <a:sym typeface="+mn-ea"/>
              </a:rPr>
              <a:t>DHCP</a:t>
            </a:r>
            <a:r>
              <a:rPr lang="zh-CN" altLang="en-US" sz="3200" dirty="0">
                <a:solidFill>
                  <a:prstClr val="black"/>
                </a:solidFill>
                <a:latin typeface="微软雅黑" panose="020B0503020204020204" pitchFamily="34" charset="-122"/>
                <a:ea typeface="微软雅黑" panose="020B0503020204020204" pitchFamily="34" charset="-122"/>
                <a:sym typeface="+mn-ea"/>
              </a:rPr>
              <a:t>服务器上必须配置所需要提供给客户端相应的网络参数和自动分配的</a:t>
            </a:r>
            <a:r>
              <a:rPr lang="en-US" altLang="zh-CN" sz="3200" dirty="0">
                <a:solidFill>
                  <a:prstClr val="black"/>
                </a:solidFill>
                <a:latin typeface="微软雅黑" panose="020B0503020204020204" pitchFamily="34" charset="-122"/>
                <a:ea typeface="微软雅黑" panose="020B0503020204020204" pitchFamily="34" charset="-122"/>
                <a:sym typeface="+mn-ea"/>
              </a:rPr>
              <a:t>IP</a:t>
            </a:r>
            <a:r>
              <a:rPr lang="zh-CN" altLang="en-US" sz="3200" dirty="0">
                <a:solidFill>
                  <a:prstClr val="black"/>
                </a:solidFill>
                <a:latin typeface="微软雅黑" panose="020B0503020204020204" pitchFamily="34" charset="-122"/>
                <a:ea typeface="微软雅黑" panose="020B0503020204020204" pitchFamily="34" charset="-122"/>
                <a:sym typeface="+mn-ea"/>
              </a:rPr>
              <a:t>地址范围、地址租约长度等参数；客户端只需要将</a:t>
            </a:r>
            <a:r>
              <a:rPr lang="en-US" altLang="zh-CN" sz="3200" dirty="0">
                <a:solidFill>
                  <a:prstClr val="black"/>
                </a:solidFill>
                <a:latin typeface="微软雅黑" panose="020B0503020204020204" pitchFamily="34" charset="-122"/>
                <a:ea typeface="微软雅黑" panose="020B0503020204020204" pitchFamily="34" charset="-122"/>
                <a:sym typeface="+mn-ea"/>
              </a:rPr>
              <a:t>IP</a:t>
            </a:r>
            <a:r>
              <a:rPr lang="zh-CN" altLang="en-US" sz="3200" dirty="0">
                <a:solidFill>
                  <a:prstClr val="black"/>
                </a:solidFill>
                <a:latin typeface="微软雅黑" panose="020B0503020204020204" pitchFamily="34" charset="-122"/>
                <a:ea typeface="微软雅黑" panose="020B0503020204020204" pitchFamily="34" charset="-122"/>
                <a:sym typeface="+mn-ea"/>
              </a:rPr>
              <a:t>地址参数设置为自动获取即可。</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071880"/>
            <a:ext cx="10569575" cy="4984750"/>
          </a:xfrm>
          <a:prstGeom prst="rect">
            <a:avLst/>
          </a:prstGeom>
          <a:noFill/>
        </p:spPr>
        <p:txBody>
          <a:bodyPr wrap="square" rtlCol="0">
            <a:spAutoFit/>
          </a:bodyPr>
          <a:p>
            <a:pPr algn="just" eaLnBrk="1" latinLnBrk="0" hangingPunct="1">
              <a:lnSpc>
                <a:spcPct val="150000"/>
              </a:lnSpc>
              <a:spcBef>
                <a:spcPts val="1200"/>
              </a:spcBef>
            </a:pPr>
            <a:r>
              <a:rPr lang="en-US" altLang="zh-CN" sz="3200" b="1" dirty="0">
                <a:latin typeface="微软雅黑" panose="020B0503020204020204" pitchFamily="34" charset="-122"/>
                <a:ea typeface="微软雅黑" panose="020B0503020204020204" pitchFamily="34" charset="-122"/>
                <a:sym typeface="+mn-ea"/>
              </a:rPr>
              <a:t>2. DHCP</a:t>
            </a:r>
            <a:r>
              <a:rPr lang="zh-CN" altLang="en-US" sz="3200" b="1" dirty="0">
                <a:latin typeface="微软雅黑" panose="020B0503020204020204" pitchFamily="34" charset="-122"/>
                <a:ea typeface="微软雅黑" panose="020B0503020204020204" pitchFamily="34" charset="-122"/>
                <a:sym typeface="+mn-ea"/>
              </a:rPr>
              <a:t>的工作过程</a:t>
            </a:r>
            <a:endParaRPr lang="zh-CN" altLang="en-US" sz="3200" b="1" dirty="0">
              <a:latin typeface="微软雅黑" panose="020B0503020204020204" pitchFamily="34" charset="-122"/>
              <a:ea typeface="微软雅黑" panose="020B0503020204020204" pitchFamily="34" charset="-122"/>
              <a:sym typeface="+mn-ea"/>
            </a:endParaRPr>
          </a:p>
          <a:p>
            <a:pPr algn="just" eaLnBrk="1" latinLnBrk="0" hangingPunct="1">
              <a:lnSpc>
                <a:spcPct val="150000"/>
              </a:lnSpc>
              <a:spcBef>
                <a:spcPts val="1200"/>
              </a:spcBef>
            </a:pPr>
            <a:r>
              <a:rPr lang="zh-CN" altLang="en-US" sz="3200">
                <a:latin typeface="微软雅黑" panose="020B0503020204020204" pitchFamily="34" charset="-122"/>
                <a:ea typeface="微软雅黑" panose="020B0503020204020204" pitchFamily="34" charset="-122"/>
                <a:cs typeface="微软雅黑" panose="020B0503020204020204" pitchFamily="34" charset="-122"/>
              </a:rPr>
              <a:t>租用期：</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a:p>
            <a:pPr algn="just" eaLnBrk="1" latinLnBrk="0" hangingPunct="1">
              <a:lnSpc>
                <a:spcPct val="150000"/>
              </a:lnSpc>
              <a:spcBef>
                <a:spcPts val="1200"/>
              </a:spcBef>
            </a:pPr>
            <a:r>
              <a:rPr lang="en-US" altLang="zh-CN" sz="3200">
                <a:latin typeface="微软雅黑" panose="020B0503020204020204" pitchFamily="34" charset="-122"/>
                <a:ea typeface="微软雅黑" panose="020B0503020204020204" pitchFamily="34" charset="-122"/>
                <a:cs typeface="微软雅黑" panose="020B0503020204020204" pitchFamily="34" charset="-122"/>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服务器分配给</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客户的</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地址是临时的，因此</a:t>
            </a: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客户只能在一段有限的时间内使用这个分配到的</a:t>
            </a: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ip</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地址。</a:t>
            </a: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协议称这段时间为租用期。</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1" latinLnBrk="0" hangingPunct="1">
              <a:lnSpc>
                <a:spcPct val="150000"/>
              </a:lnSpc>
              <a:spcBef>
                <a:spcPts val="1200"/>
              </a:spcBef>
            </a:pP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租用期的数值应由</a:t>
            </a:r>
            <a:r>
              <a:rPr lang="en-US" altLang="zh-CN" sz="3200">
                <a:latin typeface="微软雅黑" panose="020B0503020204020204" pitchFamily="34" charset="-122"/>
                <a:ea typeface="微软雅黑" panose="020B0503020204020204" pitchFamily="34" charset="-122"/>
                <a:cs typeface="微软雅黑" panose="020B0503020204020204" pitchFamily="34" charset="-122"/>
                <a:sym typeface="+mn-ea"/>
              </a:rPr>
              <a:t>DHCP</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服务器自己决定。</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67667" y="238263"/>
            <a:ext cx="2385060" cy="645160"/>
          </a:xfrm>
          <a:prstGeom prst="rect">
            <a:avLst/>
          </a:prstGeom>
          <a:noFill/>
        </p:spPr>
        <p:txBody>
          <a:bodyPr wrap="none" rtlCol="0">
            <a:spAutoFit/>
            <a:scene3d>
              <a:camera prst="orthographicFront"/>
              <a:lightRig rig="threePt" dir="t"/>
            </a:scene3d>
            <a:sp3d contourW="12700"/>
          </a:bodyPr>
          <a:lstStyle/>
          <a:p>
            <a:pPr algn="l">
              <a:defRPr/>
            </a:pPr>
            <a:r>
              <a:rPr lang="en-US" altLang="zh-CN" sz="3600" dirty="0">
                <a:solidFill>
                  <a:srgbClr val="000000"/>
                </a:solidFill>
                <a:latin typeface="微软雅黑" panose="020B0503020204020204" pitchFamily="34" charset="-122"/>
                <a:ea typeface="微软雅黑" panose="020B0503020204020204" pitchFamily="34" charset="-122"/>
                <a:sym typeface="+mn-ea"/>
              </a:rPr>
              <a:t>DHCP</a:t>
            </a:r>
            <a:r>
              <a:rPr lang="zh-CN" altLang="en-US" sz="3600" dirty="0">
                <a:solidFill>
                  <a:srgbClr val="000000"/>
                </a:solidFill>
                <a:latin typeface="微软雅黑" panose="020B0503020204020204" pitchFamily="34" charset="-122"/>
                <a:ea typeface="微软雅黑" panose="020B0503020204020204" pitchFamily="34" charset="-122"/>
                <a:sym typeface="+mn-ea"/>
              </a:rPr>
              <a:t>简介</a:t>
            </a:r>
            <a:endParaRPr kumimoji="0" lang="zh-CN" altLang="en-US" sz="36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5" name="五边形 44"/>
          <p:cNvSpPr>
            <a:spLocks noChangeArrowheads="1"/>
          </p:cNvSpPr>
          <p:nvPr/>
        </p:nvSpPr>
        <p:spPr bwMode="auto">
          <a:xfrm rot="5400000">
            <a:off x="-15595" y="125413"/>
            <a:ext cx="1147763" cy="896938"/>
          </a:xfrm>
          <a:prstGeom prst="homePlate">
            <a:avLst>
              <a:gd name="adj" fmla="val 31985"/>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6" name="文本框 45"/>
          <p:cNvSpPr>
            <a:spLocks noChangeArrowheads="1"/>
          </p:cNvSpPr>
          <p:nvPr/>
        </p:nvSpPr>
        <p:spPr bwMode="auto">
          <a:xfrm>
            <a:off x="270728" y="115153"/>
            <a:ext cx="5645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800" b="1" dirty="0">
                <a:solidFill>
                  <a:schemeClr val="bg1"/>
                </a:solidFill>
                <a:latin typeface="华康雅宋体W9" pitchFamily="49" charset="-122"/>
                <a:ea typeface="华康雅宋体W9" pitchFamily="49" charset="-122"/>
                <a:sym typeface="宋体" panose="02010600030101010101" pitchFamily="2" charset="-122"/>
              </a:rPr>
              <a:t>1</a:t>
            </a:r>
            <a:endParaRPr lang="zh-CN" altLang="en-US" sz="4800" b="1" dirty="0">
              <a:solidFill>
                <a:schemeClr val="bg1"/>
              </a:solidFill>
              <a:latin typeface="华康雅宋体W9" pitchFamily="49" charset="-122"/>
              <a:ea typeface="华康雅宋体W9" pitchFamily="49" charset="-122"/>
              <a:sym typeface="宋体" panose="02010600030101010101" pitchFamily="2" charset="-122"/>
            </a:endParaRPr>
          </a:p>
        </p:txBody>
      </p:sp>
      <p:sp>
        <p:nvSpPr>
          <p:cNvPr id="3" name="文本框 2"/>
          <p:cNvSpPr txBox="1"/>
          <p:nvPr/>
        </p:nvSpPr>
        <p:spPr>
          <a:xfrm>
            <a:off x="810895" y="1071880"/>
            <a:ext cx="10569575" cy="4677410"/>
          </a:xfrm>
          <a:prstGeom prst="rect">
            <a:avLst/>
          </a:prstGeom>
          <a:noFill/>
        </p:spPr>
        <p:txBody>
          <a:bodyPr wrap="square" rtlCol="0">
            <a:spAutoFit/>
          </a:bodyPr>
          <a:p>
            <a:pPr algn="just" eaLnBrk="1" latinLnBrk="0" hangingPunct="1">
              <a:lnSpc>
                <a:spcPct val="150000"/>
              </a:lnSpc>
              <a:spcBef>
                <a:spcPts val="1200"/>
              </a:spcBef>
            </a:pPr>
            <a:r>
              <a:rPr lang="en-US" altLang="zh-CN" sz="3200" b="1" dirty="0">
                <a:latin typeface="微软雅黑" panose="020B0503020204020204" pitchFamily="34" charset="-122"/>
                <a:ea typeface="微软雅黑" panose="020B0503020204020204" pitchFamily="34" charset="-122"/>
                <a:sym typeface="+mn-ea"/>
              </a:rPr>
              <a:t>2. DHCP</a:t>
            </a:r>
            <a:r>
              <a:rPr lang="zh-CN" altLang="en-US" sz="3200" b="1" dirty="0">
                <a:latin typeface="微软雅黑" panose="020B0503020204020204" pitchFamily="34" charset="-122"/>
                <a:ea typeface="微软雅黑" panose="020B0503020204020204" pitchFamily="34" charset="-122"/>
                <a:sym typeface="+mn-ea"/>
              </a:rPr>
              <a:t>的工作过程</a:t>
            </a:r>
            <a:endParaRPr lang="zh-CN" altLang="en-US" sz="3200" b="1" dirty="0">
              <a:latin typeface="微软雅黑" panose="020B0503020204020204" pitchFamily="34" charset="-122"/>
              <a:ea typeface="微软雅黑" panose="020B0503020204020204" pitchFamily="34" charset="-122"/>
              <a:sym typeface="+mn-ea"/>
            </a:endParaRPr>
          </a:p>
          <a:p>
            <a:pPr algn="just" eaLnBrk="1" latinLnBrk="0" hangingPunct="1">
              <a:lnSpc>
                <a:spcPct val="150000"/>
              </a:lnSpc>
              <a:spcBef>
                <a:spcPts val="1200"/>
              </a:spcBef>
            </a:pPr>
            <a:r>
              <a:rPr lang="en-US" altLang="zh-CN" sz="3200" dirty="0">
                <a:solidFill>
                  <a:prstClr val="black"/>
                </a:solidFill>
                <a:latin typeface="微软雅黑" panose="020B0503020204020204" pitchFamily="34" charset="-122"/>
                <a:ea typeface="微软雅黑" panose="020B0503020204020204" pitchFamily="34" charset="-122"/>
                <a:sym typeface="+mn-ea"/>
              </a:rPr>
              <a:t>(1) </a:t>
            </a:r>
            <a:r>
              <a:rPr lang="zh-CN" altLang="en-US" sz="3200" dirty="0">
                <a:solidFill>
                  <a:prstClr val="black"/>
                </a:solidFill>
                <a:latin typeface="微软雅黑" panose="020B0503020204020204" pitchFamily="34" charset="-122"/>
                <a:ea typeface="微软雅黑" panose="020B0503020204020204" pitchFamily="34" charset="-122"/>
                <a:sym typeface="+mn-ea"/>
              </a:rPr>
              <a:t>请求租约。当某台客户机第一次启动或初始化</a:t>
            </a:r>
            <a:r>
              <a:rPr lang="en-US" altLang="zh-CN" sz="3200" dirty="0">
                <a:solidFill>
                  <a:prstClr val="black"/>
                </a:solidFill>
                <a:latin typeface="微软雅黑" panose="020B0503020204020204" pitchFamily="34" charset="-122"/>
                <a:ea typeface="微软雅黑" panose="020B0503020204020204" pitchFamily="34" charset="-122"/>
                <a:sym typeface="+mn-ea"/>
              </a:rPr>
              <a:t>TCP/IP</a:t>
            </a:r>
            <a:r>
              <a:rPr lang="zh-CN" altLang="en-US" sz="3200" dirty="0">
                <a:solidFill>
                  <a:prstClr val="black"/>
                </a:solidFill>
                <a:latin typeface="微软雅黑" panose="020B0503020204020204" pitchFamily="34" charset="-122"/>
                <a:ea typeface="微软雅黑" panose="020B0503020204020204" pitchFamily="34" charset="-122"/>
                <a:sym typeface="+mn-ea"/>
              </a:rPr>
              <a:t>时，租约生成过程开始，客户机会向网络上发送一个以</a:t>
            </a:r>
            <a:r>
              <a:rPr lang="en-US" altLang="zh-CN" sz="3200" dirty="0">
                <a:solidFill>
                  <a:prstClr val="black"/>
                </a:solidFill>
                <a:latin typeface="微软雅黑" panose="020B0503020204020204" pitchFamily="34" charset="-122"/>
                <a:ea typeface="微软雅黑" panose="020B0503020204020204" pitchFamily="34" charset="-122"/>
                <a:sym typeface="+mn-ea"/>
              </a:rPr>
              <a:t>0.0.0.0</a:t>
            </a:r>
            <a:r>
              <a:rPr lang="zh-CN" altLang="en-US" sz="3200" dirty="0">
                <a:solidFill>
                  <a:prstClr val="black"/>
                </a:solidFill>
                <a:latin typeface="微软雅黑" panose="020B0503020204020204" pitchFamily="34" charset="-122"/>
                <a:ea typeface="微软雅黑" panose="020B0503020204020204" pitchFamily="34" charset="-122"/>
                <a:sym typeface="+mn-ea"/>
              </a:rPr>
              <a:t>作为源地址，以</a:t>
            </a:r>
            <a:r>
              <a:rPr lang="en-US" altLang="zh-CN" sz="3200" dirty="0">
                <a:solidFill>
                  <a:prstClr val="black"/>
                </a:solidFill>
                <a:latin typeface="微软雅黑" panose="020B0503020204020204" pitchFamily="34" charset="-122"/>
                <a:ea typeface="微软雅黑" panose="020B0503020204020204" pitchFamily="34" charset="-122"/>
                <a:sym typeface="+mn-ea"/>
              </a:rPr>
              <a:t>255.255.255.255</a:t>
            </a:r>
            <a:r>
              <a:rPr lang="zh-CN" altLang="en-US" sz="3200" dirty="0">
                <a:solidFill>
                  <a:prstClr val="black"/>
                </a:solidFill>
                <a:latin typeface="微软雅黑" panose="020B0503020204020204" pitchFamily="34" charset="-122"/>
                <a:ea typeface="微软雅黑" panose="020B0503020204020204" pitchFamily="34" charset="-122"/>
                <a:sym typeface="+mn-ea"/>
              </a:rPr>
              <a:t>为目的地址的</a:t>
            </a:r>
            <a:r>
              <a:rPr lang="en-US" altLang="zh-CN" sz="3200" dirty="0">
                <a:solidFill>
                  <a:prstClr val="black"/>
                </a:solidFill>
                <a:latin typeface="微软雅黑" panose="020B0503020204020204" pitchFamily="34" charset="-122"/>
                <a:ea typeface="微软雅黑" panose="020B0503020204020204" pitchFamily="34" charset="-122"/>
                <a:sym typeface="+mn-ea"/>
              </a:rPr>
              <a:t>DHCPDISCOVER</a:t>
            </a:r>
            <a:r>
              <a:rPr lang="zh-CN" altLang="en-US" sz="3200" dirty="0">
                <a:solidFill>
                  <a:prstClr val="black"/>
                </a:solidFill>
                <a:latin typeface="微软雅黑" panose="020B0503020204020204" pitchFamily="34" charset="-122"/>
                <a:ea typeface="微软雅黑" panose="020B0503020204020204" pitchFamily="34" charset="-122"/>
                <a:sym typeface="+mn-ea"/>
              </a:rPr>
              <a:t>广播消息，进行</a:t>
            </a:r>
            <a:r>
              <a:rPr lang="en-US" altLang="zh-CN" sz="3200" dirty="0">
                <a:solidFill>
                  <a:prstClr val="black"/>
                </a:solidFill>
                <a:latin typeface="微软雅黑" panose="020B0503020204020204" pitchFamily="34" charset="-122"/>
                <a:ea typeface="微软雅黑" panose="020B0503020204020204" pitchFamily="34" charset="-122"/>
                <a:sym typeface="+mn-ea"/>
              </a:rPr>
              <a:t>IP</a:t>
            </a:r>
            <a:r>
              <a:rPr lang="zh-CN" altLang="en-US" sz="3200" dirty="0">
                <a:solidFill>
                  <a:prstClr val="black"/>
                </a:solidFill>
                <a:latin typeface="微软雅黑" panose="020B0503020204020204" pitchFamily="34" charset="-122"/>
                <a:ea typeface="微软雅黑" panose="020B0503020204020204" pitchFamily="34" charset="-122"/>
                <a:sym typeface="+mn-ea"/>
              </a:rPr>
              <a:t>寻址请求。网络上所有的</a:t>
            </a:r>
            <a:r>
              <a:rPr lang="en-US" altLang="zh-CN" sz="3200" dirty="0">
                <a:solidFill>
                  <a:prstClr val="black"/>
                </a:solidFill>
                <a:latin typeface="微软雅黑" panose="020B0503020204020204" pitchFamily="34" charset="-122"/>
                <a:ea typeface="微软雅黑" panose="020B0503020204020204" pitchFamily="34" charset="-122"/>
                <a:sym typeface="+mn-ea"/>
              </a:rPr>
              <a:t>DHCP</a:t>
            </a:r>
            <a:r>
              <a:rPr lang="zh-CN" altLang="en-US" sz="3200" dirty="0">
                <a:solidFill>
                  <a:prstClr val="black"/>
                </a:solidFill>
                <a:latin typeface="微软雅黑" panose="020B0503020204020204" pitchFamily="34" charset="-122"/>
                <a:ea typeface="微软雅黑" panose="020B0503020204020204" pitchFamily="34" charset="-122"/>
                <a:sym typeface="+mn-ea"/>
              </a:rPr>
              <a:t>服务器都能够接收到此请求。</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p="http://schemas.openxmlformats.org/presentationml/2006/main">
  <p:tag name="KSO_WM_UNIT_PLACING_PICTURE_USER_VIEWPORT" val="{&quot;height&quot;:4903.888188976378,&quot;width&quot;:4876.132283464567}"/>
</p:tagLst>
</file>

<file path=ppt/tags/tag2.xml><?xml version="1.0" encoding="utf-8"?>
<p:tagLst xmlns:p="http://schemas.openxmlformats.org/presentationml/2006/main">
  <p:tag name="KSO_WM_UNIT_PLACING_PICTURE_USER_VIEWPORT" val="{&quot;height&quot;:4560,&quot;width&quot;:5772}"/>
</p:tagLst>
</file>

<file path=ppt/tags/tag3.xml><?xml version="1.0" encoding="utf-8"?>
<p:tagLst xmlns:p="http://schemas.openxmlformats.org/presentationml/2006/main">
  <p:tag name="COMMONDATA" val="eyJoZGlkIjoiNGU5YTk2NWU3OTRhNTU0YjZlNWE0ODExMjY4YzM0MTgifQ=="/>
</p:tagLst>
</file>

<file path=ppt/theme/theme1.xml><?xml version="1.0" encoding="utf-8"?>
<a:theme xmlns:a="http://schemas.openxmlformats.org/drawingml/2006/main" name="Office 主题">
  <a:themeElements>
    <a:clrScheme name="自定义 83">
      <a:dk1>
        <a:srgbClr val="000000"/>
      </a:dk1>
      <a:lt1>
        <a:srgbClr val="FFFFFF"/>
      </a:lt1>
      <a:dk2>
        <a:srgbClr val="44546A"/>
      </a:dk2>
      <a:lt2>
        <a:srgbClr val="E7E6E6"/>
      </a:lt2>
      <a:accent1>
        <a:srgbClr val="FFCB25"/>
      </a:accent1>
      <a:accent2>
        <a:srgbClr val="B8B8B8"/>
      </a:accent2>
      <a:accent3>
        <a:srgbClr val="72AADC"/>
      </a:accent3>
      <a:accent4>
        <a:srgbClr val="F3B285"/>
      </a:accent4>
      <a:accent5>
        <a:srgbClr val="ED7D31"/>
      </a:accent5>
      <a:accent6>
        <a:srgbClr val="FF3300"/>
      </a:accent6>
      <a:hlink>
        <a:srgbClr val="0563C1"/>
      </a:hlink>
      <a:folHlink>
        <a:srgbClr val="954F72"/>
      </a:folHlink>
    </a:clrScheme>
    <a:fontScheme name="自定义 1">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3295</Words>
  <Application>WPS 演示</Application>
  <PresentationFormat>宽屏</PresentationFormat>
  <Paragraphs>329</Paragraphs>
  <Slides>32</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Arial</vt:lpstr>
      <vt:lpstr>宋体</vt:lpstr>
      <vt:lpstr>Wingdings</vt:lpstr>
      <vt:lpstr>Calibri Light</vt:lpstr>
      <vt:lpstr>Calibri</vt:lpstr>
      <vt:lpstr>Franklin Gothic Medium</vt:lpstr>
      <vt:lpstr>微软雅黑</vt:lpstr>
      <vt:lpstr>华康雅宋体W9</vt:lpstr>
      <vt:lpstr>Arial</vt:lpstr>
      <vt:lpstr>Franklin Gothic Book</vt:lpstr>
      <vt:lpstr>Arial Unicode MS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TANG</Company>
  <LinksUpToDate>false</LinksUpToDate>
  <SharedDoc>false</SharedDoc>
  <HyperlinksChanged>false</HyperlinksChanged>
  <AppVersion>14.0000</AppVersion>
  <Manager>TH8154</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阿唐</dc:creator>
  <dc:subject>信息化教学设计专用PPT</dc:subject>
  <cp:lastModifiedBy>窃听风云</cp:lastModifiedBy>
  <cp:revision>136</cp:revision>
  <dcterms:created xsi:type="dcterms:W3CDTF">2014-03-15T12:55:00Z</dcterms:created>
  <dcterms:modified xsi:type="dcterms:W3CDTF">2022-08-21T13:04:20Z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E8CE5AD81792445AB4A62792F28222B2</vt:lpwstr>
  </property>
</Properties>
</file>