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305" r:id="rId5"/>
    <p:sldId id="306" r:id="rId6"/>
    <p:sldId id="368" r:id="rId7"/>
    <p:sldId id="375" r:id="rId8"/>
    <p:sldId id="369" r:id="rId9"/>
    <p:sldId id="370" r:id="rId10"/>
    <p:sldId id="403" r:id="rId11"/>
    <p:sldId id="371" r:id="rId12"/>
    <p:sldId id="372" r:id="rId13"/>
    <p:sldId id="373" r:id="rId14"/>
    <p:sldId id="374" r:id="rId15"/>
    <p:sldId id="404" r:id="rId16"/>
    <p:sldId id="308" r:id="rId17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3E516A"/>
    <a:srgbClr val="597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86"/>
      </p:cViewPr>
      <p:guideLst>
        <p:guide orient="horz" pos="2160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D1AF1C5-93C5-4AD1-B2C9-DD7B0565CF1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D40C16-6D13-4206-AEC1-8436ABA97D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689A3BD-9939-4B51-9C3D-A9FB8A76E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analysis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0200" y="-320675"/>
            <a:ext cx="752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教学分析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策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strategy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教学策略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process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教学过程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效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377127" y="585788"/>
            <a:ext cx="22680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effectiveness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教学效果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576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15622-0604-44F3-AB50-5F72BBAE476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  <a:endParaRPr lang="zh-CN" altLang="zh-CN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6CA245-7B50-4757-B929-059CF841BBF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A2BE70E-0E85-47D6-8153-D5BFC7139A3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4235411" y="2381156"/>
            <a:ext cx="7100570" cy="10439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21866" y="886927"/>
            <a:ext cx="3613697" cy="4376275"/>
            <a:chOff x="633046" y="404448"/>
            <a:chExt cx="3722074" cy="4507522"/>
          </a:xfrm>
        </p:grpSpPr>
        <p:pic>
          <p:nvPicPr>
            <p:cNvPr id="53" name="图片 52" descr="1314511027-0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3046" y="404448"/>
              <a:ext cx="3018689" cy="3018689"/>
            </a:xfrm>
            <a:prstGeom prst="rect">
              <a:avLst/>
            </a:prstGeom>
          </p:spPr>
        </p:pic>
        <p:pic>
          <p:nvPicPr>
            <p:cNvPr id="55" name="图片 54" descr="3348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0843" y="1735015"/>
              <a:ext cx="2274277" cy="2274277"/>
            </a:xfrm>
            <a:prstGeom prst="rect">
              <a:avLst/>
            </a:prstGeom>
          </p:spPr>
        </p:pic>
        <p:pic>
          <p:nvPicPr>
            <p:cNvPr id="56" name="图片 55" descr="1291DB92L0-260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660" y="3018693"/>
              <a:ext cx="1893277" cy="1893277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/>
          <a:srcRect b="36646"/>
          <a:stretch>
            <a:fillRect/>
          </a:stretch>
        </p:blipFill>
        <p:spPr>
          <a:xfrm>
            <a:off x="-1" y="5546035"/>
            <a:ext cx="12192000" cy="131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8230" y="1339850"/>
            <a:ext cx="10005060" cy="4311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 设置和删除用户使用文件夹的安全权限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200">
                <a:sym typeface="+mn-ea"/>
              </a:rPr>
              <a:t>1）设置用户使用文件夹的安全权限的步骤如下：</a:t>
            </a:r>
            <a:endParaRPr lang="zh-CN" altLang="en-US" sz="3200"/>
          </a:p>
          <a:p>
            <a:pPr marL="0" indent="0">
              <a:buNone/>
            </a:pPr>
            <a:r>
              <a:rPr lang="zh-CN" altLang="en-US" sz="3200">
                <a:sym typeface="+mn-ea"/>
              </a:rPr>
              <a:t>右击要设置安全权限的文件夹，选择“共享和安全”或“属性”选择“安全”， 右击“添加” ，</a:t>
            </a:r>
            <a:r>
              <a:rPr lang="zh-CN" altLang="en-US" sz="3200">
                <a:sym typeface="+mn-ea"/>
              </a:rPr>
              <a:t>选择“高级”，“立即查找，选择要设置权限的用户或所在的组，“确定” ，设置允许该用户使用文件夹的权限，“确定”。</a:t>
            </a:r>
            <a:endParaRPr lang="zh-CN" altLang="en-US" sz="3200"/>
          </a:p>
          <a:p>
            <a:pPr marL="0" indent="0">
              <a:buNone/>
            </a:pP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1239422" y="360183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共享文件夹的其他操作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56160" y="24733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5"/>
          <p:cNvSpPr>
            <a:spLocks noChangeArrowheads="1"/>
          </p:cNvSpPr>
          <p:nvPr/>
        </p:nvSpPr>
        <p:spPr bwMode="auto">
          <a:xfrm>
            <a:off x="379662" y="23707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0970"/>
            <a:ext cx="10515600" cy="502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）删除用户使用文件夹的安全权限的步骤如下：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右击要设置安全权限的文件夹，“共享和安全”或“属性”，“安全”，选择要删除的用户，“删除”（如果权限的对钩是灰色，则不能直接删除，必须进行以下操作：“高 级”，取消“允许父项的继承权限传播到该对象和所有子对象。包括那些在此明确定义的项目”前的对勾 ，“复制”，注意这里一定要先复制再删除，否则将删除所有用户，“删除”，“确定”)，“确定”。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9422" y="360183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共享文件夹的其他操作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56160" y="24733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5"/>
          <p:cNvSpPr>
            <a:spLocks noChangeArrowheads="1"/>
          </p:cNvSpPr>
          <p:nvPr/>
        </p:nvSpPr>
        <p:spPr bwMode="auto">
          <a:xfrm>
            <a:off x="379662" y="23707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15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1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31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1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网络中用户使用共享文件</a:t>
            </a:r>
            <a:endParaRPr lang="zh-CN" altLang="en-US" sz="31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31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latinLnBrk="0">
              <a:lnSpc>
                <a:spcPct val="100000"/>
              </a:lnSpc>
              <a:buNone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方法1:双击“网上邻居”（或右击“网上邻居”，“打开”)，“查看工作组计算机”，双击共享资源的计算机，双击共享文件夹。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latinLnBrk="0">
              <a:lnSpc>
                <a:spcPct val="100000"/>
              </a:lnSpc>
              <a:buNone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方法2:右击“网上邻居”，“搜索计算机”，在“计算机名”栏输入计算机名称或IP地址，“搜索”，双击共享资源的计算机，双击共享文件夹。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latinLnBrk="0">
              <a:lnSpc>
                <a:spcPct val="100000"/>
              </a:lnSpc>
              <a:buNone/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9422" y="360183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共享文件夹的其他操作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56160" y="24733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5"/>
          <p:cNvSpPr>
            <a:spLocks noChangeArrowheads="1"/>
          </p:cNvSpPr>
          <p:nvPr/>
        </p:nvSpPr>
        <p:spPr bwMode="auto">
          <a:xfrm>
            <a:off x="379662" y="23707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156200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00000"/>
              </a:lnSpc>
              <a:buNone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方法3:右击“网上邻居”，“映射网络驱动器”，“浏览”，找到共享资源，“确定”，“完成”，然后可在“我的电脑”中找到网络映射驱动器，就是共享资源的文件夹。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latinLnBrk="0">
              <a:lnSpc>
                <a:spcPct val="100000"/>
              </a:lnSpc>
              <a:buNone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4:双击“网上邻居”，“添加一个网上邻居”，“下一步”，“下一步”，“浏览”，在浏览文件夹窗口中找到共享资源的文件夹，“确定”，“下一步，可输入该网上邻居的名称，单击“下一步”，“完成”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9422" y="360183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共享文件夹的其他操作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56160" y="24733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5"/>
          <p:cNvSpPr>
            <a:spLocks noChangeArrowheads="1"/>
          </p:cNvSpPr>
          <p:nvPr/>
        </p:nvSpPr>
        <p:spPr bwMode="auto">
          <a:xfrm>
            <a:off x="379662" y="23707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2633" y="2382564"/>
            <a:ext cx="5126734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本节完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51053" y="961863"/>
            <a:ext cx="3689894" cy="368989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2"/>
          <p:cNvSpPr txBox="1"/>
          <p:nvPr/>
        </p:nvSpPr>
        <p:spPr>
          <a:xfrm>
            <a:off x="6883024" y="4297903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朱立新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标题 2"/>
          <p:cNvSpPr txBox="1"/>
          <p:nvPr/>
        </p:nvSpPr>
        <p:spPr>
          <a:xfrm>
            <a:off x="1575548" y="2560097"/>
            <a:ext cx="9040903" cy="1101725"/>
          </a:xfrm>
          <a:prstGeom prst="rect">
            <a:avLst/>
          </a:prstGeom>
        </p:spPr>
        <p:txBody>
          <a:bodyPr/>
          <a:lstStyle>
            <a:lvl1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2pPr>
            <a:lvl3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3pPr>
            <a:lvl4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4pPr>
            <a:lvl5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algn="ctr">
              <a:buFontTx/>
            </a:pPr>
            <a:r>
              <a:rPr lang="zh-CN" altLang="en-US" sz="4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共享网络</a:t>
            </a:r>
            <a:r>
              <a:rPr lang="zh-CN" altLang="en-US" sz="4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</a:t>
            </a:r>
            <a:endParaRPr lang="zh-CN" altLang="en-US" sz="4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8" name="图形 117" descr="Interne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1791" y="159025"/>
            <a:ext cx="1249018" cy="1272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/>
          <p:cNvSpPr txBox="1"/>
          <p:nvPr/>
        </p:nvSpPr>
        <p:spPr>
          <a:xfrm>
            <a:off x="1035388" y="363261"/>
            <a:ext cx="209277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本节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: 圆角 5"/>
          <p:cNvSpPr/>
          <p:nvPr/>
        </p:nvSpPr>
        <p:spPr>
          <a:xfrm>
            <a:off x="2879363" y="1870040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spc="225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700" spc="2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: 圆角 46"/>
          <p:cNvSpPr/>
          <p:nvPr/>
        </p:nvSpPr>
        <p:spPr>
          <a:xfrm>
            <a:off x="3761318" y="1870040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配置本地文件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共享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: 圆角 50"/>
          <p:cNvSpPr/>
          <p:nvPr/>
        </p:nvSpPr>
        <p:spPr>
          <a:xfrm>
            <a:off x="2879363" y="2745069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: 圆角 51"/>
          <p:cNvSpPr/>
          <p:nvPr/>
        </p:nvSpPr>
        <p:spPr>
          <a:xfrm>
            <a:off x="3761318" y="2745069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>
              <a:defRPr/>
            </a:pP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访问网络上的共享资源</a:t>
            </a:r>
            <a:endParaRPr lang="zh-CN" alt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1" name="图形 40" descr="书籍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5783" y="195152"/>
            <a:ext cx="914400" cy="914400"/>
          </a:xfrm>
          <a:prstGeom prst="rect">
            <a:avLst/>
          </a:prstGeom>
        </p:spPr>
      </p:pic>
      <p:sp>
        <p:nvSpPr>
          <p:cNvPr id="2" name="矩形: 圆角 50"/>
          <p:cNvSpPr/>
          <p:nvPr/>
        </p:nvSpPr>
        <p:spPr>
          <a:xfrm>
            <a:off x="2879363" y="3677884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7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: 圆角 51"/>
          <p:cNvSpPr/>
          <p:nvPr/>
        </p:nvSpPr>
        <p:spPr>
          <a:xfrm>
            <a:off x="3761318" y="3677884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p>
            <a:pPr>
              <a:defRPr/>
            </a:pP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共享文件夹的其他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操作</a:t>
            </a:r>
            <a:endParaRPr lang="zh-CN" alt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nimBg="1"/>
      <p:bldP spid="35" grpId="0" animBg="1"/>
      <p:bldP spid="36" grpId="0" bldLvl="0" animBg="1"/>
      <p:bldP spid="2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21080"/>
            <a:ext cx="5770245" cy="5156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/>
              <a:t>1.	配置本地文件共享</a:t>
            </a:r>
            <a:endParaRPr lang="zh-CN" altLang="en-US" sz="3200" b="1"/>
          </a:p>
          <a:p>
            <a:pPr marL="0" indent="0">
              <a:buNone/>
            </a:pPr>
            <a:r>
              <a:rPr lang="zh-CN" altLang="en-US" sz="3200"/>
              <a:t>（1）在一台计算机上打开“我的电脑”窗口，右击需要共享的文件或文件夹，在弹出的快捷菜单中选择：“属性”命令 ，如图所示（有时在快捷菜单中会直接出现“共享和安全”选项）。</a:t>
            </a:r>
            <a:endParaRPr lang="zh-CN" altLang="en-US" sz="3200"/>
          </a:p>
          <a:p>
            <a:pPr marL="0" indent="0">
              <a:buNone/>
            </a:pPr>
            <a:endParaRPr lang="zh-CN" altLang="en-US" sz="2400"/>
          </a:p>
        </p:txBody>
      </p:sp>
      <p:pic>
        <p:nvPicPr>
          <p:cNvPr id="31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7" t="15251" r="15799" b="9264"/>
          <a:stretch>
            <a:fillRect/>
          </a:stretch>
        </p:blipFill>
        <p:spPr>
          <a:xfrm>
            <a:off x="7576820" y="1021080"/>
            <a:ext cx="3868420" cy="4521200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67765" y="238125"/>
            <a:ext cx="39096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配置本地文件共享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307975" y="114935"/>
            <a:ext cx="49911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8195" y="1289050"/>
            <a:ext cx="5763260" cy="4279265"/>
          </a:xfrm>
        </p:spPr>
        <p:txBody>
          <a:bodyPr/>
          <a:lstStyle/>
          <a:p>
            <a:pPr marL="0" indent="0">
              <a:buNone/>
            </a:pPr>
            <a:endParaRPr lang="zh-CN" altLang="en-US" sz="2400"/>
          </a:p>
          <a:p>
            <a:pPr marL="0" indent="0">
              <a:buNone/>
            </a:pPr>
            <a:r>
              <a:rPr lang="zh-CN" altLang="en-US" sz="3200">
                <a:sym typeface="+mn-ea"/>
              </a:rPr>
              <a:t>（2）在“属性”对话框中选择“共享”选项卡，然后单击“高级共享”。</a:t>
            </a:r>
            <a:endParaRPr lang="zh-CN" altLang="en-US" sz="3200"/>
          </a:p>
          <a:p>
            <a:pPr marL="0" indent="0">
              <a:buNone/>
            </a:pPr>
            <a:r>
              <a:rPr lang="zh-CN" altLang="en-US" sz="3200"/>
              <a:t>（3）在“高级共享”选项卡中选择“共享此文件夹”复选框，如图所示。</a:t>
            </a:r>
            <a:endParaRPr lang="zh-CN" altLang="en-US" sz="3200"/>
          </a:p>
          <a:p>
            <a:pPr marL="0" indent="0">
              <a:buNone/>
            </a:pPr>
            <a:endParaRPr lang="zh-CN" altLang="en-US" sz="3200"/>
          </a:p>
        </p:txBody>
      </p:sp>
      <p:pic>
        <p:nvPicPr>
          <p:cNvPr id="59" name="图片 5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2103755"/>
            <a:ext cx="4640580" cy="3308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67667" y="238263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配置本地文件共享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8830" y="1460500"/>
            <a:ext cx="6624955" cy="4158615"/>
          </a:xfrm>
        </p:spPr>
        <p:txBody>
          <a:bodyPr/>
          <a:lstStyle/>
          <a:p>
            <a:pPr marL="0" indent="0">
              <a:buNone/>
            </a:pPr>
            <a:endParaRPr lang="zh-CN" altLang="en-US" sz="2400"/>
          </a:p>
          <a:p>
            <a:pPr marL="0" indent="0" latinLnBrk="0">
              <a:lnSpc>
                <a:spcPct val="100000"/>
              </a:lnSpc>
              <a:buNone/>
            </a:pPr>
            <a:r>
              <a:rPr lang="zh-CN" altLang="en-US" sz="3200"/>
              <a:t>（4）重新打开“我的电脑”窗口 ，就能看到刚才设置的共享资源。看到带绿色图标，表示此文件夹已开放给网络上用户，可以“共享”资源，如图所示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pic>
        <p:nvPicPr>
          <p:cNvPr id="34" name="图片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31301" r="59637" b="52926"/>
          <a:stretch>
            <a:fillRect/>
          </a:stretch>
        </p:blipFill>
        <p:spPr>
          <a:xfrm>
            <a:off x="7315200" y="2028190"/>
            <a:ext cx="4236085" cy="3307715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67667" y="238263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配置本地文件共享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730" y="998220"/>
            <a:ext cx="9989820" cy="4612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b="1"/>
          </a:p>
          <a:p>
            <a:pPr marL="0" indent="0" latinLnBrk="0">
              <a:lnSpc>
                <a:spcPct val="100000"/>
              </a:lnSpc>
              <a:buNone/>
            </a:pPr>
            <a:r>
              <a:rPr lang="zh-CN" altLang="en-US" sz="3200"/>
              <a:t>（1）双击“网络”，可以看到网络上共享的文件资源，包括本机共享的资源。</a:t>
            </a:r>
            <a:endParaRPr lang="zh-CN" altLang="en-US" sz="3200"/>
          </a:p>
          <a:p>
            <a:pPr marL="0" indent="0" latinLnBrk="0">
              <a:lnSpc>
                <a:spcPct val="100000"/>
              </a:lnSpc>
              <a:buNone/>
            </a:pPr>
            <a:r>
              <a:rPr lang="zh-CN" altLang="en-US" sz="3200"/>
              <a:t>（2）如果在打开的“网络”窗口中 ，没有发现网络共享的信息，可以通过搜索网络上计算机的方法来搜索网络上共享的资源。</a:t>
            </a:r>
            <a:endParaRPr lang="zh-CN" altLang="en-US" sz="3200"/>
          </a:p>
          <a:p>
            <a:pPr marL="0" indent="0">
              <a:buNone/>
            </a:pP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1167765" y="238125"/>
            <a:ext cx="51593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访问网络上共享的资源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45"/>
          <p:cNvSpPr>
            <a:spLocks noChangeArrowheads="1"/>
          </p:cNvSpPr>
          <p:nvPr/>
        </p:nvSpPr>
        <p:spPr bwMode="auto">
          <a:xfrm>
            <a:off x="307975" y="114935"/>
            <a:ext cx="49911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730" y="998220"/>
            <a:ext cx="5198745" cy="4612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b="1"/>
          </a:p>
          <a:p>
            <a:pPr marL="0" indent="0">
              <a:buNone/>
            </a:pPr>
            <a:r>
              <a:rPr lang="zh-CN" altLang="en-US" sz="3200"/>
              <a:t>单击工具栏上的“搜索”按钮，出现如图所示的搜索结果，另外在文本框中输入搜索的计算机名或者对方的计算机IP地址（如\\10.16.72.92），也可以直接获得访问的资源。</a:t>
            </a:r>
            <a:endParaRPr lang="zh-CN" altLang="en-US" sz="3200"/>
          </a:p>
        </p:txBody>
      </p:sp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9950" y="1279525"/>
            <a:ext cx="4131310" cy="3971925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167765" y="238125"/>
            <a:ext cx="51225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访问网络上共享的资源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45"/>
          <p:cNvSpPr>
            <a:spLocks noChangeArrowheads="1"/>
          </p:cNvSpPr>
          <p:nvPr/>
        </p:nvSpPr>
        <p:spPr bwMode="auto">
          <a:xfrm>
            <a:off x="307975" y="114935"/>
            <a:ext cx="49911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5353050" cy="49390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/>
              <a:t>( 3 ) 搜索完毕，显示查找到共享的网络设备和资源信息，如图所示。</a:t>
            </a:r>
            <a:endParaRPr lang="zh-CN" altLang="en-US" sz="3200"/>
          </a:p>
        </p:txBody>
      </p:sp>
      <p:pic>
        <p:nvPicPr>
          <p:cNvPr id="48" name="图片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7" b="44025"/>
          <a:stretch>
            <a:fillRect/>
          </a:stretch>
        </p:blipFill>
        <p:spPr>
          <a:xfrm>
            <a:off x="6591300" y="1680210"/>
            <a:ext cx="5134610" cy="42729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683885" y="6177280"/>
            <a:ext cx="14776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/>
              <a:t>图2-36 共享资源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1167765" y="238125"/>
            <a:ext cx="51225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访问网络上共享的资源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5"/>
          <p:cNvSpPr>
            <a:spLocks noChangeArrowheads="1"/>
          </p:cNvSpPr>
          <p:nvPr/>
        </p:nvSpPr>
        <p:spPr bwMode="auto">
          <a:xfrm>
            <a:off x="307975" y="114935"/>
            <a:ext cx="49911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COMMONDATA" val="eyJoZGlkIjoiNGU5YTk2NWU3OTRhNTU0YjZlNWE0ODExMjY4YzM0MTgifQ=="/>
</p:tagLst>
</file>

<file path=ppt/theme/theme1.xml><?xml version="1.0" encoding="utf-8"?>
<a:theme xmlns:a="http://schemas.openxmlformats.org/drawingml/2006/main" name="Office 主题">
  <a:themeElements>
    <a:clrScheme name="自定义 8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B25"/>
      </a:accent1>
      <a:accent2>
        <a:srgbClr val="B8B8B8"/>
      </a:accent2>
      <a:accent3>
        <a:srgbClr val="72AADC"/>
      </a:accent3>
      <a:accent4>
        <a:srgbClr val="F3B285"/>
      </a:accent4>
      <a:accent5>
        <a:srgbClr val="ED7D31"/>
      </a:accent5>
      <a:accent6>
        <a:srgbClr val="FF3300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WPS 演示</Application>
  <PresentationFormat>宽屏</PresentationFormat>
  <Paragraphs>100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Calibri Light</vt:lpstr>
      <vt:lpstr>Calibri</vt:lpstr>
      <vt:lpstr>Franklin Gothic Medium</vt:lpstr>
      <vt:lpstr>微软雅黑</vt:lpstr>
      <vt:lpstr>华康雅宋体W9</vt:lpstr>
      <vt:lpstr>Arial</vt:lpstr>
      <vt:lpstr>Franklin Gothic Book</vt:lpstr>
      <vt:lpstr>Arial Unicode MS</vt:lpstr>
      <vt:lpstr>Arial Unicode MS</vt:lpstr>
      <vt:lpstr>华文楷体</vt:lpstr>
      <vt:lpstr>华文新魏</vt:lpstr>
      <vt:lpstr>仿宋</vt:lpstr>
      <vt:lpstr>华文细黑</vt:lpstr>
      <vt:lpstr>华文宋体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TANG</Company>
  <LinksUpToDate>false</LinksUpToDate>
  <SharedDoc>false</SharedDoc>
  <HyperlinksChanged>false</HyperlinksChanged>
  <AppVersion>14.0000</AppVersion>
  <Manager>TH8154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阿唐</dc:creator>
  <dc:subject>信息化教学设计专用PPT</dc:subject>
  <cp:lastModifiedBy>窃听风云</cp:lastModifiedBy>
  <cp:revision>135</cp:revision>
  <dcterms:created xsi:type="dcterms:W3CDTF">2014-03-15T12:55:00Z</dcterms:created>
  <dcterms:modified xsi:type="dcterms:W3CDTF">2022-08-21T16:01:05Z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B3EE853E040443679D223E459C81555F</vt:lpwstr>
  </property>
</Properties>
</file>