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90" r:id="rId3"/>
    <p:sldId id="564" r:id="rId4"/>
    <p:sldId id="589" r:id="rId5"/>
    <p:sldId id="590" r:id="rId6"/>
    <p:sldId id="591" r:id="rId7"/>
    <p:sldId id="592" r:id="rId8"/>
    <p:sldId id="539" r:id="rId9"/>
    <p:sldId id="433" r:id="rId10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89"/>
    <a:srgbClr val="5DA9A5"/>
    <a:srgbClr val="FFFFFF"/>
    <a:srgbClr val="5F8ADF"/>
    <a:srgbClr val="D4BA3A"/>
    <a:srgbClr val="2E67A5"/>
    <a:srgbClr val="5988DD"/>
    <a:srgbClr val="77956D"/>
    <a:srgbClr val="66663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1267" y="-72"/>
      </p:cViewPr>
      <p:guideLst>
        <p:guide orient="horz" pos="1715"/>
        <p:guide pos="3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6" name="Rectangle 4"/>
          <p:cNvSpPr>
            <a:spLocks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Click to edit Master text styles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457200" marR="0" lvl="1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Second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914400" marR="0" lvl="2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Third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371600" marR="0" lvl="3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Fourth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828800" marR="0" lvl="4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Fifth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ko-KR" altLang="en-US" sz="1200" strike="noStrike" noProof="1" dirty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200" strike="noStrike" noProof="1" dirty="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10672763" y="0"/>
            <a:ext cx="1519238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Rectangle 3"/>
          <p:cNvSpPr>
            <a:spLocks noChangeArrowheads="1"/>
          </p:cNvSpPr>
          <p:nvPr userDrawn="1"/>
        </p:nvSpPr>
        <p:spPr bwMode="auto">
          <a:xfrm>
            <a:off x="-14287" y="4648200"/>
            <a:ext cx="12192000" cy="2219325"/>
          </a:xfrm>
          <a:prstGeom prst="rect">
            <a:avLst/>
          </a:prstGeom>
          <a:solidFill>
            <a:schemeClr val="folHlink">
              <a:alpha val="31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0" y="2149475"/>
            <a:ext cx="12192000" cy="2498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Freeform 7"/>
          <p:cNvSpPr/>
          <p:nvPr userDrawn="1"/>
        </p:nvSpPr>
        <p:spPr bwMode="auto">
          <a:xfrm>
            <a:off x="-14287" y="2133600"/>
            <a:ext cx="10687050" cy="2271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3000"/>
            </a:schemeClr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AutoShape 8"/>
          <p:cNvSpPr>
            <a:spLocks noChangeArrowheads="1"/>
          </p:cNvSpPr>
          <p:nvPr userDrawn="1"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AutoShape 9"/>
          <p:cNvSpPr>
            <a:spLocks noChangeArrowheads="1"/>
          </p:cNvSpPr>
          <p:nvPr userDrawn="1"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AutoShape 10"/>
          <p:cNvSpPr>
            <a:spLocks noChangeArrowheads="1"/>
          </p:cNvSpPr>
          <p:nvPr userDrawn="1"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25" y="2149475"/>
            <a:ext cx="4283075" cy="339248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016000" y="1371600"/>
            <a:ext cx="9550400" cy="762000"/>
          </a:xfr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68800" y="3124200"/>
            <a:ext cx="6096000" cy="685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5384800" y="6553200"/>
            <a:ext cx="2438400" cy="152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" y="6553200"/>
            <a:ext cx="3149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 smtClean="0">
                <a:solidFill>
                  <a:schemeClr val="tx2"/>
                </a:solidFill>
                <a:ea typeface="Gulim" panose="020B0600000101010101" pitchFamily="34" charset="-127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400800"/>
            <a:ext cx="5080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eaLnBrk="1" fontAlgn="base" hangingPunct="1">
              <a:buNone/>
            </a:pPr>
            <a:fld id="{9A0DB2DC-4C9A-4742-B13C-FB6460FD3503}" type="slidenum">
              <a:rPr lang="ko-KR" altLang="en-US" sz="1400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400" strike="noStrike" noProof="1" dirty="0"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13800" y="381000"/>
            <a:ext cx="2768600" cy="5943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381000"/>
            <a:ext cx="8102600" cy="5943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08000" y="1066800"/>
            <a:ext cx="11074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u"/>
              <a:defRPr/>
            </a:pPr>
            <a:endParaRPr kumimoji="0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274935" cy="4889500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Verdana" panose="020B0604030504040204" pitchFamily="34" charset="0"/>
              </a:defRPr>
            </a:lvl3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Freeform 2"/>
          <p:cNvSpPr/>
          <p:nvPr/>
        </p:nvSpPr>
        <p:spPr bwMode="auto">
          <a:xfrm>
            <a:off x="-12700" y="344488"/>
            <a:ext cx="10926763" cy="633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9738" y="6502400"/>
            <a:ext cx="3352800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000" smtClean="0">
                <a:latin typeface="+mn-lt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1028" name="Rectangle 4"/>
          <p:cNvSpPr>
            <a:spLocks noGrp="1"/>
          </p:cNvSpPr>
          <p:nvPr>
            <p:ph type="body"/>
          </p:nvPr>
        </p:nvSpPr>
        <p:spPr>
          <a:xfrm>
            <a:off x="979805" y="2525395"/>
            <a:ext cx="9895205" cy="32461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029" name="Group 5"/>
          <p:cNvGrpSpPr/>
          <p:nvPr userDrawn="1"/>
        </p:nvGrpSpPr>
        <p:grpSpPr>
          <a:xfrm>
            <a:off x="10871200" y="0"/>
            <a:ext cx="1320800" cy="6858000"/>
            <a:chOff x="0" y="0"/>
            <a:chExt cx="720" cy="4320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" y="0"/>
              <a:ext cx="718" cy="4320"/>
            </a:xfrm>
            <a:prstGeom prst="rect">
              <a:avLst/>
            </a:prstGeom>
            <a:solidFill>
              <a:schemeClr val="bg2">
                <a:alpha val="39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219"/>
              <a:ext cx="720" cy="39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2" name="Rectangle 8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033" name="Group 9"/>
          <p:cNvGrpSpPr/>
          <p:nvPr userDrawn="1"/>
        </p:nvGrpSpPr>
        <p:grpSpPr>
          <a:xfrm>
            <a:off x="203200" y="228600"/>
            <a:ext cx="1117600" cy="838200"/>
            <a:chOff x="0" y="0"/>
            <a:chExt cx="510" cy="48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0" y="11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222" y="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222" y="24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362700"/>
            <a:ext cx="508000" cy="228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Gulim" panose="020B0600000101010101" pitchFamily="34" charset="-127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u"/>
        <a:defRPr sz="2800" b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 b="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3"/>
          <p:cNvSpPr txBox="1"/>
          <p:nvPr/>
        </p:nvSpPr>
        <p:spPr>
          <a:xfrm>
            <a:off x="7467600" y="5865813"/>
            <a:ext cx="2011363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主讲人：任静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WordArt 6"/>
          <p:cNvSpPr/>
          <p:nvPr/>
        </p:nvSpPr>
        <p:spPr>
          <a:xfrm>
            <a:off x="6051550" y="1177925"/>
            <a:ext cx="4319588" cy="863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4400">
                <a:solidFill>
                  <a:srgbClr val="0033CC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</a:rPr>
              <a:t>建筑施工组织</a:t>
            </a:r>
            <a:endParaRPr lang="zh-CN" altLang="en-US" sz="4400">
              <a:solidFill>
                <a:srgbClr val="0033CC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4528185" y="2706370"/>
            <a:ext cx="6006465" cy="14452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 eaLnBrk="0" hangingPunct="0"/>
            <a:r>
              <a:rPr lang="zh-CN" altLang="en-US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双代号网络图的计算</a:t>
            </a:r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eaLnBrk="0" hangingPunct="0"/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" name="图片 5126" descr="校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" y="133350"/>
            <a:ext cx="895350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文本框 3"/>
          <p:cNvSpPr txBox="1"/>
          <p:nvPr/>
        </p:nvSpPr>
        <p:spPr>
          <a:xfrm>
            <a:off x="1317625" y="287338"/>
            <a:ext cx="3778250" cy="8905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400" u="sng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聊 城 市 技 师 学 院</a:t>
            </a:r>
            <a:endParaRPr lang="zh-CN" altLang="en-US" u="sng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r>
              <a:rPr lang="en-US" altLang="zh-CN" sz="1000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TECHNICIAN COLLEGE OF LIAOCHENG CITY</a:t>
            </a:r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双代号网络图的计算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5" name="Group 3"/>
          <p:cNvGrpSpPr/>
          <p:nvPr/>
        </p:nvGrpSpPr>
        <p:grpSpPr>
          <a:xfrm>
            <a:off x="3058795" y="4733925"/>
            <a:ext cx="4045585" cy="781050"/>
            <a:chOff x="-307" y="7"/>
            <a:chExt cx="4239" cy="492"/>
          </a:xfrm>
        </p:grpSpPr>
        <p:sp>
          <p:nvSpPr>
            <p:cNvPr id="5128" name="AutoShape 8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84" y="61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计算方法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88" name="AutoShape 6"/>
            <p:cNvSpPr>
              <a:spLocks noChangeAspect="1"/>
            </p:cNvSpPr>
            <p:nvPr/>
          </p:nvSpPr>
          <p:spPr>
            <a:xfrm>
              <a:off x="-307" y="7"/>
              <a:ext cx="948" cy="492"/>
            </a:xfrm>
            <a:prstGeom prst="hexagon">
              <a:avLst>
                <a:gd name="adj" fmla="val 28553"/>
                <a:gd name="vf" fmla="val 115470"/>
              </a:avLst>
            </a:prstGeom>
            <a:solidFill>
              <a:schemeClr val="hlink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3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6" name="Group 10"/>
          <p:cNvGrpSpPr/>
          <p:nvPr/>
        </p:nvGrpSpPr>
        <p:grpSpPr>
          <a:xfrm>
            <a:off x="3030220" y="3368040"/>
            <a:ext cx="4074160" cy="781050"/>
            <a:chOff x="-213" y="16"/>
            <a:chExt cx="4373" cy="492"/>
          </a:xfrm>
        </p:grpSpPr>
        <p:sp>
          <p:nvSpPr>
            <p:cNvPr id="5131" name="AutoShap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12" y="69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计算内容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91" name="AutoShape 12"/>
            <p:cNvSpPr>
              <a:spLocks noChangeAspect="1"/>
            </p:cNvSpPr>
            <p:nvPr/>
          </p:nvSpPr>
          <p:spPr>
            <a:xfrm>
              <a:off x="-213" y="16"/>
              <a:ext cx="930" cy="492"/>
            </a:xfrm>
            <a:prstGeom prst="hexagon">
              <a:avLst>
                <a:gd name="adj" fmla="val 28554"/>
                <a:gd name="vf" fmla="val 115470"/>
              </a:avLst>
            </a:prstGeom>
            <a:solidFill>
              <a:schemeClr val="accent1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2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3089275" y="1310005"/>
            <a:ext cx="4015105" cy="1588135"/>
            <a:chOff x="-1474" y="98"/>
            <a:chExt cx="4422" cy="1037"/>
          </a:xfrm>
        </p:grpSpPr>
        <p:grpSp>
          <p:nvGrpSpPr>
            <p:cNvPr id="16393" name="Group 14"/>
            <p:cNvGrpSpPr/>
            <p:nvPr/>
          </p:nvGrpSpPr>
          <p:grpSpPr>
            <a:xfrm>
              <a:off x="635" y="98"/>
              <a:ext cx="2313" cy="294"/>
              <a:chOff x="635" y="91"/>
              <a:chExt cx="2313" cy="294"/>
            </a:xfrm>
          </p:grpSpPr>
          <p:sp>
            <p:nvSpPr>
              <p:cNvPr id="16396" name="AutoShape 17"/>
              <p:cNvSpPr/>
              <p:nvPr/>
            </p:nvSpPr>
            <p:spPr>
              <a:xfrm>
                <a:off x="635" y="91"/>
                <a:ext cx="2313" cy="29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</a:ln>
            </p:spPr>
            <p:txBody>
              <a:bodyPr wrap="none" anchor="ctr"/>
              <a:p>
                <a:pPr latinLnBrk="1"/>
                <a:r>
                  <a:rPr lang="zh-CN" altLang="en-US" sz="28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5.3.1</a:t>
                </a:r>
                <a:r>
                  <a:rPr lang="ko-KR" altLang="en-US" sz="28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　组合体的类型</a:t>
                </a:r>
                <a:endParaRPr lang="zh-CN" altLang="en-US" sz="2800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16397" name="AutoShape 18"/>
              <p:cNvSpPr/>
              <p:nvPr/>
            </p:nvSpPr>
            <p:spPr>
              <a:xfrm>
                <a:off x="635" y="91"/>
                <a:ext cx="2313" cy="29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</a:ln>
            </p:spPr>
            <p:txBody>
              <a:bodyPr wrap="none" anchor="ctr"/>
              <a:p>
                <a:pPr latinLnBrk="1"/>
                <a:r>
                  <a:rPr lang="zh-CN" altLang="en-US" sz="28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5.3.1</a:t>
                </a:r>
                <a:r>
                  <a:rPr lang="ko-KR" altLang="en-US" sz="28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　组合体的类型</a:t>
                </a:r>
                <a:endParaRPr lang="zh-CN" altLang="en-US" sz="2800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p:grpSp>
        <p:sp>
          <p:nvSpPr>
            <p:cNvPr id="5141" name="AutoShape 21"/>
            <p:cNvSpPr>
              <a:spLocks noChangeArrowheads="1"/>
            </p:cNvSpPr>
            <p:nvPr/>
          </p:nvSpPr>
          <p:spPr bwMode="auto">
            <a:xfrm>
              <a:off x="-501" y="697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   </a:t>
              </a:r>
              <a:r>
                <a:rPr kumimoji="0" lang="zh-C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计算目的</a:t>
              </a:r>
              <a:endPara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406" name="AutoShape 27"/>
            <p:cNvSpPr>
              <a:spLocks noChangeAspect="1"/>
            </p:cNvSpPr>
            <p:nvPr/>
          </p:nvSpPr>
          <p:spPr>
            <a:xfrm>
              <a:off x="-1474" y="644"/>
              <a:ext cx="913" cy="491"/>
            </a:xfrm>
            <a:prstGeom prst="hexagon">
              <a:avLst>
                <a:gd name="adj" fmla="val 28615"/>
                <a:gd name="vf" fmla="val 115470"/>
              </a:avLst>
            </a:prstGeom>
            <a:solidFill>
              <a:schemeClr val="accent2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1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11" name="组合 10"/>
          <p:cNvGrpSpPr/>
          <p:nvPr/>
        </p:nvGrpSpPr>
        <p:grpSpPr>
          <a:xfrm>
            <a:off x="2084705" y="2516505"/>
            <a:ext cx="7684770" cy="3456305"/>
            <a:chOff x="3283" y="3963"/>
            <a:chExt cx="12102" cy="5443"/>
          </a:xfrm>
        </p:grpSpPr>
        <p:sp>
          <p:nvSpPr>
            <p:cNvPr id="24619" name="Line 44"/>
            <p:cNvSpPr/>
            <p:nvPr/>
          </p:nvSpPr>
          <p:spPr>
            <a:xfrm>
              <a:off x="7741" y="5128"/>
              <a:ext cx="0" cy="3128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lgDash"/>
              <a:round/>
              <a:headEnd type="none" w="med" len="med"/>
              <a:tailEnd type="triangle" w="lg" len="lg"/>
            </a:ln>
          </p:spPr>
        </p:sp>
        <p:sp>
          <p:nvSpPr>
            <p:cNvPr id="24620" name="Text Box 45"/>
            <p:cNvSpPr txBox="1"/>
            <p:nvPr/>
          </p:nvSpPr>
          <p:spPr>
            <a:xfrm>
              <a:off x="3563" y="6368"/>
              <a:ext cx="425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21" name="Text Box 46"/>
            <p:cNvSpPr txBox="1"/>
            <p:nvPr/>
          </p:nvSpPr>
          <p:spPr>
            <a:xfrm>
              <a:off x="7548" y="4381"/>
              <a:ext cx="425" cy="62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/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22" name="Text Box 47"/>
            <p:cNvSpPr txBox="1"/>
            <p:nvPr/>
          </p:nvSpPr>
          <p:spPr>
            <a:xfrm>
              <a:off x="11203" y="4236"/>
              <a:ext cx="718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23" name="Text Box 48"/>
            <p:cNvSpPr txBox="1"/>
            <p:nvPr/>
          </p:nvSpPr>
          <p:spPr>
            <a:xfrm>
              <a:off x="4033" y="3986"/>
              <a:ext cx="425" cy="623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/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endParaRPr lang="en-US" altLang="zh-TW" i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24" name="Text Box 49"/>
            <p:cNvSpPr txBox="1"/>
            <p:nvPr/>
          </p:nvSpPr>
          <p:spPr>
            <a:xfrm flipH="1">
              <a:off x="4131" y="8083"/>
              <a:ext cx="120" cy="53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25" name="Text Box 50"/>
            <p:cNvSpPr txBox="1"/>
            <p:nvPr/>
          </p:nvSpPr>
          <p:spPr>
            <a:xfrm flipH="1">
              <a:off x="4033" y="8778"/>
              <a:ext cx="425" cy="62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26" name="Text Box 51"/>
            <p:cNvSpPr txBox="1"/>
            <p:nvPr/>
          </p:nvSpPr>
          <p:spPr>
            <a:xfrm>
              <a:off x="8573" y="4093"/>
              <a:ext cx="423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/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B</a:t>
              </a:r>
              <a:endParaRPr lang="en-US" altLang="zh-TW" i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27" name="Text Box 52"/>
            <p:cNvSpPr txBox="1"/>
            <p:nvPr/>
          </p:nvSpPr>
          <p:spPr>
            <a:xfrm>
              <a:off x="8666" y="4608"/>
              <a:ext cx="423" cy="623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28" name="Text Box 53"/>
            <p:cNvSpPr txBox="1"/>
            <p:nvPr/>
          </p:nvSpPr>
          <p:spPr>
            <a:xfrm>
              <a:off x="8591" y="8083"/>
              <a:ext cx="423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/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E</a:t>
              </a:r>
              <a:endParaRPr lang="en-US" altLang="zh-TW" i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29" name="Text Box 54"/>
            <p:cNvSpPr txBox="1"/>
            <p:nvPr/>
          </p:nvSpPr>
          <p:spPr>
            <a:xfrm>
              <a:off x="8661" y="8736"/>
              <a:ext cx="428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/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0" name="Text Box 55"/>
            <p:cNvSpPr txBox="1"/>
            <p:nvPr/>
          </p:nvSpPr>
          <p:spPr>
            <a:xfrm>
              <a:off x="12101" y="7998"/>
              <a:ext cx="423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/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G</a:t>
              </a:r>
              <a:endParaRPr lang="en-US" altLang="zh-TW" i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1" name="Text Box 56"/>
            <p:cNvSpPr txBox="1"/>
            <p:nvPr/>
          </p:nvSpPr>
          <p:spPr>
            <a:xfrm>
              <a:off x="12201" y="8648"/>
              <a:ext cx="425" cy="62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2" name="Text Box 57"/>
            <p:cNvSpPr txBox="1"/>
            <p:nvPr/>
          </p:nvSpPr>
          <p:spPr>
            <a:xfrm>
              <a:off x="12233" y="3963"/>
              <a:ext cx="423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F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3" name="Text Box 58"/>
            <p:cNvSpPr txBox="1"/>
            <p:nvPr/>
          </p:nvSpPr>
          <p:spPr>
            <a:xfrm>
              <a:off x="12281" y="4703"/>
              <a:ext cx="423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4" name="Text Box 59"/>
            <p:cNvSpPr txBox="1"/>
            <p:nvPr/>
          </p:nvSpPr>
          <p:spPr>
            <a:xfrm>
              <a:off x="14828" y="6228"/>
              <a:ext cx="425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/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6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5" name="Text Box 60"/>
            <p:cNvSpPr txBox="1"/>
            <p:nvPr/>
          </p:nvSpPr>
          <p:spPr>
            <a:xfrm>
              <a:off x="7591" y="8431"/>
              <a:ext cx="423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6" name="Text Box 61"/>
            <p:cNvSpPr txBox="1"/>
            <p:nvPr/>
          </p:nvSpPr>
          <p:spPr>
            <a:xfrm>
              <a:off x="11431" y="8431"/>
              <a:ext cx="425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7" name="Text Box 62"/>
            <p:cNvSpPr txBox="1"/>
            <p:nvPr/>
          </p:nvSpPr>
          <p:spPr>
            <a:xfrm>
              <a:off x="4458" y="4703"/>
              <a:ext cx="425" cy="62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 bIns="0" anchor="t"/>
            <a:p>
              <a:pPr algn="just" eaLnBrk="0" hangingPunct="0">
                <a:buClrTx/>
                <a:buSzTx/>
              </a:pPr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zh-TW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8" name="Oval 63"/>
            <p:cNvSpPr/>
            <p:nvPr/>
          </p:nvSpPr>
          <p:spPr>
            <a:xfrm>
              <a:off x="3283" y="6208"/>
              <a:ext cx="848" cy="843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39" name="Oval 64"/>
            <p:cNvSpPr/>
            <p:nvPr/>
          </p:nvSpPr>
          <p:spPr>
            <a:xfrm>
              <a:off x="7318" y="4236"/>
              <a:ext cx="848" cy="843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0" name="Oval 65"/>
            <p:cNvSpPr/>
            <p:nvPr/>
          </p:nvSpPr>
          <p:spPr>
            <a:xfrm>
              <a:off x="11136" y="4093"/>
              <a:ext cx="850" cy="843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1" name="Oval 66"/>
            <p:cNvSpPr/>
            <p:nvPr/>
          </p:nvSpPr>
          <p:spPr>
            <a:xfrm>
              <a:off x="7318" y="8256"/>
              <a:ext cx="848" cy="843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2" name="Oval 67"/>
            <p:cNvSpPr/>
            <p:nvPr/>
          </p:nvSpPr>
          <p:spPr>
            <a:xfrm>
              <a:off x="11138" y="8256"/>
              <a:ext cx="850" cy="843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3" name="Oval 68"/>
            <p:cNvSpPr/>
            <p:nvPr/>
          </p:nvSpPr>
          <p:spPr>
            <a:xfrm>
              <a:off x="14533" y="6068"/>
              <a:ext cx="853" cy="84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44" name="Line 69"/>
            <p:cNvSpPr/>
            <p:nvPr/>
          </p:nvSpPr>
          <p:spPr>
            <a:xfrm>
              <a:off x="3708" y="4608"/>
              <a:ext cx="0" cy="156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45" name="Line 70"/>
            <p:cNvSpPr/>
            <p:nvPr/>
          </p:nvSpPr>
          <p:spPr>
            <a:xfrm>
              <a:off x="3708" y="6993"/>
              <a:ext cx="0" cy="1655"/>
            </a:xfrm>
            <a:prstGeom prst="line">
              <a:avLst/>
            </a:prstGeom>
            <a:ln w="9525" cap="flat" cmpd="dbl">
              <a:solidFill>
                <a:srgbClr val="000000"/>
              </a:solidFill>
              <a:prstDash val="solid"/>
              <a:round/>
              <a:headEnd type="none" w="med" len="med"/>
              <a:tailEnd type="none" w="sm" len="lg"/>
            </a:ln>
          </p:spPr>
        </p:sp>
        <p:sp>
          <p:nvSpPr>
            <p:cNvPr id="24646" name="Line 71"/>
            <p:cNvSpPr/>
            <p:nvPr/>
          </p:nvSpPr>
          <p:spPr>
            <a:xfrm>
              <a:off x="14966" y="4551"/>
              <a:ext cx="0" cy="162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24647" name="Line 72"/>
            <p:cNvSpPr/>
            <p:nvPr/>
          </p:nvSpPr>
          <p:spPr>
            <a:xfrm flipV="1">
              <a:off x="14958" y="6871"/>
              <a:ext cx="0" cy="1688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24648" name="Line 73"/>
            <p:cNvSpPr/>
            <p:nvPr/>
          </p:nvSpPr>
          <p:spPr>
            <a:xfrm flipV="1">
              <a:off x="3708" y="4608"/>
              <a:ext cx="3610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24649" name="Line 74"/>
            <p:cNvSpPr/>
            <p:nvPr/>
          </p:nvSpPr>
          <p:spPr>
            <a:xfrm flipV="1">
              <a:off x="8088" y="4863"/>
              <a:ext cx="3263" cy="352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24650" name="Line 75"/>
            <p:cNvSpPr/>
            <p:nvPr/>
          </p:nvSpPr>
          <p:spPr>
            <a:xfrm>
              <a:off x="11988" y="4551"/>
              <a:ext cx="2970" cy="0"/>
            </a:xfrm>
            <a:prstGeom prst="line">
              <a:avLst/>
            </a:prstGeom>
            <a:ln w="9525" cap="flat" cmpd="dbl">
              <a:solidFill>
                <a:srgbClr val="000000"/>
              </a:solidFill>
              <a:prstDash val="solid"/>
              <a:round/>
              <a:headEnd type="none" w="med" len="med"/>
              <a:tailEnd type="none" w="sm" len="lg"/>
            </a:ln>
          </p:spPr>
        </p:sp>
        <p:sp>
          <p:nvSpPr>
            <p:cNvPr id="24651" name="Line 76"/>
            <p:cNvSpPr/>
            <p:nvPr/>
          </p:nvSpPr>
          <p:spPr>
            <a:xfrm flipV="1">
              <a:off x="3681" y="8616"/>
              <a:ext cx="3638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24652" name="Line 77"/>
            <p:cNvSpPr/>
            <p:nvPr/>
          </p:nvSpPr>
          <p:spPr>
            <a:xfrm>
              <a:off x="8166" y="8648"/>
              <a:ext cx="2973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lg" len="lg"/>
            </a:ln>
          </p:spPr>
        </p:sp>
        <p:sp>
          <p:nvSpPr>
            <p:cNvPr id="24653" name="Line 78"/>
            <p:cNvSpPr/>
            <p:nvPr/>
          </p:nvSpPr>
          <p:spPr>
            <a:xfrm flipV="1">
              <a:off x="11988" y="8558"/>
              <a:ext cx="297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4654" name="Line 79"/>
            <p:cNvSpPr/>
            <p:nvPr/>
          </p:nvSpPr>
          <p:spPr>
            <a:xfrm flipV="1">
              <a:off x="8301" y="4608"/>
              <a:ext cx="2840" cy="3"/>
            </a:xfrm>
            <a:prstGeom prst="line">
              <a:avLst/>
            </a:prstGeom>
            <a:ln>
              <a:headEnd type="none" w="med" len="med"/>
              <a:tailEnd type="triangle" w="lg" len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sp>
        <p:sp>
          <p:nvSpPr>
            <p:cNvPr id="24655" name="Text Box 80"/>
            <p:cNvSpPr txBox="1"/>
            <p:nvPr/>
          </p:nvSpPr>
          <p:spPr>
            <a:xfrm>
              <a:off x="9103" y="6436"/>
              <a:ext cx="425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just" eaLnBrk="0" hangingPunct="0"/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D</a:t>
              </a:r>
              <a:endParaRPr lang="en-US" altLang="zh-CN" i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656" name="Text Box 81"/>
            <p:cNvSpPr txBox="1"/>
            <p:nvPr/>
          </p:nvSpPr>
          <p:spPr>
            <a:xfrm>
              <a:off x="10073" y="6436"/>
              <a:ext cx="425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just" eaLnBrk="0" hangingPunct="0"/>
              <a:r>
                <a:rPr lang="zh-TW" altLang="en-US" sz="2800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endParaRPr lang="en-US" altLang="zh-CN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双代号网络图的计算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1128395" y="1193800"/>
            <a:ext cx="10274935" cy="4889500"/>
          </a:xfrm>
        </p:spPr>
        <p:txBody>
          <a:bodyPr/>
          <a:p>
            <a:r>
              <a:rPr lang="zh-CN" altLang="en-US"/>
              <a:t>如图所示，要想知道</a:t>
            </a:r>
            <a:r>
              <a:rPr lang="zh-CN" altLang="en-US"/>
              <a:t>无时标网络图的工期和关键线路，需要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我们进行双代号网络图时间参数的计算。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双代号网络图时间参数计算，是确定关键线路和工期的基础</a:t>
            </a:r>
            <a:endParaRPr lang="zh-CN" altLang="en-US"/>
          </a:p>
          <a:p>
            <a:pPr lvl="1"/>
            <a:r>
              <a:rPr lang="zh-CN" altLang="en-US"/>
              <a:t>计算内容</a:t>
            </a:r>
            <a:endParaRPr lang="zh-CN" altLang="en-US"/>
          </a:p>
          <a:p>
            <a:pPr lvl="2"/>
            <a:r>
              <a:rPr lang="zh-CN" altLang="en-US"/>
              <a:t>工作的最早开始时间和最迟开始时间计算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工作的最早完成时间和最迟完成时间计算</a:t>
            </a:r>
            <a:endParaRPr lang="zh-CN" altLang="en-US">
              <a:sym typeface="+mn-ea"/>
            </a:endParaRPr>
          </a:p>
          <a:p>
            <a:pPr lvl="2"/>
            <a:r>
              <a:rPr lang="zh-CN" altLang="en-US">
                <a:sym typeface="+mn-ea"/>
              </a:rPr>
              <a:t>工期、</a:t>
            </a:r>
            <a:r>
              <a:rPr lang="zh-CN" altLang="en-US">
                <a:sym typeface="+mn-ea"/>
              </a:rPr>
              <a:t>总时差、自由时差的计算</a:t>
            </a:r>
            <a:endParaRPr lang="zh-CN" altLang="en-US"/>
          </a:p>
          <a:p>
            <a:pPr lvl="2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双代号网络图的计算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1022965" cy="4889500"/>
          </a:xfrm>
        </p:spPr>
        <p:txBody>
          <a:bodyPr/>
          <a:p>
            <a:r>
              <a:rPr lang="zh-CN" altLang="en-US">
                <a:sym typeface="+mn-ea"/>
              </a:rPr>
              <a:t>双代号网络图时间参数计算，是确定关键线路和工期的基础。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/>
              <a:t>计算目的</a:t>
            </a:r>
            <a:endParaRPr lang="zh-CN" altLang="en-US"/>
          </a:p>
          <a:p>
            <a:pPr lvl="2"/>
            <a:r>
              <a:rPr lang="zh-CN" altLang="en-US"/>
              <a:t>确定关键线路和关键工作，便于施工中抓住重点，向关键线路要时间。</a:t>
            </a:r>
            <a:endParaRPr lang="zh-CN" altLang="en-US"/>
          </a:p>
          <a:p>
            <a:pPr lvl="2"/>
            <a:r>
              <a:rPr lang="zh-CN" altLang="en-US"/>
              <a:t>明确非关键线路及其富余时间，便于挖掘潜力，统筹全局。</a:t>
            </a:r>
            <a:endParaRPr lang="zh-CN" altLang="en-US"/>
          </a:p>
          <a:p>
            <a:pPr lvl="2"/>
            <a:r>
              <a:rPr lang="zh-CN" altLang="en-US"/>
              <a:t>确定总工期，做到工程进度心中有数。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双代号网络图的计算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ym typeface="+mn-ea"/>
              </a:rPr>
              <a:t>双代号网络图时间参数计算，是确定关键线路和工期的基础</a:t>
            </a:r>
            <a:endParaRPr lang="zh-CN" altLang="en-US">
              <a:sym typeface="+mn-ea"/>
            </a:endParaRPr>
          </a:p>
          <a:p>
            <a:pPr lvl="1"/>
            <a:r>
              <a:rPr lang="zh-CN" altLang="en-US"/>
              <a:t>计算的方法</a:t>
            </a:r>
            <a:endParaRPr lang="zh-CN" altLang="en-US"/>
          </a:p>
          <a:p>
            <a:pPr lvl="2"/>
            <a:r>
              <a:rPr lang="zh-CN" altLang="en-US"/>
              <a:t>图上计算法，是我们重点要掌握的。</a:t>
            </a:r>
            <a:endParaRPr lang="zh-CN" altLang="en-US"/>
          </a:p>
          <a:p>
            <a:pPr lvl="2"/>
            <a:r>
              <a:rPr lang="zh-CN" altLang="en-US"/>
              <a:t>表上计算法</a:t>
            </a:r>
            <a:endParaRPr lang="zh-CN" altLang="en-US"/>
          </a:p>
          <a:p>
            <a:pPr lvl="2"/>
            <a:r>
              <a:rPr lang="zh-CN" altLang="en-US"/>
              <a:t>矩阵法</a:t>
            </a:r>
            <a:endParaRPr lang="zh-CN" altLang="en-US"/>
          </a:p>
          <a:p>
            <a:pPr lvl="2"/>
            <a:r>
              <a:rPr lang="zh-CN" altLang="en-US"/>
              <a:t>电算法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双代号网络图的计算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2990" y="1193800"/>
            <a:ext cx="10066020" cy="4889500"/>
          </a:xfrm>
        </p:spPr>
        <p:txBody>
          <a:bodyPr/>
          <a:p>
            <a:pPr marL="0" indent="0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以上就是双代号网络图的计算内容、计算目的和计算方法，你记住了吗？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下次课，我们将学习双代号网络图时间参数</a:t>
            </a:r>
            <a:r>
              <a:rPr lang="zh-CN" altLang="en-US">
                <a:sym typeface="+mn-ea"/>
              </a:rPr>
              <a:t>的</a:t>
            </a:r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含义。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双代号网络图的计算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" name="同心圆 13"/>
          <p:cNvSpPr/>
          <p:nvPr/>
        </p:nvSpPr>
        <p:spPr>
          <a:xfrm>
            <a:off x="3521075" y="1330325"/>
            <a:ext cx="4875213" cy="3654425"/>
          </a:xfrm>
          <a:prstGeom prst="donut">
            <a:avLst>
              <a:gd name="adj" fmla="val 4879"/>
            </a:avLst>
          </a:prstGeom>
          <a:gradFill>
            <a:gsLst>
              <a:gs pos="0">
                <a:sysClr val="window" lastClr="FFFFFF"/>
              </a:gs>
              <a:gs pos="55000">
                <a:sysClr val="window" lastClr="FFFFFF">
                  <a:lumMod val="95000"/>
                </a:sysClr>
              </a:gs>
              <a:gs pos="100000">
                <a:sysClr val="window" lastClr="FFFFFF">
                  <a:lumMod val="65000"/>
                </a:sysClr>
              </a:gs>
            </a:gsLst>
            <a:lin ang="81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4556760" y="3052445"/>
            <a:ext cx="2925763" cy="9223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1209675"/>
            <a:r>
              <a:rPr lang="zh-CN" altLang="en-US" sz="5400" noProof="1">
                <a:solidFill>
                  <a:srgbClr val="5F8ADF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  <a:cs typeface="+mn-cs"/>
              </a:rPr>
              <a:t>谢谢聆听</a:t>
            </a:r>
            <a:endParaRPr lang="zh-CN" altLang="en-US" sz="5400" b="1" noProof="1" dirty="0">
              <a:solidFill>
                <a:srgbClr val="5F8ADF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  <a:cs typeface="+mn-cs"/>
            </a:endParaRPr>
          </a:p>
        </p:txBody>
      </p:sp>
      <p:sp>
        <p:nvSpPr>
          <p:cNvPr id="20" name="椭圆 19"/>
          <p:cNvSpPr/>
          <p:nvPr/>
        </p:nvSpPr>
        <p:spPr>
          <a:xfrm rot="10498052">
            <a:off x="3316288" y="5319713"/>
            <a:ext cx="298450" cy="223838"/>
          </a:xfrm>
          <a:prstGeom prst="ellipse">
            <a:avLst/>
          </a:prstGeom>
          <a:solidFill>
            <a:srgbClr val="CEB9A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21" name="组合 16"/>
          <p:cNvGrpSpPr/>
          <p:nvPr/>
        </p:nvGrpSpPr>
        <p:grpSpPr>
          <a:xfrm>
            <a:off x="680804" y="3499109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2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 rot="10498052">
            <a:off x="2679700" y="3987800"/>
            <a:ext cx="300038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3" name="组合 23"/>
          <p:cNvGrpSpPr/>
          <p:nvPr/>
        </p:nvGrpSpPr>
        <p:grpSpPr>
          <a:xfrm>
            <a:off x="2426473" y="511304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37" name="椭圆 36"/>
          <p:cNvSpPr/>
          <p:nvPr/>
        </p:nvSpPr>
        <p:spPr>
          <a:xfrm rot="10498052">
            <a:off x="1637665" y="4575810"/>
            <a:ext cx="395288" cy="298450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8" name="组合 27"/>
          <p:cNvGrpSpPr/>
          <p:nvPr/>
        </p:nvGrpSpPr>
        <p:grpSpPr>
          <a:xfrm>
            <a:off x="5956351" y="5537794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9" name="同心圆 3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41" name="椭圆 40"/>
          <p:cNvSpPr/>
          <p:nvPr/>
        </p:nvSpPr>
        <p:spPr>
          <a:xfrm rot="10498052">
            <a:off x="4953000" y="5403850"/>
            <a:ext cx="250825" cy="187325"/>
          </a:xfrm>
          <a:prstGeom prst="ellipse">
            <a:avLst/>
          </a:prstGeom>
          <a:solidFill>
            <a:srgbClr val="628EE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2" name="椭圆 41"/>
          <p:cNvSpPr/>
          <p:nvPr/>
        </p:nvSpPr>
        <p:spPr>
          <a:xfrm rot="10498052">
            <a:off x="768350" y="5475288"/>
            <a:ext cx="298450" cy="222250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3" name="椭圆 42"/>
          <p:cNvSpPr/>
          <p:nvPr/>
        </p:nvSpPr>
        <p:spPr>
          <a:xfrm rot="10498052">
            <a:off x="10814050" y="4322763"/>
            <a:ext cx="296863" cy="223838"/>
          </a:xfrm>
          <a:prstGeom prst="ellips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5" name="椭圆 44"/>
          <p:cNvSpPr/>
          <p:nvPr/>
        </p:nvSpPr>
        <p:spPr>
          <a:xfrm rot="10498052">
            <a:off x="10040938" y="3197225"/>
            <a:ext cx="296863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49" name="组合 44"/>
          <p:cNvGrpSpPr/>
          <p:nvPr/>
        </p:nvGrpSpPr>
        <p:grpSpPr>
          <a:xfrm>
            <a:off x="9114829" y="430112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54" name="椭圆 53"/>
          <p:cNvSpPr/>
          <p:nvPr/>
        </p:nvSpPr>
        <p:spPr>
          <a:xfrm rot="10498052">
            <a:off x="7756525" y="4872038"/>
            <a:ext cx="396875" cy="296863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5" name="椭圆 54"/>
          <p:cNvSpPr/>
          <p:nvPr/>
        </p:nvSpPr>
        <p:spPr>
          <a:xfrm rot="10498052">
            <a:off x="9772650" y="5264150"/>
            <a:ext cx="250825" cy="187325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6" name="椭圆 55"/>
          <p:cNvSpPr/>
          <p:nvPr/>
        </p:nvSpPr>
        <p:spPr>
          <a:xfrm rot="10498052">
            <a:off x="7175500" y="5503863"/>
            <a:ext cx="298450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5019675" y="1722120"/>
            <a:ext cx="2051685" cy="1330325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rgbClr val="D4BA3A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双代号网络图的计算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0 -0.806119 L -0.014240 -0.0168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3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2951 -0.81173 L 0 -2.46914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7600" y="40586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6 -0.7892 L 5E-6 2.4691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44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bldLvl="0" animBg="1"/>
      <p:bldP spid="28" grpId="0" bldLvl="0" animBg="1"/>
      <p:bldP spid="37" grpId="0" bldLvl="0" animBg="1"/>
      <p:bldP spid="41" grpId="0" bldLvl="0" animBg="1"/>
      <p:bldP spid="42" grpId="0" bldLvl="0" animBg="1"/>
      <p:bldP spid="43" grpId="0" bldLvl="0" animBg="1"/>
      <p:bldP spid="45" grpId="0" bldLvl="0" animBg="1"/>
      <p:bldP spid="54" grpId="0" bldLvl="0" animBg="1"/>
      <p:bldP spid="55" grpId="0" bldLvl="0" animBg="1"/>
      <p:bldP spid="56" grpId="0" bldLvl="0" animBg="1"/>
      <p:bldP spid="8" grpId="0" bldLvl="0" animBg="1"/>
    </p:bldLst>
  </p:timing>
</p:sld>
</file>

<file path=ppt/theme/theme1.xml><?xml version="1.0" encoding="utf-8"?>
<a:theme xmlns:a="http://schemas.openxmlformats.org/drawingml/2006/main" name="148TGp_industry_light">
  <a:themeElements>
    <a:clrScheme name="148TGp_industry_light 2">
      <a:dk1>
        <a:srgbClr val="333389"/>
      </a:dk1>
      <a:lt1>
        <a:srgbClr val="FFFFFF"/>
      </a:lt1>
      <a:dk2>
        <a:srgbClr val="4D8ACD"/>
      </a:dk2>
      <a:lt2>
        <a:srgbClr val="C0C0C0"/>
      </a:lt2>
      <a:accent1>
        <a:srgbClr val="5F8ADF"/>
      </a:accent1>
      <a:accent2>
        <a:srgbClr val="D4BA3A"/>
      </a:accent2>
      <a:accent3>
        <a:srgbClr val="FFFFFF"/>
      </a:accent3>
      <a:accent4>
        <a:srgbClr val="2A2A74"/>
      </a:accent4>
      <a:accent5>
        <a:srgbClr val="B6C4EC"/>
      </a:accent5>
      <a:accent6>
        <a:srgbClr val="C0A834"/>
      </a:accent6>
      <a:hlink>
        <a:srgbClr val="5DA9A5"/>
      </a:hlink>
      <a:folHlink>
        <a:srgbClr val="BAC4A0"/>
      </a:folHlink>
    </a:clrScheme>
    <a:fontScheme name="148TGp_industry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48TGp_industry_light 1">
        <a:dk1>
          <a:srgbClr val="003366"/>
        </a:dk1>
        <a:lt1>
          <a:srgbClr val="FFFFFF"/>
        </a:lt1>
        <a:dk2>
          <a:srgbClr val="6542AA"/>
        </a:dk2>
        <a:lt2>
          <a:srgbClr val="C0C0C0"/>
        </a:lt2>
        <a:accent1>
          <a:srgbClr val="269DD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ACCCE9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2">
        <a:dk1>
          <a:srgbClr val="333389"/>
        </a:dk1>
        <a:lt1>
          <a:srgbClr val="FFFFFF"/>
        </a:lt1>
        <a:dk2>
          <a:srgbClr val="4D8ACD"/>
        </a:dk2>
        <a:lt2>
          <a:srgbClr val="C0C0C0"/>
        </a:lt2>
        <a:accent1>
          <a:srgbClr val="5F8ADF"/>
        </a:accent1>
        <a:accent2>
          <a:srgbClr val="D4BA3A"/>
        </a:accent2>
        <a:accent3>
          <a:srgbClr val="FFFFFF"/>
        </a:accent3>
        <a:accent4>
          <a:srgbClr val="2A2A74"/>
        </a:accent4>
        <a:accent5>
          <a:srgbClr val="B6C4EC"/>
        </a:accent5>
        <a:accent6>
          <a:srgbClr val="C0A834"/>
        </a:accent6>
        <a:hlink>
          <a:srgbClr val="5DA9A5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3">
        <a:dk1>
          <a:srgbClr val="006666"/>
        </a:dk1>
        <a:lt1>
          <a:srgbClr val="FFFFFF"/>
        </a:lt1>
        <a:dk2>
          <a:srgbClr val="003366"/>
        </a:dk2>
        <a:lt2>
          <a:srgbClr val="C0C0C0"/>
        </a:lt2>
        <a:accent1>
          <a:srgbClr val="73A784"/>
        </a:accent1>
        <a:accent2>
          <a:srgbClr val="D4BA3A"/>
        </a:accent2>
        <a:accent3>
          <a:srgbClr val="FFFFFF"/>
        </a:accent3>
        <a:accent4>
          <a:srgbClr val="005656"/>
        </a:accent4>
        <a:accent5>
          <a:srgbClr val="BCD0C2"/>
        </a:accent5>
        <a:accent6>
          <a:srgbClr val="C0A834"/>
        </a:accent6>
        <a:hlink>
          <a:srgbClr val="A1A959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148TGp_industry_light</Template>
  <TotalTime>0</TotalTime>
  <Words>557</Words>
  <Application>WPS 演示</Application>
  <PresentationFormat>全屏显示(4:3)</PresentationFormat>
  <Paragraphs>129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Gulim</vt:lpstr>
      <vt:lpstr>Verdana</vt:lpstr>
      <vt:lpstr>微软雅黑</vt:lpstr>
      <vt:lpstr>黑体</vt:lpstr>
      <vt:lpstr>华文琥珀</vt:lpstr>
      <vt:lpstr>方正姚体</vt:lpstr>
      <vt:lpstr>华文中宋</vt:lpstr>
      <vt:lpstr>Calibri</vt:lpstr>
      <vt:lpstr>Arial Unicode MS</vt:lpstr>
      <vt:lpstr>148TGp_industry_light</vt:lpstr>
      <vt:lpstr>PowerPoint 演示文稿</vt:lpstr>
      <vt:lpstr>双代号网络图的计算</vt:lpstr>
      <vt:lpstr>双代号网络图的计算</vt:lpstr>
      <vt:lpstr>双代号网络图的计算</vt:lpstr>
      <vt:lpstr>双代号网络图的计算</vt:lpstr>
      <vt:lpstr>双代号网络图的计算</vt:lpstr>
      <vt:lpstr>双代号网络图的计算</vt:lpstr>
      <vt:lpstr>双代号网络图的计算</vt:lpstr>
    </vt:vector>
  </TitlesOfParts>
  <Company>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</dc:creator>
  <cp:lastModifiedBy>蓝天白云</cp:lastModifiedBy>
  <cp:revision>182</cp:revision>
  <dcterms:created xsi:type="dcterms:W3CDTF">2010-04-09T08:49:00Z</dcterms:created>
  <dcterms:modified xsi:type="dcterms:W3CDTF">2021-10-31T14:16:03Z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FCD4F28252B142959C87482562FCE13F</vt:lpwstr>
  </property>
</Properties>
</file>