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  <p:sldMasterId id="2147483692" r:id="rId5"/>
  </p:sldMasterIdLst>
  <p:notesMasterIdLst>
    <p:notesMasterId r:id="rId26"/>
  </p:notesMasterIdLst>
  <p:sldIdLst>
    <p:sldId id="989" r:id="rId6"/>
    <p:sldId id="955" r:id="rId7"/>
    <p:sldId id="957" r:id="rId8"/>
    <p:sldId id="958" r:id="rId9"/>
    <p:sldId id="972" r:id="rId10"/>
    <p:sldId id="956" r:id="rId11"/>
    <p:sldId id="939" r:id="rId12"/>
    <p:sldId id="973" r:id="rId13"/>
    <p:sldId id="974" r:id="rId14"/>
    <p:sldId id="978" r:id="rId15"/>
    <p:sldId id="975" r:id="rId16"/>
    <p:sldId id="976" r:id="rId17"/>
    <p:sldId id="977" r:id="rId18"/>
    <p:sldId id="936" r:id="rId19"/>
    <p:sldId id="938" r:id="rId20"/>
    <p:sldId id="980" r:id="rId21"/>
    <p:sldId id="982" r:id="rId22"/>
    <p:sldId id="983" r:id="rId23"/>
    <p:sldId id="984" r:id="rId24"/>
    <p:sldId id="292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D2F4"/>
    <a:srgbClr val="255FCF"/>
    <a:srgbClr val="F86E6E"/>
    <a:srgbClr val="FEFDFD"/>
    <a:srgbClr val="ACA68F"/>
    <a:srgbClr val="A5A190"/>
    <a:srgbClr val="A6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6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5" y="72"/>
      </p:cViewPr>
      <p:guideLst>
        <p:guide orient="horz" pos="1942"/>
        <p:guide pos="4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635 219,'-2'0,"1"0,0 0,0 0,0 0,0 0,-1 1,1-1,0 0,-1 0,1 1,1 0,-2-1,0 0,-1 0,1 1,1-1,0 0,0 0,0 0,0 1,-1-1,1 1,0 0,0-1,-1 0,-1 1,2-1,1 1,-2 0,1-1,-1 1,0-1,2 1,-2 0,0-1,1 2,-1-2,1 1,-1 0,0-1,1 3,0-3,0 1,-2 0,1-1,1 1,1 0,-2 0,0-1,1 3,1-2,-1 0,-1 0,2 0,-1 1,0 2,1-3,-1-1,1 2,-1 2,1-3,-1 1,1 0,0-1,0 1,0-1,-1-1,1 1,0 1,0-1,-1 0,1 1,-1-1,0 1,1 0,-1-2,1 2,-1 0,0 0,0-2,1 2,-1-1,1 0,0 1,-1-1,1 1,-1 0,1 0,0-1,0 0,0 0,0 0,0 0,0 0,0 1,0-1,-1 0,1 1,0-1,-1 0,1 0,0 0,0 0,-1 0,1 0,0 0,0 0,0 1,0-1,0 0,0 1,0-1,0 2,0-2,0 0,0 0,1 3,-1-2,1 0,-1-1,0 1,1-1,0 1,0 0,0 0,0 0,-1 0,1 0,0-2,0 3,-1-2,1 2,0-2,-1 0,1 1,-1-1,1 2,0 0,0-1,0 0,0 0,-1-1,1 2,0-3,1 1,-2 0,1 0,1 1,-1-1,0 1,0-2,0 0,0 1,1-1,-1 0,0 1,1-1,0 1,-2 0,2-1,1 0,0 0,-2 0,0 0,0 0,0 0,0 1,1-1,0 0,-1 0,0 0,1 1,-1-1,0 0,0 0,1 0,-1 0,0 0,1 0,-1 0,0 0,1 0,1 0,0 0,-2 0,1-1,0 1,-1-1,1 1,-1 0,0 0,0-1,0 1,1 0,0-1,1 0,-2 0,1 1,-1 0,0 0,1 0,-1 0,0 0,0 0,0 0,1-1,-1 1,0 0,0 0,0 0,0 0,0-1,0 1,1 0,-1-1,0 1,1 0,-1 0,0 0,1 0,0-1,1 0,-2 1,1 0,-1 0,0-1,0 1,0 0,0 0,0-1,1 1,-1-1,1 1,-1-1,0 1,1 0,-1-1,0 1,1 0,-2-1,1 1,0 0,1-1,-1 1,0-1,0 1,0 0,0-1,0 0,0 0,0 1,0 0,-1-1,2 0,-1 0,0 1,1 0,-2-1,1 1,0 0,0-1,0 1,0 0,0 0,0 0,0 0,0-1,1 1,-1 0,0 0,1-1,-1 1,0 0,0 0,0 0,0-1,0 1,0 0,1 0,-1 0,0 0,0-1,0 1,1 0,-1 0,1 0,0-1,0 0,0 1,-2-1,1 1,1 0,-1-1,0 1,1-1,-1 1,0 0,1-1,-1 1,0 0,0 0,0 0,0 0,0-1,1 1,-1 0,0 0,1 0,0-1,-1 1,1 0,-1 0,-1-1,2-1,-1 2,0-1,1 1,-1 0,0-1,2 0,-2 0,1 1,-2-1,1 1,0 0,1-1,-1 1,0 0,1 0,-1 0,1-2,0 2,-1 0,0-2,0 2,0 0,0-1,2 0,-2 1,1 0,-1 0,1 0,-1 0,1 0,-1 0,1 0,0 0,0 0,0 0,0 0,-1 0,1 0,0 0,1 0,0 0,-1 0,-1 0,2 0,-1 0,0 0,-1 0,2 0,-1 0,-1 0,0 0,0 0,0 0,1 0,0 0,0 0,0 0,0 0,0 0,0 0,0 0,0 0,0 0,1 0,-1 0,1 0,-1 0,1 0,-1 0,1 0,0 0,-1 0,0 0,0 0,-1 0,1 0,-1 0,0 0,1 0,-1 0,1 0,0 0,1 0,-2 0,1 0,-1 0,0 0,2 0,-1-1,-1 1,1 0,-1 0,1 0,0-1,-1 0,0 1,0 0,0 0,1 0,1 0,0 0,-2 0,1 0,-1 0,2 0,-1 0,1 0,-2 0,2 0,0 0,-1 0,0 0,2 0,-1 0,-2 0,2 0,-1 0,-1 0,1 0,-1 0,1 0,0 0,-1 0,0 0,1 0,-1 0,0 0,0 0,0 0,2 0,-2 0,0 0,0 0,0 0,1 0,-1 0,0 0,2 0,-1 0,1 0,-1 0,1 0,0 0,0 0,-2 0,0 0,0 0,0 0,0 0,0 0,0 0,1 0,-1 0,1 0,-1 0,2-1,-1 1,0 0,-1 0,0 0,2 0,-2 0,1 0,-1 0,0 0,0 0,0 0,0 0,1 0,-1 0,0 0,1 0,-1 0,1 0,-1 0,0 0,0 0,0 0,0 0,0 0,0 0,0 0,0 0,0 0,1 0,-1 0,1 0,-1 0,0 0,0 0,0 0,0 0,1 0,1 0,-2 0,1 0,-1 0,0 0,1 0,0 0,1 0,-2 0,1 0,0 0,0 0,-1 0,0 0,1 0,-1 0,0 0,1 0,0 0,-1 0,0 0,1 0,-1 0,0 0,0 0,0 0,0 0,0 0,0 0,2 0,-1 0,0 0,1 0,-2 0,1 0,0 0,-1 0,2 0,-1 0,-1 0,1 0,-1 0,0 0,0 0,1 0,0 0,-1 0,1 0,0 0,0 0,1 0,1 0,-2 0,0 0,-1 0,1 0,0 0,1 0,0 0,-1 0,-1 0,1 0,-1 0,1 0,0 0,-1 0,2 0,-1 0,0 0,-1 0,1 0,-1 0,1 0,0 0,-1 0,2 0,-1 0,1 0,-1 0,1 0,-2 0,1 0,-1 0,0 0,1 0,0 0,2 0,-3 0,2 0,-2 0,1 0,0 0,0 0,-1 0,1 0,-1 0,0 0,0 0,1 0,-1 0,0 0,0 0,0 0,0 0,1 0,-1 0,0 0,1 0,0 0,0 0,0 0,0 0,-1 0,0-1,0 1,0-1,-1 0,1 0,-1 0,1 0,-1 0,0 0,0-1,0 1,0 0,0-1,0 1,0 0,0 0,0 0,0 0,0 0,0 0,0 0,0 0,0-1,0-1,-1 3,1-2,-1 1,1 0,0 0,0 0,0 0,0-1,0 1,-1-1,1 1,0 0,0 0,0 0,0 0,0 0,0 0,0-1,0 1,0 0,0 0,0 0,-1-1,1 1,0 0,0 0,0-1,0 1,-2 0,2-1,0 1,0 0,0-1,0 1,0 0,0 0,0 0,0 0,0 0,0 0,0 0,0 0,-1-1,1 1,0 0,0-2,0 2,-1-1,0 1,0 0,0-1,1 0,-1 0,0 0,0 1,0-1,1 1,-1-1,-1 1,2 0,-1-1,1 1,-1 0,1 0,0 0,-2 0,1 0,0-1,0 1,0 0,0 0,0 0,0 0,1 0,-3 1,1-2,1 0,0 2,0-1,0 0,0 0,0 1,0-1,-1 0,1 0,0 1,0 0,0 0,0-1,-1 1,0 0,0 0,1 0,0 0,-1 0,1 0,0 0,0 0,-1 0,1 0,0 0,0 0,0 0,0 0,0 0,0 0,0 0,0 0,-1 0,0 0,1 0,0 0,0 0,-1 0,0 0,-2 0,3 0,-1 0,1 0,0 0,0 0,-1 0,-3 0,4 0,0 0,0 0,-1 0,1 0,0 0,0 0,-2 0,2 0,0 0,0 0,0 0,0 0,-3 1,3-1,-1 0,1 0,0 0,0 0,0 0,0 0,-5 2,5-2,0 0,0 0,0 0,0 0,-1 0,1 0,0 0,0 0,0 0,-3 0,3 0,0 0,0 0,0 0,-1 0,1 0,-1 0,0 0,0 0,0 0,-3 0,3 0,0 0,1 0,0 0,-1 1,1 0,0-1,-1 0,1 0,-1 0,1 0,0 0,-1 0,1 0,0 0,-1 0,0 0,1 0,0 0,-1 0,1 0,0 0,0 0,0 0,-1 0,1 0,0 0,-1 0,-3 0,4 0,0 0,0 0,-1 0,-2 0,3 0,-1 0,1 0,-3 0,3 0,-1 0,1 0,0 0,-1 0,1 0,-3 0,3 0,-1 0,1 0,-2 0,2 0,0 0,0 0,0 0,-4 0,4 0,-1 0,1 0,-3 0,1 0,0 0,2 0,-1 0,-3 0,2 0,1 0,-1 0,0 0,-1 0,3 0,-1 0,-3 0,2 0,0 0,1 0,-2 0,0 1,2-1,1 0,-3 1,1-1,0 0,2 1,-1-1,0 0,1 0,0 0,-1 1,-3 0,3-1,1 0,-1 0,1 0,0 0,0 0,0 0,0 0,0 0,-2 0,2 0,0 0,0 0,0 0,-2 0,1 0,1 0,0 0,0 0,0 0,0 0,-4 0,2 0,2 0,0 0,0 0,0 0,-1 0,0 0,0 0,0 0,0 0,1 0,-3 0,3 0,0 1,-3-1,2 0,1 1,0-1,-1 0,1 0,0 0,0 0,0 0,0 0,-2 1,1 0,1-1,0 0,0 0,0 0,0 0,0 0,0 0,-1 0,1 0,0 0,-1 0,1 0,-1 0,1 0,-1 0,1 0,0 0,0 0,-2 0,1 0,0 0,1 0,0 0,0 0,-1 0,-3 0,4 0,0 0,-1 0,0 0,1 0,0 0,-2 0,1 0,0 0,1 0,0 0,-3 0,1 0,2 0,0 0,0 0,0 0,0 0,-1 0,1 0,-1 0,1 0,-1 0,0 0,1 0,0 0,-1-1,1 1,0 0,0 0,-2-1,1 1,1 0,-1 0,-3-1,3 0,1 1,-2 0,2 0,-3-1,0 1,1-1,1 1,1 0,-1 0,0-1,0 1,0 0,1 0,-1 0,1 0,-2 0,1-1,0 1,1 0,-2-1,2 1,0 0,0 0,0 0,0 0,0 0,-1 0,1 0,-2 0,1 0,1 0,0 0,0 0,-1 0,1 0,0 0,-1 0,1 0,-3 0,3 0,-1 0,1 0,0 0,0 0,0 0,0 0,0 0,0 0,0 0,0 0,-1 0,1 0,0 0,-1 0,0 0,0 0,1 0,0 0,0 0,-1 1,1-1,0 0,0 0,0 0,0 0,0 0,0 0,0 0,-1 0,1 0,0 0,-1 0,1 0,0 0,0 0,0 0,0 0,-2 0,2 0,0 0,0 0,0 0,0 0,-1 0,1 0,0 0,-1 0,1 0,0 0,0 0,0 0,0 0,0 0,0 0,0 0,0 0,-1 0,1 0,0 0,-1 0,1 0,0 0,0 0,0 0,0 0,-1 0,1 0,0 0,-1 0,1 0,-2-1,3 0,0 0,0 0,0 0,0 0,0-1,0 1,0 0,0-1,0 1,0 0,0 0,0 0,0 0,0 0,0 0,0 0,0 0,0-1,0 1,0 0,0-1,0 0,1 1,-1 0,2 0,-1 0,0 0,0 0,0 1,0-1,0 0,0 0,1 1,-1-1,0 0,0 0,0 1,0 0,0-1,1 1,-2-1,1 1,1-1,-1 1,0 0,1-1,-2 0,1 1,0 0,1-1,-1 1,0 0,0 0,0-2,0 2,0 0,1 0,0 1,-1 0,1 0,-1-1,-1 1,2 0,-1 1,0-1,-1 1,0-1,0 0,-1 0,0 0,0 0,-1 0,1-1,0 2,0-2,0 0,0 0,0 0,0 0,0 0,-1 0,1-2,1 1,0 0,1 0,0 1,0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253 72,'-1'-1,"2"2,0 0,0-1,0 1,-1 0,2 0,-1 0,0-1,0 1,0 0,0-1,0 1,0-1,0 0,0 0,0 0,0 0,3 0,-3 0,2 0,-2 0,2 0,-1 0,0 0,0 0,2 0,-1 0,0 0,-1 0,-1 0,1-1,-1 1,0 0,0 0,0 0,0 0,0 0,0-1,1 0,0 0,-1 1,0-1,1 1,-1 0,0 0,0 0,0 0,1-1,-1 0,0 1,0-1,1 1,0-1,-1 1,0 0,0 0,0 0,0 0,0 0,0 0,1 0,-1 1,0-1,1 1,-1 0,0-1,0 0,1 2,-1-1,1 0,-1-1,0 2,0-1,0-1,1 1,-1-1,0 0,0 0,0 0,1 0,0 0,0 0,0 0,1 0,0 0,0 0,0 0,-1-1,1 1,-2-1,2 0,-1 0,0 1,0-1,0 1,-1-1,1 1,-1-1,0 1,1-1,1 1,-1 0,0-1,-1 0,2 1,-2 0,1 0,0-1,-1 1,1 0,-1 0,0 0,0 0,0 0,1 0,0 0,-1 0,1 0,-1 0,0 0,2 0,-2 0,0 1,0-1,0 1,0-1,1 1,0 0,0 0,-1-1,1 1,-1-1,0 1,1 0,-1-1,0 0,0 0,0 0,0 0,0 0,1 0,2 0,-1 0,-1 0,2-1,-3 0,2-1,-1 1,1 0,0 0,-3 0,1 1,1 0,-1 1,0 1,0-1,-1 0,1-1,1 1,-1-1,1 0,0-1,0 1,-2-1,1 0,1 1,-1 0,1 0,0 2,-1-2,0 2,-1-1,2 0,-1 2,0-2,-1 0,1 0,0 1,0-1,0 1,-1-1,2 0,-1 2,0-3,0 1,0 1,0-1,0 0,-1 0,1 1,0-2,0 1,-1 1,1-1,0 0,0 1,0-1,0 0,0-1,-1 3,2-2,0 0,-2 1,1-1,-1 0,1 0,1-1,-2 1,0 0,1 1,0-1,0 0,-1 0,1 0,0 0,0 0,0 1,0-1,0-1,-1 2,1-1,0-1,0 1,-1 1,1-1,0-1,0 1,-1 1,1-1,0 0,0 0,0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544 151,'1'0,"0"0,0 0,0 0,0 0,0 0,0 0,0 0,1 0,-1 0,1 0,-1 0,0 0,1 0,0 0,1 0,-1 0,0 0,-1 0,1 0,-1 0,0 0,0 0,0 0,1 0,-1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575 133,'0'1,"0"0,0 0,0 0,0 1,0-1,0 0,0 0,0 0,0 1,0-1,0 1,0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7T22:03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297 65,'0'-1,"1"1,0 0,-1 1,1 1,1-1,0 0,-1 0,0-1,1 1,-1 1,1-2,-1 2,0 0,-1-1,1-1,0 0,1 2,-2-1,1-1,0 0,0 1,0 1,0-1,0-1,0 1,1-1,-1 0,0 3,2-2,-2-1,0 0,0 0,0 0,0 0,1 0,-1 0,1 2,1-2,0 2,0-1,-1-1,2 2,-2-1,0 0,0-1,0 1,0 0,-1 1,1-2,0 1,0-1,-1 0,0 0,0 0,0 1,0 0,0-1,0 1,1-1,-1 0,0 0,2 1,-2 0,0 1,1-2,-1 0,-1 1,3-1,-2 1,-1 0,3 0,-2 0,1 1,0 0,-1-2,2 2,-2 0,0-1,2 1,-1-1,1 1,-1 0,0 0,0 0,0 0,1 0,0 0,-1-1,2 1,0 0,-1 0,-1 0,0 0,0-1,0 2,0-2,0 0,0 3,1-2,-1 0,-1-1,0 1,2 0,-2-1,1 0,-1 0,0 0,2 0,-1 1,0-1,0 0,0 1,0-1,-2 0,1 0,3 0,-4 0,4 0,-4 0,2 0,1 0,1 0,-3 0,1 2,-1-3,0 2,2 1,-3-2,2 1,1-2,-2 1,0 0,0 0,0 1,0 0,-1-1,2-1,-1 0,-1 1,1 0,2 2,-1-1,0-1,-2 0,1 1,0-1,0 0,0 0,1 2,0-2,-1 1,-1 0,2-1,-1 1,0 0,0 0,1-1,-1 0,0 2,1-2,-2 0,1 1,1-2,-1 1,-1 0,1 1,0-1,0 0,0 0,0 2,0-2,0-1,0 1,0 0,0 1,0-1,0 0,0 0,0 0,0 0,1 0,-1 0,-1 0,1 0,0 0,0 0,0 0,1 0,-1 2,0-2,1 0,-1 2,0-2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7T22:03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563 285,'1'0,"1"1,-1-1,1 1,0-1,0 1,0 0,0 0,-1-1,1 1,-1-1,0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7T22:03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600 264,'0'1,"0"0,-1 3,0-2,0-1,0-1,0 2,0-1,1 0,0 0,-1 0,1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7T22:03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619 294,'0'-1,"0"0,1 1,0 0,0 0,0 0,0 0,2 0,0 0,-1 0,0 0,0 0,-1 0,1 0,-1 0,0 0,0 0,0 0,0 0,0 0,0 0,0 0,0 0,1 0,-1 0,0 0,2 0,-1 0,-1 0,0 0,2 0,-2 0,0 1,1-1,-1 0,0 0,1 0,0 1,0-1,-1 0,0 1,1-1,-1 0,2 0,-2 0,0 0,1 0,1 0,0 0,-2 0,3 0,-1 0,-1 0,2 0,-1 0,-1 0,0 0,1 0,0 0,0 0,-1 0,0 0,0 0,0 0,1 0,1 1,-3 0,1 0,-1-1,1 1,0-1,-1 1,2-1,1 1,-1-1,0 0,2 3,-1-2,0-1,-1 1,-1 0,0-1,0 0,0 1,1 1,0 0,-2-2,2 0,-1 1,2-1,-3 0,2 1,-1-1,-1 0,1 1,2 1,-1-2,1 0,-2 0,1 1,-1-1,-1 0,0 0,0 0,1 1,-2 0,2 0,-1-1,1 1,-1-1,1 0,0 1,0-1,0 0,-1 0,2 1,-1 0,0-1,-1 0,1 0,0 1,1 1,0-1,-1 0,-1-1,0 1,1-1,-1 0,0 1,1-1,-1 0,0 1,3 0,-3-1,1 1,-1-1,2 1,-2-1,1 1,-1-1,1 1,0 0,-1-1,2 1,-2 0,0-1,1 0,-2 1,1-1,2 1,-3 0,2 0,0-1,-1 1,2 0,-1-1,2 1,-3-1,1 0,0 2,1-2,-1 0,2 0,-2 0,-1 0,2 0,-1 0,1 0,0 0,-1 0,-1 0,1 0,-1 0,2 0,0 0,0 0,-1 0,1 0,0 0,-2 0,1 0,1 0,-2 0,1 0,2 0,-3 0,2 0,-2 0,0 0,0 0,1 0,-1 0,0 0,1 0,-1 0,0 0,0 0,0 0,2 0,-2 0,2 0,0 0,1 0,-2 0,0 0,0 0,-1 0,1 0,0 0,-1 0,1 0,-1 0,0 0,1 0,-1 1,0-1,1 0,1 0,1 0,-2 0,-1 0,1 0,-1 0,0 0,0 0,0 1,0-1,0 0,1 0,-1 0,0 0,2 0,-2 0,1 0,-1 0,0 0,1 0,-1 0,1 0,0 0,-1 0,2 0,-2 0,1 0,0 0,0 0,0 0,2 0,-3 0,0 0,1 0,-1 0,1 0,-1 0,0 1,3-1,-2 0,0 1,1 0,-2-1,0 1,2-1,1 0,-3 0,1 0,2 0,-2 0,-1 0,1 0,-1 0,1 0,-1 0,0 0,0 0,0 0,0 0,0 0,1 0,-1 0,0 0,2 0,-2 0,1 0,-1 0,0 0,0 0,0 0,0 0,0 0,1 0,-1 0,0 0,2 0,-1 0,0 0,-1 0,2 0,-2 0,2 0,-1 0,0 0,1 0,0 0,-2 0,1 0,-1 0,1 0,-1 0,0 0,1 0,-1 0,2 0,-1 0,1 0,-1 0,2 0,-3 0,3 0,-1 0,0 0,-1 0,-1 0,1 0,1 1,-2-1,0 0,0 1,0 0,0-1,1 1,0 0,-1 0,0-1,1 1,-1 0,1 0,0 0,1 3,0-3,-2 1,0-2,2 1,-1 1,0 0,-1 0,1-1,-1 1,1-1,0 1,-1 0,1-1,0 0,-1 1,0 1,0-2,0 1,-1 0,1-2,0 3,0-2,0-1,0 3,0-1,1-1,-2 1,1 0,-1 0,0-1,1 3,-1-3,0 0,0 0,0 0,0 2,1-2,-1 1,0-1,0 3,0-2,0-1,0 0,0 0,0 1,0 0,-1 2,0-3,-1-1,2 2,0-1,-4 0,2 1,1-1,0 0,0 2,0-3,0 0,-2 2,2-1,-1 0,1-1,0 1,-1-1,1 1,0 0,0-1,0 1,-1-1,1 0,-2 1,1-1,0 1,0 0,0-1,-4 1,3-1,-2 0,-1 0,2 2,0-1,1 0,2 0,-1-1,-6 0,3 0,0 0,1 0,1 0,-1 0,3 0,-1 0,0 0,-3 0,4 0,0 0,0 0,-3 0,2 0,0 0,-1 0,0 0,0 0,-1 0,0 0,1 0,0 0,0 0,1 0,1 0,0 0,0 0,-1 0,-2 0,3 0,-1 0,1 0,0 0,-1 0,-2 0,2 0,0 0,1 0,-2 0,-1 0,0 0,0 0,0 0,2 0,-1 0,1 0,1 0,0 0,-5 0,3 0,-1 0,1 0,-2 0,2 0,1 0,1 0,-4 0,1 0,1 0,-1 0,2 0,0 0,-2 0,2 0,1 0,-1 0,-6 0,1 0,2 0,0 0,1 0,0 0,-2 0,0 0,-2 0,3 0,1 0,0 0,-1 0,2 0,0 0,1 0,-2 0,1 0,-3 0,2 0,1 0,-1 0,-1 0,0 0,2 0,1 0,0 0,0 0,-3 0,4 0,-1 0,1 0,-1 0,1 0,0 0,-1 0,-2 0,3 0,0 0,0 0,0 0,-1 0,1 0,-4 0,2 0,1 0,1 0,0 0,-5 0,1 0,2-1,0 1,0-1,1 0,-5 0,4 0,-2 0,1 1,1-1,-1 0,0 1,1 0,0-1,1 0,0 0,0 1,2-1,-2 0,0-1,-1 1,1 0,0 0,1 1,-2-1,2 1,-1-1,0 0,0 1,0-1,-2 0,1 0,1 1,-1-1,-1 0,3 1,-3-1,3 0,-2-1,0 1,-1-1,0 2,-2-4,3 3,0 0,-1 1,-1-1,1 0,2 1,-2-1,1-1,1 1,0 1,-3-4,1 3,2 1,-1 0,0 0,1-2,0 0,-2 2,2-1,-1 1,2 0,-2-1,2 0,-2 1,1-1,-2 1,0 0,3 0,-1 0,0 0,1 0,-1 0,0 0,-2-3,2 3,0 0,-1 0,1 0,1 0,-2-1,1 1,1 0,-3-1,3 1,-3-2,3 1,0 0,0 1,0 0,-1 0,0-1,0 1,0 0,-2-1,3 1,-3-1,2 1,-3 0,1-1,2 0,-2 1,0-2,2 1,-1 0,-1 0,1 0,-1 0,0 0,1 0,2 0,-1 1,0-1,1 0,-2 1,1-1,1 0,0 0,-2 0,2 0,-1 0,0 0,2 0,-1 1,-1-1,2 0,-4 0,3 0,1 0,-2-1,1 2,1-1,0-1,-1 2,0-2,0 1,1 0,-1-1,1 0,-1-1,1 2,-2 0,2-1,0 1,0-1,0 1,-1 1,0-1,1-1,0 1,0 0,0 0,0 0,0 0,0-1,0 1,0 0,0-1,0 1,0 0,0-1,1 1,-1 0,1 0,-1 0,1 0,0 0,-1 0,0 0,1 0,1 1,-1-2,0 1,0 1,-1-1,2 0,0 0,-2 0,1 1,-1-2,2 0,0 2,-2-1,2 0,1 0,-2 0,0 1,-1-1,1 0,0 0,-1 0,2 1,-1 0,0 0,1 0,-1 0,1 0,-1 0,1-1,1 1,-1 0,-1 0,0-2,0 1,0 1,0 0,0 0,0 0,0 0,0 0,0 0,1 0,-1 0,0 0,1 0,-1 0,0 0,1 0,-1 0,0 0,0 0,1-1,0 1,-1 0,1-1,0 0,0 0,-1 0,2 1,-1-1,1 0,-2 0,1 1,0 0,0 0,-1-1,0 0,1 1,-2-1,1 1,0-1,-1 0,2 1,0-2,-1 2,-1-1,2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7T22:03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592 280,'-1'1,"1"0,-1 0,1 1,0-1,0 0,0 0,0 1,-2-2,0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00" y="1854199"/>
            <a:ext cx="91458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00" y="3602038"/>
            <a:ext cx="9145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366" y="551543"/>
            <a:ext cx="10517671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4434" y="-16138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0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690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469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4776" y="5617298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1955">
                <a:solidFill>
                  <a:schemeClr val="tx1">
                    <a:lumMod val="50000"/>
                  </a:schemeClr>
                </a:solidFill>
              </a:defRPr>
            </a:lvl1pPr>
            <a:lvl2pPr marL="442595" indent="0" algn="ctr">
              <a:buNone/>
              <a:defRPr sz="1955"/>
            </a:lvl2pPr>
            <a:lvl3pPr marL="886460" indent="0" algn="ctr">
              <a:buNone/>
              <a:defRPr sz="1760"/>
            </a:lvl3pPr>
            <a:lvl4pPr marL="1329055" indent="0" algn="ctr">
              <a:buNone/>
              <a:defRPr sz="1565"/>
            </a:lvl4pPr>
            <a:lvl5pPr marL="1772285" indent="0" algn="ctr">
              <a:buNone/>
              <a:defRPr sz="1565"/>
            </a:lvl5pPr>
            <a:lvl6pPr marL="2215515" indent="0" algn="ctr">
              <a:buNone/>
              <a:defRPr sz="1565"/>
            </a:lvl6pPr>
            <a:lvl7pPr marL="2658745" indent="0" algn="ctr">
              <a:buNone/>
              <a:defRPr sz="1565"/>
            </a:lvl7pPr>
            <a:lvl8pPr marL="3101340" indent="0" algn="ctr">
              <a:buNone/>
              <a:defRPr sz="1565"/>
            </a:lvl8pPr>
            <a:lvl9pPr marL="3544570" indent="0" algn="ctr">
              <a:buNone/>
              <a:defRPr sz="1565"/>
            </a:lvl9pPr>
          </a:lstStyle>
          <a:p>
            <a:pPr fontAlgn="base"/>
            <a:r>
              <a:rPr lang="zh-CN" altLang="en-US" sz="1955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16" y="196922"/>
            <a:ext cx="12198965" cy="4676775"/>
            <a:chOff x="0" y="263187"/>
            <a:chExt cx="12196561" cy="4678119"/>
          </a:xfrm>
          <a:solidFill>
            <a:schemeClr val="bg2">
              <a:lumMod val="6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263187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61" y="2659028"/>
              <a:ext cx="12192000" cy="1713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accent2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>
              <a:off x="0" y="4373089"/>
              <a:ext cx="12192000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 flipV="1">
              <a:off x="0" y="4788227"/>
              <a:ext cx="376047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908"/>
              <a:ext cx="3760470" cy="8257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603"/>
              <a:ext cx="3761105" cy="12068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8322945" y="4788227"/>
              <a:ext cx="387350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8322945" y="4870166"/>
              <a:ext cx="3790315" cy="3811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8323580" y="4940036"/>
              <a:ext cx="3868420" cy="1270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4A411D-AA37-4616-B148-568AAC33223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469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469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2345">
                <a:solidFill>
                  <a:schemeClr val="tx1"/>
                </a:solidFill>
              </a:defRPr>
            </a:lvl1pPr>
            <a:lvl2pPr marL="44259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2pPr>
            <a:lvl3pPr marL="8864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32905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177228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21551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265874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10134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354457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31" y="1681087"/>
            <a:ext cx="5184208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31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739014-AF18-412C-BAF0-FD1E944270A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3125"/>
            </a:lvl1pPr>
            <a:lvl2pPr>
              <a:defRPr sz="2735"/>
            </a:lvl2pPr>
            <a:lvl3pPr>
              <a:defRPr sz="2345"/>
            </a:lvl3pPr>
            <a:lvl4pPr>
              <a:defRPr sz="1955"/>
            </a:lvl4pPr>
            <a:lvl5pPr>
              <a:defRPr sz="1955"/>
            </a:lvl5pPr>
            <a:lvl6pPr>
              <a:defRPr sz="1955"/>
            </a:lvl6pPr>
            <a:lvl7pPr>
              <a:defRPr sz="1955"/>
            </a:lvl7pPr>
            <a:lvl8pPr>
              <a:defRPr sz="1955"/>
            </a:lvl8pPr>
            <a:lvl9pPr>
              <a:defRPr sz="1955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34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95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95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3125"/>
            </a:lvl1pPr>
            <a:lvl2pPr marL="442595" indent="0">
              <a:buNone/>
              <a:defRPr sz="2735"/>
            </a:lvl2pPr>
            <a:lvl3pPr marL="886460" indent="0">
              <a:buNone/>
              <a:defRPr sz="2345"/>
            </a:lvl3pPr>
            <a:lvl4pPr marL="1329055" indent="0">
              <a:buNone/>
              <a:defRPr sz="1955"/>
            </a:lvl4pPr>
            <a:lvl5pPr marL="1772285" indent="0">
              <a:buNone/>
              <a:defRPr sz="1955"/>
            </a:lvl5pPr>
            <a:lvl6pPr marL="2215515" indent="0">
              <a:buNone/>
              <a:defRPr sz="1955"/>
            </a:lvl6pPr>
            <a:lvl7pPr marL="2658745" indent="0">
              <a:buNone/>
              <a:defRPr sz="1955"/>
            </a:lvl7pPr>
            <a:lvl8pPr marL="3101340" indent="0">
              <a:buNone/>
              <a:defRPr sz="1955"/>
            </a:lvl8pPr>
            <a:lvl9pPr marL="3544570" indent="0">
              <a:buNone/>
              <a:defRPr sz="1955"/>
            </a:lvl9pPr>
          </a:lstStyle>
          <a:p>
            <a:pPr marL="0" marR="0" lvl="0" indent="0" algn="l" defTabSz="885825" rtl="0" eaLnBrk="0" fontAlgn="base" latinLnBrk="0" hangingPunct="0">
              <a:lnSpc>
                <a:spcPct val="90000"/>
              </a:lnSpc>
              <a:spcBef>
                <a:spcPct val="35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255FCF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3125" b="0" i="0" u="none" strike="noStrike" kern="1200" cap="none" spc="0" normalizeH="0" baseline="0" noProof="0" dirty="0">
              <a:ln>
                <a:noFill/>
              </a:ln>
              <a:solidFill>
                <a:srgbClr val="255FCF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23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81" y="365123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6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3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5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540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366" y="2187443"/>
            <a:ext cx="10517671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5367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639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6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41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741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18440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844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6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3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5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540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54" y="365125"/>
            <a:ext cx="10517671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54" y="1744961"/>
            <a:ext cx="51588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54" y="2615609"/>
            <a:ext cx="5158803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416" y="1744961"/>
            <a:ext cx="51842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416" y="2615609"/>
            <a:ext cx="518420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765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867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138" y="2159000"/>
            <a:ext cx="5716126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9138" y="3733201"/>
            <a:ext cx="5716126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9703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30728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3072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66" y="713673"/>
            <a:ext cx="4682576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629" y="713673"/>
            <a:ext cx="5713007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366" y="2313873"/>
            <a:ext cx="4682576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6956" y="365125"/>
            <a:ext cx="909080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65" y="365125"/>
            <a:ext cx="944830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20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20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8775" cy="1325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838200" y="1825625"/>
            <a:ext cx="1051877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pull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34925" y="-15875"/>
            <a:ext cx="12201525" cy="6889750"/>
          </a:xfrm>
          <a:prstGeom prst="rect">
            <a:avLst/>
          </a:prstGeom>
          <a:blipFill rotWithShape="1">
            <a:blip r:embed="rId1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1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647700" y="255588"/>
            <a:ext cx="10790238" cy="5826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en-US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6200" y="6478588"/>
            <a:ext cx="11977688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69188" y="5659438"/>
            <a:ext cx="4254500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lIns="118152" tIns="59076" rIns="118152" bIns="59076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179388" y="339725"/>
            <a:ext cx="11726863" cy="417513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659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ll/>
  </p:transition>
  <p:hf sldNum="0" hdr="0" ftr="0"/>
  <p:txStyles>
    <p:titleStyle>
      <a:lvl1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03030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346075" indent="-346075" algn="l" defTabSz="885825" rtl="0" eaLnBrk="0" fontAlgn="base" hangingPunct="0">
        <a:lnSpc>
          <a:spcPct val="90000"/>
        </a:lnSpc>
        <a:spcBef>
          <a:spcPct val="35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1pPr>
      <a:lvl2pPr marL="346075" indent="-346075" algn="l" defTabSz="885825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0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2pPr>
      <a:lvl3pPr marL="11068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15513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1993900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243649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5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76618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259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8646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2905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8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1551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5874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0134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4457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customXml" Target="../ink/ink4.xml"/><Relationship Id="rId7" Type="http://schemas.openxmlformats.org/officeDocument/2006/relationships/image" Target="../media/image21.png"/><Relationship Id="rId6" Type="http://schemas.openxmlformats.org/officeDocument/2006/relationships/customXml" Target="../ink/ink3.xml"/><Relationship Id="rId5" Type="http://schemas.openxmlformats.org/officeDocument/2006/relationships/image" Target="../media/image20.png"/><Relationship Id="rId4" Type="http://schemas.openxmlformats.org/officeDocument/2006/relationships/customXml" Target="../ink/ink2.xml"/><Relationship Id="rId3" Type="http://schemas.openxmlformats.org/officeDocument/2006/relationships/image" Target="../media/image19.png"/><Relationship Id="rId2" Type="http://schemas.openxmlformats.org/officeDocument/2006/relationships/customXml" Target="../ink/ink1.xml"/><Relationship Id="rId10" Type="http://schemas.openxmlformats.org/officeDocument/2006/relationships/slideLayout" Target="../slideLayouts/slideLayout33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customXml" Target="../ink/ink8.xml"/><Relationship Id="rId7" Type="http://schemas.openxmlformats.org/officeDocument/2006/relationships/image" Target="../media/image26.png"/><Relationship Id="rId6" Type="http://schemas.openxmlformats.org/officeDocument/2006/relationships/customXml" Target="../ink/ink7.xml"/><Relationship Id="rId5" Type="http://schemas.openxmlformats.org/officeDocument/2006/relationships/image" Target="../media/image25.png"/><Relationship Id="rId4" Type="http://schemas.openxmlformats.org/officeDocument/2006/relationships/customXml" Target="../ink/ink6.xml"/><Relationship Id="rId3" Type="http://schemas.openxmlformats.org/officeDocument/2006/relationships/image" Target="../media/image24.png"/><Relationship Id="rId2" Type="http://schemas.openxmlformats.org/officeDocument/2006/relationships/customXml" Target="../ink/ink5.xml"/><Relationship Id="rId12" Type="http://schemas.openxmlformats.org/officeDocument/2006/relationships/slideLayout" Target="../slideLayouts/slideLayout33.xml"/><Relationship Id="rId11" Type="http://schemas.openxmlformats.org/officeDocument/2006/relationships/image" Target="../media/image28.png"/><Relationship Id="rId10" Type="http://schemas.openxmlformats.org/officeDocument/2006/relationships/customXml" Target="../ink/ink9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3124764" y="3799840"/>
            <a:ext cx="5885813" cy="1785620"/>
          </a:xfrm>
          <a:ln>
            <a:miter lim="800000"/>
          </a:ln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152" tIns="59076" rIns="118152" bIns="59076" numCol="1" rtlCol="0" anchor="t" anchorCtr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3125" b="1" i="0" u="none" strike="noStrike" kern="1200" cap="none" spc="0" normalizeH="0" baseline="0" noProof="0" dirty="0" smtClean="0">
              <a:ln>
                <a:noFill/>
              </a:ln>
              <a:solidFill>
                <a:srgbClr val="6A9DD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  市  建  设  系   </a:t>
            </a: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   静    </a:t>
            </a:r>
            <a:endParaRPr kumimoji="0" lang="en-US" altLang="zh-CN" sz="2000" b="1" i="0" u="none" strike="noStrike" kern="120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2020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kumimoji="0" lang="zh-CN" altLang="en-US" sz="2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19" y="2527300"/>
            <a:ext cx="11762106" cy="15557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brightRoom" dir="t"/>
            </a:scene3d>
          </a:bodyPr>
          <a:lstStyle/>
          <a:p>
            <a:pPr marL="0" marR="0" lvl="0" indent="0" algn="ctr" defTabSz="1209675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 织 等 节 拍 流 水 施 工</a:t>
            </a:r>
            <a:endParaRPr kumimoji="0" lang="zh-CN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1209675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课程《建筑施工组织》项目二：第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单元 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459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976313" cy="977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-1504950" y="16129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文本框 3"/>
          <p:cNvSpPr txBox="1"/>
          <p:nvPr/>
        </p:nvSpPr>
        <p:spPr>
          <a:xfrm>
            <a:off x="1317625" y="219075"/>
            <a:ext cx="4105275" cy="892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59395" name="Picture 4" descr="V8~~~3$(YP}2PC1J9RDCU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129348"/>
            <a:ext cx="8640763" cy="497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837055" y="90805"/>
            <a:ext cx="45440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 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等节拍流水（有间歇）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9793605" y="1210945"/>
            <a:ext cx="173164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异步距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有间歇</a:t>
            </a:r>
            <a:r>
              <a:rPr lang="en-US" altLang="zh-CN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t</a:t>
            </a:r>
            <a:r>
              <a:rPr lang="en-US" altLang="zh-CN" sz="2800" b="1" baseline="-25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j</a:t>
            </a: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无搭接</a:t>
            </a:r>
            <a:r>
              <a:rPr lang="en-US" altLang="zh-CN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t</a:t>
            </a:r>
            <a:r>
              <a:rPr lang="en-US" altLang="zh-CN" sz="2800" baseline="-25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d</a:t>
            </a:r>
            <a:endParaRPr lang="en-US" altLang="zh-CN" sz="2800" baseline="-25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0418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1985" y="875030"/>
            <a:ext cx="8498205" cy="5480050"/>
          </a:xfrm>
        </p:spPr>
      </p:pic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 成倍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节拍流水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9572625" y="799465"/>
            <a:ext cx="2734310" cy="5259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</a:t>
            </a: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不等</a:t>
            </a:r>
            <a:r>
              <a:rPr lang="en-US" altLang="zh-CN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节拍成倍</a:t>
            </a:r>
            <a:r>
              <a:rPr lang="en-US" altLang="zh-CN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.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步距相</a:t>
            </a: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等，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施工班组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成倍。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类似于</a:t>
            </a: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等节拍</a:t>
            </a: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等步距</a:t>
            </a: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1443" name="Picture 4" descr="B2{SDKCV1)GOMG5U4P{QZW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874078"/>
            <a:ext cx="8424863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 异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节拍流水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9533890" y="1511935"/>
            <a:ext cx="273431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</a:t>
            </a: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不等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步距</a:t>
            </a: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不等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2466" name="Picture 4" descr="0`W9C(L)[@}F6%H%XM10[QR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028383"/>
            <a:ext cx="8496300" cy="5064125"/>
          </a:xfrm>
        </p:spPr>
      </p:pic>
      <p:sp>
        <p:nvSpPr>
          <p:cNvPr id="5" name="文本框 4"/>
          <p:cNvSpPr txBox="1"/>
          <p:nvPr/>
        </p:nvSpPr>
        <p:spPr>
          <a:xfrm>
            <a:off x="9585960" y="877570"/>
            <a:ext cx="2734310" cy="5477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同一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节拍不等</a:t>
            </a:r>
            <a:r>
              <a:rPr lang="en-US" altLang="zh-CN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节拍也不等</a:t>
            </a:r>
            <a:r>
              <a:rPr lang="en-US" altLang="zh-CN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步距不等</a:t>
            </a:r>
            <a:r>
              <a:rPr lang="en-US" altLang="zh-CN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.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</a:t>
            </a:r>
            <a:r>
              <a:rPr lang="zh-CN" altLang="en-US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 非节奏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流水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" name="组合 33"/>
          <p:cNvGrpSpPr/>
          <p:nvPr/>
        </p:nvGrpSpPr>
        <p:grpSpPr>
          <a:xfrm>
            <a:off x="1207135" y="677545"/>
            <a:ext cx="9565640" cy="5217795"/>
            <a:chOff x="5925" y="3337"/>
            <a:chExt cx="7751" cy="3776"/>
          </a:xfrm>
        </p:grpSpPr>
        <p:grpSp>
          <p:nvGrpSpPr>
            <p:cNvPr id="93" name="组合 92"/>
            <p:cNvGrpSpPr/>
            <p:nvPr/>
          </p:nvGrpSpPr>
          <p:grpSpPr>
            <a:xfrm>
              <a:off x="5925" y="3337"/>
              <a:ext cx="7751" cy="3776"/>
              <a:chOff x="1333500" y="531491"/>
              <a:chExt cx="4265631" cy="2078044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1333500" y="531492"/>
                <a:ext cx="4265631" cy="2078043"/>
                <a:chOff x="1333500" y="531492"/>
                <a:chExt cx="4265631" cy="2078043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1333500" y="531492"/>
                  <a:ext cx="4265631" cy="2078043"/>
                </a:xfrm>
                <a:prstGeom prst="rect">
                  <a:avLst/>
                </a:prstGeom>
                <a:solidFill>
                  <a:srgbClr val="AACB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1333500" y="531492"/>
                  <a:ext cx="4265631" cy="1120026"/>
                </a:xfrm>
                <a:prstGeom prst="rect">
                  <a:avLst/>
                </a:prstGeom>
                <a:solidFill>
                  <a:srgbClr val="94E2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矩形 73"/>
              <p:cNvSpPr/>
              <p:nvPr/>
            </p:nvSpPr>
            <p:spPr>
              <a:xfrm>
                <a:off x="1520868" y="777411"/>
                <a:ext cx="3872204" cy="1586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1520875" y="1680737"/>
                <a:ext cx="683823" cy="899578"/>
                <a:chOff x="5923765" y="468123"/>
                <a:chExt cx="1790714" cy="2355707"/>
              </a:xfrm>
            </p:grpSpPr>
            <p:sp>
              <p:nvSpPr>
                <p:cNvPr id="80" name="矩形 79"/>
                <p:cNvSpPr/>
                <p:nvPr/>
              </p:nvSpPr>
              <p:spPr>
                <a:xfrm>
                  <a:off x="6707154" y="1903399"/>
                  <a:ext cx="223935" cy="920431"/>
                </a:xfrm>
                <a:prstGeom prst="rect">
                  <a:avLst/>
                </a:pr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" name="等腰三角形 75"/>
                <p:cNvSpPr/>
                <p:nvPr/>
              </p:nvSpPr>
              <p:spPr>
                <a:xfrm>
                  <a:off x="5923765" y="943026"/>
                  <a:ext cx="1790714" cy="1543719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" name="等腰三角形 75"/>
                <p:cNvSpPr/>
                <p:nvPr/>
              </p:nvSpPr>
              <p:spPr>
                <a:xfrm>
                  <a:off x="6096000" y="468123"/>
                  <a:ext cx="1446245" cy="1246763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" name="等腰三角形 75"/>
                <p:cNvSpPr/>
                <p:nvPr/>
              </p:nvSpPr>
              <p:spPr>
                <a:xfrm>
                  <a:off x="5993950" y="699201"/>
                  <a:ext cx="1650344" cy="1422710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2161601" y="1917277"/>
                <a:ext cx="499356" cy="656909"/>
                <a:chOff x="5923765" y="468123"/>
                <a:chExt cx="1790714" cy="2355707"/>
              </a:xfrm>
              <a:solidFill>
                <a:srgbClr val="5BAC4E"/>
              </a:solidFill>
            </p:grpSpPr>
            <p:sp>
              <p:nvSpPr>
                <p:cNvPr id="83" name="矩形 82"/>
                <p:cNvSpPr/>
                <p:nvPr/>
              </p:nvSpPr>
              <p:spPr>
                <a:xfrm>
                  <a:off x="6707154" y="1903399"/>
                  <a:ext cx="223935" cy="9204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4" name="等腰三角形 75"/>
                <p:cNvSpPr/>
                <p:nvPr/>
              </p:nvSpPr>
              <p:spPr>
                <a:xfrm>
                  <a:off x="5923765" y="943026"/>
                  <a:ext cx="1790714" cy="1543719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5" name="等腰三角形 75"/>
                <p:cNvSpPr/>
                <p:nvPr/>
              </p:nvSpPr>
              <p:spPr>
                <a:xfrm>
                  <a:off x="6096000" y="468123"/>
                  <a:ext cx="1446245" cy="1246763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6" name="等腰三角形 75"/>
                <p:cNvSpPr/>
                <p:nvPr/>
              </p:nvSpPr>
              <p:spPr>
                <a:xfrm>
                  <a:off x="5993950" y="699201"/>
                  <a:ext cx="1650344" cy="1422710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9" name="任意多边形: 形状 88"/>
              <p:cNvSpPr/>
              <p:nvPr/>
            </p:nvSpPr>
            <p:spPr>
              <a:xfrm>
                <a:off x="1520875" y="531491"/>
                <a:ext cx="357866" cy="199924"/>
              </a:xfrm>
              <a:custGeom>
                <a:avLst/>
                <a:gdLst>
                  <a:gd name="connsiteX0" fmla="*/ 2116 w 357866"/>
                  <a:gd name="connsiteY0" fmla="*/ 0 h 199924"/>
                  <a:gd name="connsiteX1" fmla="*/ 355750 w 357866"/>
                  <a:gd name="connsiteY1" fmla="*/ 0 h 199924"/>
                  <a:gd name="connsiteX2" fmla="*/ 357866 w 357866"/>
                  <a:gd name="connsiteY2" fmla="*/ 20991 h 199924"/>
                  <a:gd name="connsiteX3" fmla="*/ 178933 w 357866"/>
                  <a:gd name="connsiteY3" fmla="*/ 199924 h 199924"/>
                  <a:gd name="connsiteX4" fmla="*/ 0 w 357866"/>
                  <a:gd name="connsiteY4" fmla="*/ 20991 h 199924"/>
                  <a:gd name="connsiteX5" fmla="*/ 2116 w 357866"/>
                  <a:gd name="connsiteY5" fmla="*/ 0 h 1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66" h="199924">
                    <a:moveTo>
                      <a:pt x="2116" y="0"/>
                    </a:moveTo>
                    <a:lnTo>
                      <a:pt x="355750" y="0"/>
                    </a:lnTo>
                    <a:lnTo>
                      <a:pt x="357866" y="20991"/>
                    </a:lnTo>
                    <a:cubicBezTo>
                      <a:pt x="357866" y="119813"/>
                      <a:pt x="277755" y="199924"/>
                      <a:pt x="178933" y="199924"/>
                    </a:cubicBezTo>
                    <a:cubicBezTo>
                      <a:pt x="80111" y="199924"/>
                      <a:pt x="0" y="119813"/>
                      <a:pt x="0" y="20991"/>
                    </a:cubicBezTo>
                    <a:lnTo>
                      <a:pt x="21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 rot="10800000">
                <a:off x="4050715" y="626671"/>
                <a:ext cx="269825" cy="150739"/>
              </a:xfrm>
              <a:custGeom>
                <a:avLst/>
                <a:gdLst>
                  <a:gd name="connsiteX0" fmla="*/ 2116 w 357866"/>
                  <a:gd name="connsiteY0" fmla="*/ 0 h 199924"/>
                  <a:gd name="connsiteX1" fmla="*/ 355750 w 357866"/>
                  <a:gd name="connsiteY1" fmla="*/ 0 h 199924"/>
                  <a:gd name="connsiteX2" fmla="*/ 357866 w 357866"/>
                  <a:gd name="connsiteY2" fmla="*/ 20991 h 199924"/>
                  <a:gd name="connsiteX3" fmla="*/ 178933 w 357866"/>
                  <a:gd name="connsiteY3" fmla="*/ 199924 h 199924"/>
                  <a:gd name="connsiteX4" fmla="*/ 0 w 357866"/>
                  <a:gd name="connsiteY4" fmla="*/ 20991 h 199924"/>
                  <a:gd name="connsiteX5" fmla="*/ 2116 w 357866"/>
                  <a:gd name="connsiteY5" fmla="*/ 0 h 1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66" h="199924">
                    <a:moveTo>
                      <a:pt x="2116" y="0"/>
                    </a:moveTo>
                    <a:lnTo>
                      <a:pt x="355750" y="0"/>
                    </a:lnTo>
                    <a:lnTo>
                      <a:pt x="357866" y="20991"/>
                    </a:lnTo>
                    <a:cubicBezTo>
                      <a:pt x="357866" y="119813"/>
                      <a:pt x="277755" y="199924"/>
                      <a:pt x="178933" y="199924"/>
                    </a:cubicBezTo>
                    <a:cubicBezTo>
                      <a:pt x="80111" y="199924"/>
                      <a:pt x="0" y="119813"/>
                      <a:pt x="0" y="20991"/>
                    </a:cubicBezTo>
                    <a:lnTo>
                      <a:pt x="21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809" y="4027"/>
              <a:ext cx="6041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   </a:t>
              </a: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学院职业培训楼，基础分部工程由</a:t>
              </a:r>
              <a:r>
                <a:rPr lang="en-US" altLang="zh-CN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A</a:t>
              </a: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、</a:t>
              </a:r>
              <a:r>
                <a:rPr lang="en-US" altLang="zh-CN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B</a:t>
              </a: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、</a:t>
              </a:r>
              <a:r>
                <a:rPr lang="en-US" altLang="zh-CN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C</a:t>
              </a: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、</a:t>
              </a:r>
              <a:r>
                <a:rPr lang="en-US" altLang="zh-CN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D</a:t>
              </a: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四个施工过程组成，流水节拍均为２天，</a:t>
              </a: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划分四个施工段。各施工</a:t>
              </a: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过程之间无技术、组织间歇时间。</a:t>
              </a:r>
              <a:endPara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rPr>
                <a:t>试确定流水步距，计算工期并绘流水施工进度表。</a:t>
              </a:r>
              <a:endParaRPr lang="en-US" altLang="zh-CN" sz="2000">
                <a:solidFill>
                  <a:srgbClr val="087999"/>
                </a:solidFill>
                <a:latin typeface="汉仪中黑简" panose="02010609000101010101" charset="-122"/>
                <a:ea typeface="汉仪中黑简" panose="02010609000101010101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8660" y="3662045"/>
            <a:ext cx="6836410" cy="205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u="sng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等节拍流水  等节拍等步距</a:t>
            </a:r>
            <a:endParaRPr lang="zh-CN" altLang="en-US" b="1" u="sng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u="sng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等节拍流水，</a:t>
            </a:r>
            <a:r>
              <a:rPr lang="zh-CN" altLang="en-US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同一施工过程，在各施工段上的</a:t>
            </a:r>
            <a:endParaRPr lang="zh-CN" altLang="en-US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流水节拍都完全相等，</a:t>
            </a:r>
            <a:r>
              <a:rPr lang="zh-CN" altLang="en-US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并且不同施工过程的流水</a:t>
            </a:r>
            <a:endParaRPr lang="zh-CN" altLang="en-US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节拍也相等。</a:t>
            </a:r>
            <a:endParaRPr lang="zh-CN" altLang="en-US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0870" y="166370"/>
            <a:ext cx="2122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分析背景资料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13075" y="3662045"/>
            <a:ext cx="1505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B050"/>
                </a:solidFill>
              </a:rPr>
              <a:t>判定？</a:t>
            </a:r>
            <a:r>
              <a:rPr lang="zh-CN" altLang="en-US" sz="2800" b="1">
                <a:solidFill>
                  <a:srgbClr val="FF0000"/>
                </a:solidFill>
              </a:rPr>
              <a:t>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3425" y="113030"/>
            <a:ext cx="61937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kern="0" dirty="0">
                <a:latin typeface="微软雅黑" panose="020B0503020204020204" pitchFamily="34" charset="-122"/>
                <a:sym typeface="+mn-ea"/>
              </a:rPr>
              <a:t>确定流水步距，计算工期并绘流水施工进度表。</a:t>
            </a:r>
            <a:endParaRPr lang="zh-CN" altLang="en-US" b="1"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23010" y="619760"/>
            <a:ext cx="6732905" cy="2810510"/>
            <a:chOff x="3068" y="2249"/>
            <a:chExt cx="10603" cy="4426"/>
          </a:xfrm>
        </p:grpSpPr>
        <p:sp>
          <p:nvSpPr>
            <p:cNvPr id="7" name="文本框 6"/>
            <p:cNvSpPr txBox="1"/>
            <p:nvPr/>
          </p:nvSpPr>
          <p:spPr>
            <a:xfrm>
              <a:off x="3068" y="2249"/>
              <a:ext cx="10603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微软雅黑" panose="020B0503020204020204" pitchFamily="34" charset="-122"/>
                </a:rPr>
                <a:t>解：根据背景资料，组织等节拍流水</a:t>
              </a:r>
              <a:endParaRPr lang="en-US" altLang="zh-CN" sz="2000">
                <a:latin typeface="微软雅黑" panose="020B0503020204020204" pitchFamily="34" charset="-122"/>
                <a:sym typeface="+mn-ea"/>
              </a:endParaRPr>
            </a:p>
            <a:p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1.</a:t>
              </a:r>
              <a:r>
                <a:rPr lang="zh-CN" altLang="en-US" sz="2000">
                  <a:latin typeface="微软雅黑" panose="020B0503020204020204" pitchFamily="34" charset="-122"/>
                  <a:sym typeface="+mn-ea"/>
                </a:rPr>
                <a:t>确定流水步距</a:t>
              </a:r>
              <a:endParaRPr lang="zh-CN" altLang="en-US" sz="2000">
                <a:latin typeface="微软雅黑" panose="020B0503020204020204" pitchFamily="34" charset="-122"/>
              </a:endParaRPr>
            </a:p>
            <a:p>
              <a:r>
                <a:rPr lang="en-US" altLang="zh-CN" sz="2000">
                  <a:latin typeface="微软雅黑" panose="020B0503020204020204" pitchFamily="34" charset="-122"/>
                </a:rPr>
                <a:t>    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1,2</a:t>
              </a:r>
              <a:r>
                <a:rPr lang="en-US" altLang="zh-CN" sz="2000">
                  <a:latin typeface="微软雅黑" panose="020B0503020204020204" pitchFamily="34" charset="-122"/>
                </a:rPr>
                <a:t>=B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2,3</a:t>
              </a:r>
              <a:r>
                <a:rPr lang="en-US" altLang="zh-CN" sz="2000">
                  <a:latin typeface="微软雅黑" panose="020B0503020204020204" pitchFamily="34" charset="-122"/>
                </a:rPr>
                <a:t>=B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3,4</a:t>
              </a:r>
              <a:r>
                <a:rPr lang="en-US" altLang="zh-CN" sz="2000">
                  <a:latin typeface="微软雅黑" panose="020B0503020204020204" pitchFamily="34" charset="-122"/>
                </a:rPr>
                <a:t>=t=2</a:t>
              </a:r>
              <a:r>
                <a:rPr lang="zh-CN" altLang="en-US" sz="2000">
                  <a:latin typeface="微软雅黑" panose="020B0503020204020204" pitchFamily="34" charset="-122"/>
                </a:rPr>
                <a:t>天</a:t>
              </a:r>
              <a:endParaRPr lang="zh-CN" altLang="en-US" sz="2000">
                <a:latin typeface="微软雅黑" panose="020B0503020204020204" pitchFamily="34" charset="-122"/>
              </a:endParaRPr>
            </a:p>
          </p:txBody>
        </p:sp>
        <p:sp>
          <p:nvSpPr>
            <p:cNvPr id="45063" name="Rectangle 7"/>
            <p:cNvSpPr/>
            <p:nvPr/>
          </p:nvSpPr>
          <p:spPr>
            <a:xfrm>
              <a:off x="3340" y="5485"/>
              <a:ext cx="8911" cy="11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marL="342900" indent="-342900">
                <a:spcBef>
                  <a:spcPct val="2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T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＝（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m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＋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t=(4+4-1)X2=14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天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2000">
                  <a:latin typeface="微软雅黑" panose="020B0503020204020204" pitchFamily="34" charset="-122"/>
                </a:rPr>
                <a:t>3.绘进度图</a:t>
              </a:r>
              <a:endParaRPr lang="zh-CN" altLang="en-US" sz="2000">
                <a:latin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64" y="3267"/>
              <a:ext cx="57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∑B</a:t>
              </a:r>
              <a:r>
                <a:rPr lang="en-US" altLang="zh-CN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</a:t>
              </a:r>
              <a:r>
                <a:rPr lang="zh-CN" altLang="en-US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en-US" altLang="zh-CN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i+1</a:t>
              </a:r>
              <a:r>
                <a:rPr lang="en-US" altLang="zh-CN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=</a:t>
              </a:r>
              <a:r>
                <a:rPr lang="zh-CN" altLang="en-US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n-1</a:t>
              </a:r>
              <a:r>
                <a:rPr lang="zh-CN" altLang="en-US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</a:t>
              </a:r>
              <a:r>
                <a:rPr lang="en-US" altLang="zh-CN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t=(4-1)x2=6</a:t>
              </a:r>
              <a:r>
                <a:rPr lang="zh-CN" altLang="en-US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天</a:t>
              </a:r>
              <a:endParaRPr lang="zh-CN" altLang="en-US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197" y="4208"/>
              <a:ext cx="691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2.</a:t>
              </a:r>
              <a:r>
                <a:rPr lang="zh-CN" altLang="en-US" sz="2000">
                  <a:latin typeface="微软雅黑" panose="020B0503020204020204" pitchFamily="34" charset="-122"/>
                  <a:sym typeface="+mn-ea"/>
                </a:rPr>
                <a:t>计算工期</a:t>
              </a:r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T</a:t>
              </a:r>
              <a:endParaRPr lang="en-US" altLang="zh-CN" sz="2000">
                <a:latin typeface="微软雅黑" panose="020B0503020204020204" pitchFamily="34" charset="-122"/>
              </a:endParaRPr>
            </a:p>
            <a:p>
              <a:r>
                <a:rPr lang="en-US" altLang="zh-CN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T=∑B</a:t>
              </a:r>
              <a:r>
                <a:rPr lang="en-US" altLang="zh-CN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</a:t>
              </a:r>
              <a:r>
                <a:rPr lang="zh-CN" altLang="en-US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en-US" altLang="zh-CN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i+1</a:t>
              </a:r>
              <a:r>
                <a:rPr lang="en-US" altLang="zh-CN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+mt=6+4x2=14</a:t>
              </a:r>
              <a:r>
                <a:rPr lang="zh-CN" altLang="en-US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天</a:t>
              </a:r>
              <a:endParaRPr lang="zh-CN" altLang="en-US"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730" y="3595370"/>
            <a:ext cx="7020560" cy="286575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59395" name="Picture 4" descr="V8~~~3$(YP}2PC1J9RDCU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874395"/>
            <a:ext cx="8641080" cy="5225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837055" y="90805"/>
            <a:ext cx="45440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 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等节拍流水（有间歇）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10142855" y="874395"/>
            <a:ext cx="1731645" cy="4869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异步距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有间歇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无搭接</a:t>
            </a:r>
            <a:endParaRPr lang="zh-CN" altLang="en-US" sz="24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</a:rPr>
              <a:t>=3</a:t>
            </a:r>
            <a:endParaRPr lang="en-US" altLang="zh-CN" sz="280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</a:rPr>
              <a:t>=0</a:t>
            </a:r>
            <a:endParaRPr lang="en-US" altLang="zh-CN" sz="280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t</a:t>
            </a:r>
            <a:r>
              <a:rPr lang="en-US" altLang="zh-CN" sz="2800" baseline="-25000">
                <a:solidFill>
                  <a:srgbClr val="FF0000"/>
                </a:solidFill>
              </a:rPr>
              <a:t>i   </a:t>
            </a:r>
            <a:r>
              <a:rPr lang="en-US" altLang="zh-CN" sz="2800">
                <a:solidFill>
                  <a:srgbClr val="FF0000"/>
                </a:solidFill>
              </a:rPr>
              <a:t>B</a:t>
            </a:r>
            <a:r>
              <a:rPr lang="en-US" altLang="zh-CN" sz="2800" baseline="-25000">
                <a:solidFill>
                  <a:srgbClr val="FF0000"/>
                </a:solidFill>
              </a:rPr>
              <a:t>i</a:t>
            </a:r>
            <a:r>
              <a:rPr lang="zh-CN" altLang="en-US" sz="2800" baseline="-25000">
                <a:solidFill>
                  <a:srgbClr val="FF0000"/>
                </a:solidFill>
              </a:rPr>
              <a:t>，</a:t>
            </a:r>
            <a:r>
              <a:rPr lang="en-US" altLang="zh-CN" sz="2800" baseline="-25000">
                <a:solidFill>
                  <a:srgbClr val="FF0000"/>
                </a:solidFill>
              </a:rPr>
              <a:t>i+1</a:t>
            </a:r>
            <a:endParaRPr lang="en-US" altLang="zh-CN" sz="2800" baseline="-25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T</a:t>
            </a:r>
            <a:r>
              <a:rPr lang="en-US" altLang="zh-CN" sz="2800" baseline="-25000">
                <a:solidFill>
                  <a:srgbClr val="FF0000"/>
                </a:solidFill>
              </a:rPr>
              <a:t>L</a:t>
            </a:r>
            <a:endParaRPr lang="en-US" altLang="zh-CN" sz="2800" baseline="-25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时间参数</a:t>
            </a:r>
            <a:endParaRPr lang="zh-CN" altLang="en-US" sz="2800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245" y="194310"/>
            <a:ext cx="429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本次课内容：组织等节奏流水施工</a:t>
            </a:r>
            <a:endParaRPr 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" y="1518285"/>
            <a:ext cx="9295130" cy="3373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墨迹 7"/>
              <p14:cNvContentPartPr/>
              <p14:nvPr/>
            </p14:nvContentPartPr>
            <p14:xfrm>
              <a:off x="4122420" y="1303020"/>
              <a:ext cx="5829300" cy="17754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"/>
            </p:blipFill>
            <p:spPr>
              <a:xfrm>
                <a:off x="4122420" y="1303020"/>
                <a:ext cx="5829300" cy="1775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9" name="墨迹 8"/>
              <p14:cNvContentPartPr/>
              <p14:nvPr/>
            </p14:nvContentPartPr>
            <p14:xfrm>
              <a:off x="1920240" y="541020"/>
              <a:ext cx="2415540" cy="6096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5"/>
            </p:blipFill>
            <p:spPr>
              <a:xfrm>
                <a:off x="1920240" y="541020"/>
                <a:ext cx="2415540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" name="墨迹 9"/>
              <p14:cNvContentPartPr/>
              <p14:nvPr/>
            </p14:nvContentPartPr>
            <p14:xfrm>
              <a:off x="4145280" y="1150620"/>
              <a:ext cx="28194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7"/>
            </p:blipFill>
            <p:spPr>
              <a:xfrm>
                <a:off x="4145280" y="1150620"/>
                <a:ext cx="2819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1" name="墨迹 10"/>
              <p14:cNvContentPartPr/>
              <p14:nvPr/>
            </p14:nvContentPartPr>
            <p14:xfrm>
              <a:off x="4381500" y="1013460"/>
              <a:ext cx="360" cy="12954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9"/>
            </p:blipFill>
            <p:spPr>
              <a:xfrm>
                <a:off x="4381500" y="1013460"/>
                <a:ext cx="360" cy="129540"/>
              </a:xfrm>
              <a:prstGeom prst="rect"/>
            </p:spPr>
          </p:pic>
        </mc:Fallback>
      </mc:AlternateContent>
      <p:sp>
        <p:nvSpPr>
          <p:cNvPr id="45063" name="Rectangle 7"/>
          <p:cNvSpPr/>
          <p:nvPr/>
        </p:nvSpPr>
        <p:spPr>
          <a:xfrm>
            <a:off x="7313930" y="1013460"/>
            <a:ext cx="5658485" cy="755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＝（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t+t</a:t>
            </a:r>
            <a:r>
              <a:rPr lang="en-US" altLang="zh-CN" sz="2400" baseline="-25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j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-t</a:t>
            </a:r>
            <a:r>
              <a:rPr lang="en-US" altLang="zh-CN" sz="2400" baseline="-25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endParaRPr lang="zh-CN" altLang="en-US" sz="2400" baseline="-250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6750" y="211455"/>
            <a:ext cx="3004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作业完成后，请上传课堂派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1294765"/>
            <a:ext cx="11339195" cy="338391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245" y="194310"/>
            <a:ext cx="429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下次课内容：组织异节奏流水施工</a:t>
            </a:r>
            <a:endParaRPr 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" y="1518285"/>
            <a:ext cx="9295130" cy="3373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2263140" y="487680"/>
              <a:ext cx="2217420" cy="170688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2263140" y="487680"/>
                <a:ext cx="2217420" cy="1706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4290060" y="2171700"/>
              <a:ext cx="144780" cy="4572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4290060" y="2171700"/>
                <a:ext cx="144780" cy="45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4518660" y="2011680"/>
              <a:ext cx="53340" cy="12954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4518660" y="2011680"/>
                <a:ext cx="53340" cy="129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2" name="墨迹 11"/>
              <p14:cNvContentPartPr/>
              <p14:nvPr/>
            </p14:nvContentPartPr>
            <p14:xfrm>
              <a:off x="3909060" y="2217420"/>
              <a:ext cx="5935980" cy="14249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9"/>
            </p:blipFill>
            <p:spPr>
              <a:xfrm>
                <a:off x="3909060" y="2217420"/>
                <a:ext cx="5935980" cy="142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3" name="墨迹 12"/>
              <p14:cNvContentPartPr/>
              <p14:nvPr/>
            </p14:nvContentPartPr>
            <p14:xfrm>
              <a:off x="4465320" y="2133600"/>
              <a:ext cx="45720" cy="762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1"/>
            </p:blipFill>
            <p:spPr>
              <a:xfrm>
                <a:off x="4465320" y="2133600"/>
                <a:ext cx="45720" cy="7620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12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上次课主要内容</a:t>
                </a:r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581400" y="2367280"/>
            <a:ext cx="5785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                                                 </a:t>
            </a:r>
            <a:endParaRPr lang="zh-CN" altLang="en-US" sz="2400" b="1"/>
          </a:p>
          <a:p>
            <a:r>
              <a:rPr lang="zh-CN" altLang="en-US" sz="2400" b="1"/>
              <a:t>                </a:t>
            </a:r>
            <a:endParaRPr lang="zh-CN" altLang="en-US" sz="2400" b="1"/>
          </a:p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511175"/>
            <a:ext cx="8208645" cy="584390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6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3" y="3297238"/>
            <a:ext cx="27355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2BC3B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下节课再见</a:t>
            </a:r>
            <a:endParaRPr kumimoji="0" lang="zh-CN" altLang="en-US" sz="4000" b="1" kern="1200" cap="none" spc="0" normalizeH="0" baseline="0" noProof="0" dirty="0">
              <a:solidFill>
                <a:srgbClr val="2BC3B5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40200" y="3087688"/>
            <a:ext cx="3965575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4473575" y="1987550"/>
            <a:ext cx="3244850" cy="10144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09675"/>
            <a:r>
              <a:rPr lang="zh-CN" altLang="en-US" sz="6000" b="1" dirty="0">
                <a:solidFill>
                  <a:srgbClr val="2368E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谢谢聆听</a:t>
            </a:r>
            <a:endParaRPr lang="zh-CN" altLang="en-US" sz="6000" b="1" dirty="0">
              <a:solidFill>
                <a:srgbClr val="2368E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 rot="10498052">
            <a:off x="1647825" y="4575175"/>
            <a:ext cx="395288" cy="2984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15" y="121920"/>
            <a:ext cx="51676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建筑施工组织</a:t>
            </a: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流水施工</a:t>
            </a:r>
            <a:endParaRPr kumimoji="0" lang="zh-CN" altLang="en-US" sz="2400" b="1" kern="1200" cap="all" spc="0" normalizeH="0" baseline="0" noProof="0" dirty="0">
              <a:solidFill>
                <a:schemeClr val="tx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bldLvl="0" animBg="1"/>
      <p:bldP spid="23" grpId="0" bldLvl="0" animBg="1"/>
      <p:bldP spid="27" grpId="0" bldLvl="0" animBg="1"/>
      <p:bldP spid="31" grpId="0" bldLvl="0" animBg="1"/>
      <p:bldP spid="32" grpId="0" bldLvl="0" animBg="1"/>
      <p:bldP spid="34" grpId="0" bldLvl="0" animBg="1"/>
      <p:bldP spid="44" grpId="0" bldLvl="0" animBg="1"/>
      <p:bldP spid="48" grpId="0" bldLvl="0" animBg="1"/>
      <p:bldP spid="52" grpId="0" bldLvl="0" animBg="1"/>
      <p:bldP spid="5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015" y="231140"/>
            <a:ext cx="229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</a:t>
            </a:r>
            <a:r>
              <a:rPr lang="zh-CN" altLang="en-US"/>
              <a:t>春作业展示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1285240"/>
            <a:ext cx="5699760" cy="403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520" y="1285240"/>
            <a:ext cx="4987925" cy="394208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850" y="218440"/>
            <a:ext cx="1266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1702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610" y="1773555"/>
            <a:ext cx="5684520" cy="3311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95" y="1773555"/>
            <a:ext cx="5092700" cy="334454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510" y="1303020"/>
            <a:ext cx="4822190" cy="3418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315" y="1303655"/>
            <a:ext cx="5412740" cy="3452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9015" y="231140"/>
            <a:ext cx="229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1701</a:t>
            </a:r>
            <a:r>
              <a:rPr lang="zh-CN" altLang="en-US"/>
              <a:t>作业展示</a:t>
            </a:r>
            <a:endParaRPr lang="zh-CN" altLang="en-US"/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12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2800" b="1">
                    <a:solidFill>
                      <a:srgbClr val="FC95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本次课主要内容</a:t>
                </a:r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581400" y="2367280"/>
            <a:ext cx="5785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                                                 </a:t>
            </a:r>
            <a:endParaRPr lang="zh-CN" altLang="en-US" sz="2400" b="1"/>
          </a:p>
          <a:p>
            <a:r>
              <a:rPr lang="zh-CN" altLang="en-US" sz="2400" b="1"/>
              <a:t>                </a:t>
            </a:r>
            <a:endParaRPr lang="zh-CN" altLang="en-US" sz="2400" b="1"/>
          </a:p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347595" y="1109980"/>
            <a:ext cx="7108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组织等节奏流水施工：</a:t>
            </a: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计算工期，绘制图样</a:t>
            </a: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799590"/>
            <a:ext cx="10472420" cy="455612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245" y="194310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工程问题：</a:t>
            </a:r>
            <a:endParaRPr lang="zh-CN" altLang="en-US" b="1"/>
          </a:p>
        </p:txBody>
      </p:sp>
      <p:grpSp>
        <p:nvGrpSpPr>
          <p:cNvPr id="34" name="组合 33"/>
          <p:cNvGrpSpPr/>
          <p:nvPr/>
        </p:nvGrpSpPr>
        <p:grpSpPr>
          <a:xfrm>
            <a:off x="1002665" y="886460"/>
            <a:ext cx="9565640" cy="4775200"/>
            <a:chOff x="5925" y="3337"/>
            <a:chExt cx="7751" cy="3776"/>
          </a:xfrm>
        </p:grpSpPr>
        <p:grpSp>
          <p:nvGrpSpPr>
            <p:cNvPr id="93" name="组合 92"/>
            <p:cNvGrpSpPr/>
            <p:nvPr/>
          </p:nvGrpSpPr>
          <p:grpSpPr>
            <a:xfrm>
              <a:off x="5925" y="3337"/>
              <a:ext cx="7751" cy="3776"/>
              <a:chOff x="1333500" y="531491"/>
              <a:chExt cx="4265631" cy="2078044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1333500" y="531492"/>
                <a:ext cx="4265631" cy="2078043"/>
                <a:chOff x="1333500" y="531492"/>
                <a:chExt cx="4265631" cy="2078043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1333500" y="531492"/>
                  <a:ext cx="4265631" cy="2078043"/>
                </a:xfrm>
                <a:prstGeom prst="rect">
                  <a:avLst/>
                </a:prstGeom>
                <a:solidFill>
                  <a:srgbClr val="AACB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1333500" y="531492"/>
                  <a:ext cx="4265631" cy="1120026"/>
                </a:xfrm>
                <a:prstGeom prst="rect">
                  <a:avLst/>
                </a:prstGeom>
                <a:solidFill>
                  <a:srgbClr val="94E2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矩形 73"/>
              <p:cNvSpPr/>
              <p:nvPr/>
            </p:nvSpPr>
            <p:spPr>
              <a:xfrm>
                <a:off x="1520868" y="777411"/>
                <a:ext cx="3872204" cy="1586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1520875" y="1680737"/>
                <a:ext cx="683823" cy="899578"/>
                <a:chOff x="5923765" y="468123"/>
                <a:chExt cx="1790714" cy="2355707"/>
              </a:xfrm>
            </p:grpSpPr>
            <p:sp>
              <p:nvSpPr>
                <p:cNvPr id="80" name="矩形 79"/>
                <p:cNvSpPr/>
                <p:nvPr/>
              </p:nvSpPr>
              <p:spPr>
                <a:xfrm>
                  <a:off x="6707154" y="1903399"/>
                  <a:ext cx="223935" cy="920431"/>
                </a:xfrm>
                <a:prstGeom prst="rect">
                  <a:avLst/>
                </a:pr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" name="等腰三角形 75"/>
                <p:cNvSpPr/>
                <p:nvPr/>
              </p:nvSpPr>
              <p:spPr>
                <a:xfrm>
                  <a:off x="5923765" y="943026"/>
                  <a:ext cx="1790714" cy="1543719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" name="等腰三角形 75"/>
                <p:cNvSpPr/>
                <p:nvPr/>
              </p:nvSpPr>
              <p:spPr>
                <a:xfrm>
                  <a:off x="6096000" y="468123"/>
                  <a:ext cx="1446245" cy="1246763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" name="等腰三角形 75"/>
                <p:cNvSpPr/>
                <p:nvPr/>
              </p:nvSpPr>
              <p:spPr>
                <a:xfrm>
                  <a:off x="5993950" y="699201"/>
                  <a:ext cx="1650344" cy="1422710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2161601" y="1917277"/>
                <a:ext cx="499356" cy="656909"/>
                <a:chOff x="5923765" y="468123"/>
                <a:chExt cx="1790714" cy="2355707"/>
              </a:xfrm>
              <a:solidFill>
                <a:srgbClr val="5BAC4E"/>
              </a:solidFill>
            </p:grpSpPr>
            <p:sp>
              <p:nvSpPr>
                <p:cNvPr id="83" name="矩形 82"/>
                <p:cNvSpPr/>
                <p:nvPr/>
              </p:nvSpPr>
              <p:spPr>
                <a:xfrm>
                  <a:off x="6707154" y="1903399"/>
                  <a:ext cx="223935" cy="9204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4" name="等腰三角形 75"/>
                <p:cNvSpPr/>
                <p:nvPr/>
              </p:nvSpPr>
              <p:spPr>
                <a:xfrm>
                  <a:off x="5923765" y="943026"/>
                  <a:ext cx="1790714" cy="1543719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5" name="等腰三角形 75"/>
                <p:cNvSpPr/>
                <p:nvPr/>
              </p:nvSpPr>
              <p:spPr>
                <a:xfrm>
                  <a:off x="6096000" y="468123"/>
                  <a:ext cx="1446245" cy="1246763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6" name="等腰三角形 75"/>
                <p:cNvSpPr/>
                <p:nvPr/>
              </p:nvSpPr>
              <p:spPr>
                <a:xfrm>
                  <a:off x="5993950" y="699201"/>
                  <a:ext cx="1650344" cy="1422710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9" name="任意多边形: 形状 88"/>
              <p:cNvSpPr/>
              <p:nvPr/>
            </p:nvSpPr>
            <p:spPr>
              <a:xfrm>
                <a:off x="1520875" y="531491"/>
                <a:ext cx="357866" cy="199924"/>
              </a:xfrm>
              <a:custGeom>
                <a:avLst/>
                <a:gdLst>
                  <a:gd name="connsiteX0" fmla="*/ 2116 w 357866"/>
                  <a:gd name="connsiteY0" fmla="*/ 0 h 199924"/>
                  <a:gd name="connsiteX1" fmla="*/ 355750 w 357866"/>
                  <a:gd name="connsiteY1" fmla="*/ 0 h 199924"/>
                  <a:gd name="connsiteX2" fmla="*/ 357866 w 357866"/>
                  <a:gd name="connsiteY2" fmla="*/ 20991 h 199924"/>
                  <a:gd name="connsiteX3" fmla="*/ 178933 w 357866"/>
                  <a:gd name="connsiteY3" fmla="*/ 199924 h 199924"/>
                  <a:gd name="connsiteX4" fmla="*/ 0 w 357866"/>
                  <a:gd name="connsiteY4" fmla="*/ 20991 h 199924"/>
                  <a:gd name="connsiteX5" fmla="*/ 2116 w 357866"/>
                  <a:gd name="connsiteY5" fmla="*/ 0 h 1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66" h="199924">
                    <a:moveTo>
                      <a:pt x="2116" y="0"/>
                    </a:moveTo>
                    <a:lnTo>
                      <a:pt x="355750" y="0"/>
                    </a:lnTo>
                    <a:lnTo>
                      <a:pt x="357866" y="20991"/>
                    </a:lnTo>
                    <a:cubicBezTo>
                      <a:pt x="357866" y="119813"/>
                      <a:pt x="277755" y="199924"/>
                      <a:pt x="178933" y="199924"/>
                    </a:cubicBezTo>
                    <a:cubicBezTo>
                      <a:pt x="80111" y="199924"/>
                      <a:pt x="0" y="119813"/>
                      <a:pt x="0" y="20991"/>
                    </a:cubicBezTo>
                    <a:lnTo>
                      <a:pt x="21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 rot="10800000">
                <a:off x="4050715" y="626671"/>
                <a:ext cx="269825" cy="150739"/>
              </a:xfrm>
              <a:custGeom>
                <a:avLst/>
                <a:gdLst>
                  <a:gd name="connsiteX0" fmla="*/ 2116 w 357866"/>
                  <a:gd name="connsiteY0" fmla="*/ 0 h 199924"/>
                  <a:gd name="connsiteX1" fmla="*/ 355750 w 357866"/>
                  <a:gd name="connsiteY1" fmla="*/ 0 h 199924"/>
                  <a:gd name="connsiteX2" fmla="*/ 357866 w 357866"/>
                  <a:gd name="connsiteY2" fmla="*/ 20991 h 199924"/>
                  <a:gd name="connsiteX3" fmla="*/ 178933 w 357866"/>
                  <a:gd name="connsiteY3" fmla="*/ 199924 h 199924"/>
                  <a:gd name="connsiteX4" fmla="*/ 0 w 357866"/>
                  <a:gd name="connsiteY4" fmla="*/ 20991 h 199924"/>
                  <a:gd name="connsiteX5" fmla="*/ 2116 w 357866"/>
                  <a:gd name="connsiteY5" fmla="*/ 0 h 1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66" h="199924">
                    <a:moveTo>
                      <a:pt x="2116" y="0"/>
                    </a:moveTo>
                    <a:lnTo>
                      <a:pt x="355750" y="0"/>
                    </a:lnTo>
                    <a:lnTo>
                      <a:pt x="357866" y="20991"/>
                    </a:lnTo>
                    <a:cubicBezTo>
                      <a:pt x="357866" y="119813"/>
                      <a:pt x="277755" y="199924"/>
                      <a:pt x="178933" y="199924"/>
                    </a:cubicBezTo>
                    <a:cubicBezTo>
                      <a:pt x="80111" y="199924"/>
                      <a:pt x="0" y="119813"/>
                      <a:pt x="0" y="20991"/>
                    </a:cubicBezTo>
                    <a:lnTo>
                      <a:pt x="21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266" y="3840"/>
              <a:ext cx="7355" cy="2853"/>
              <a:chOff x="6058" y="2772"/>
              <a:chExt cx="7355" cy="2853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6058" y="2772"/>
                <a:ext cx="6041" cy="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   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学院职业培训楼，基础分部工程由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A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、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B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、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C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、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D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四个施工工程组成，各施工过程流水节拍均为２天，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划分了四个施工段。各施工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过程之间无技术、组织间歇时间。</a:t>
                </a:r>
                <a:endParaRPr lang="zh-CN" altLang="en-US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    请组织流水施工，计算工期并绘制横道图。</a:t>
                </a:r>
                <a:endParaRPr lang="en-US" altLang="zh-CN" sz="2000">
                  <a:solidFill>
                    <a:srgbClr val="087999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0380" y="3727"/>
                <a:ext cx="3033" cy="1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5BAC4E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思考</a:t>
                </a:r>
                <a:endParaRPr lang="zh-CN" altLang="en-US" sz="2000" b="1">
                  <a:solidFill>
                    <a:srgbClr val="5BAC4E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5BAC4E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要做什么？</a:t>
                </a:r>
                <a:endParaRPr lang="zh-CN" altLang="en-US" sz="2000" b="1">
                  <a:solidFill>
                    <a:srgbClr val="5BAC4E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5BAC4E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怎么做？</a:t>
                </a:r>
                <a:endParaRPr lang="zh-CN" altLang="en-US" sz="2000" b="1">
                  <a:solidFill>
                    <a:srgbClr val="5BAC4E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5BAC4E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请大家</a:t>
                </a:r>
                <a:endParaRPr lang="zh-CN" altLang="en-US" sz="2000" b="1">
                  <a:solidFill>
                    <a:srgbClr val="5BAC4E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5BAC4E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看引导文和样图</a:t>
                </a:r>
                <a:endParaRPr lang="zh-CN" altLang="en-US" sz="2000" b="1">
                  <a:solidFill>
                    <a:srgbClr val="5BAC4E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</p:txBody>
          </p:sp>
        </p:grpSp>
      </p:grp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140" y="229870"/>
            <a:ext cx="4433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阅读引导文：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855345"/>
            <a:ext cx="10820400" cy="504507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4433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 横道图</a:t>
            </a:r>
            <a:r>
              <a:rPr lang="zh-CN" altLang="en-US" b="1">
                <a:sym typeface="+mn-ea"/>
              </a:rPr>
              <a:t>样图</a:t>
            </a:r>
            <a:r>
              <a:rPr lang="zh-CN" altLang="en-US" b="1"/>
              <a:t>  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等节拍流水 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pic>
        <p:nvPicPr>
          <p:cNvPr id="58371" name="Picture 4" descr="]NQ~IJICLX{9LPB0BDGJW[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283" y="1008063"/>
            <a:ext cx="8280400" cy="534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793605" y="1224280"/>
            <a:ext cx="173164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等步距</a:t>
            </a:r>
            <a:endParaRPr lang="zh-CN" altLang="en-US" sz="2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无间歇</a:t>
            </a:r>
            <a:r>
              <a:rPr lang="en-US" altLang="zh-CN" sz="2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t</a:t>
            </a:r>
            <a:r>
              <a:rPr lang="en-US" altLang="zh-CN" sz="2800" b="1" baseline="-25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j</a:t>
            </a: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无搭接</a:t>
            </a:r>
            <a:r>
              <a:rPr lang="en-US" altLang="zh-CN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t</a:t>
            </a:r>
            <a:r>
              <a:rPr lang="en-US" altLang="zh-CN" sz="2800" baseline="-25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d</a:t>
            </a:r>
            <a:endParaRPr lang="en-US" altLang="zh-CN" sz="2800" baseline="-25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Phoenix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WPS 演示</Application>
  <PresentationFormat>宽屏</PresentationFormat>
  <Paragraphs>182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黑体</vt:lpstr>
      <vt:lpstr>Times New Roman</vt:lpstr>
      <vt:lpstr>幼圆</vt:lpstr>
      <vt:lpstr>华文中宋</vt:lpstr>
      <vt:lpstr>Wingdings 2</vt:lpstr>
      <vt:lpstr>Calibri</vt:lpstr>
      <vt:lpstr>Agency FB</vt:lpstr>
      <vt:lpstr>新宋体</vt:lpstr>
      <vt:lpstr>汉仪中黑简</vt:lpstr>
      <vt:lpstr>Arial Unicode MS</vt:lpstr>
      <vt:lpstr>Calibri</vt:lpstr>
      <vt:lpstr>方正姚体</vt:lpstr>
      <vt:lpstr>Office 主题</vt:lpstr>
      <vt:lpstr>A000120141119A01PPBG</vt:lpstr>
      <vt:lpstr>1_A000120141119A01PPBG</vt:lpstr>
      <vt:lpstr>2_A000120141119A01PPBG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蓝天白云</cp:lastModifiedBy>
  <cp:revision>269</cp:revision>
  <dcterms:created xsi:type="dcterms:W3CDTF">2018-03-01T02:03:00Z</dcterms:created>
  <dcterms:modified xsi:type="dcterms:W3CDTF">2021-04-17T10:21:00Z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