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56" r:id="rId2"/>
    <p:sldId id="406" r:id="rId3"/>
    <p:sldId id="407" r:id="rId4"/>
    <p:sldId id="408" r:id="rId5"/>
    <p:sldId id="409" r:id="rId6"/>
    <p:sldId id="410" r:id="rId7"/>
    <p:sldId id="304" r:id="rId8"/>
    <p:sldId id="411" r:id="rId9"/>
    <p:sldId id="271" r:id="rId10"/>
    <p:sldId id="396" r:id="rId11"/>
    <p:sldId id="349" r:id="rId12"/>
    <p:sldId id="403" r:id="rId13"/>
    <p:sldId id="404" r:id="rId14"/>
    <p:sldId id="405" r:id="rId15"/>
    <p:sldId id="352" r:id="rId16"/>
    <p:sldId id="395" r:id="rId17"/>
    <p:sldId id="316" r:id="rId18"/>
    <p:sldId id="401" r:id="rId19"/>
    <p:sldId id="402" r:id="rId20"/>
    <p:sldId id="320" r:id="rId21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143"/>
    <a:srgbClr val="7BAD39"/>
    <a:srgbClr val="8BC145"/>
    <a:srgbClr val="1D9A78"/>
    <a:srgbClr val="36AFCE"/>
    <a:srgbClr val="1D9B77"/>
    <a:srgbClr val="558ED5"/>
    <a:srgbClr val="F2A01A"/>
    <a:srgbClr val="53585E"/>
    <a:srgbClr val="EE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>
        <p:scale>
          <a:sx n="90" d="100"/>
          <a:sy n="90" d="100"/>
        </p:scale>
        <p:origin x="1190" y="67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3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0065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3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9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8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5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054603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拍摄摄影素材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3399012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492006" y="1553259"/>
            <a:ext cx="2866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学习单元二 平面设计素材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41961" y="2802979"/>
            <a:ext cx="32934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 拍摄人物素材 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 拍摄风景素材 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 拍摄景物素材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1B13493-3A27-B25D-F178-CC52E81DDF38}"/>
              </a:ext>
            </a:extLst>
          </p:cNvPr>
          <p:cNvGrpSpPr/>
          <p:nvPr/>
        </p:nvGrpSpPr>
        <p:grpSpPr>
          <a:xfrm>
            <a:off x="-37588" y="16906"/>
            <a:ext cx="4143061" cy="6269790"/>
            <a:chOff x="-37588" y="16906"/>
            <a:chExt cx="4143061" cy="626979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B59F5038-DDD0-7C83-E2A5-DD34DA04F4A5}"/>
                </a:ext>
              </a:extLst>
            </p:cNvPr>
            <p:cNvSpPr/>
            <p:nvPr/>
          </p:nvSpPr>
          <p:spPr bwMode="auto">
            <a:xfrm>
              <a:off x="-19333" y="16906"/>
              <a:ext cx="2556000" cy="5159376"/>
            </a:xfrm>
            <a:custGeom>
              <a:avLst/>
              <a:gdLst>
                <a:gd name="T0" fmla="*/ 0 w 1624"/>
                <a:gd name="T1" fmla="*/ 0 h 3250"/>
                <a:gd name="T2" fmla="*/ 1624 w 1624"/>
                <a:gd name="T3" fmla="*/ 1625 h 3250"/>
                <a:gd name="T4" fmla="*/ 0 w 1624"/>
                <a:gd name="T5" fmla="*/ 3250 h 3250"/>
                <a:gd name="T6" fmla="*/ 0 w 1624"/>
                <a:gd name="T7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4" h="3250">
                  <a:moveTo>
                    <a:pt x="0" y="0"/>
                  </a:moveTo>
                  <a:lnTo>
                    <a:pt x="1624" y="1625"/>
                  </a:lnTo>
                  <a:lnTo>
                    <a:pt x="0" y="3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/>
              <a:srcRect/>
              <a:stretch>
                <a:fillRect/>
              </a:stretch>
            </a:blip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057FAD2-0E0E-2495-2077-2FA9C420481A}"/>
                </a:ext>
              </a:extLst>
            </p:cNvPr>
            <p:cNvSpPr/>
            <p:nvPr/>
          </p:nvSpPr>
          <p:spPr bwMode="auto">
            <a:xfrm>
              <a:off x="1946428" y="1587688"/>
              <a:ext cx="580472" cy="1158916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545052F-6E48-4ACE-42B8-E19616061BFE}"/>
                </a:ext>
              </a:extLst>
            </p:cNvPr>
            <p:cNvSpPr/>
            <p:nvPr/>
          </p:nvSpPr>
          <p:spPr bwMode="auto">
            <a:xfrm>
              <a:off x="2202798" y="2114803"/>
              <a:ext cx="471804" cy="945307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F0F60A6A-17BB-5FB1-AC94-DCBEB58E1275}"/>
                </a:ext>
              </a:extLst>
            </p:cNvPr>
            <p:cNvSpPr/>
            <p:nvPr/>
          </p:nvSpPr>
          <p:spPr>
            <a:xfrm>
              <a:off x="1016315" y="3190377"/>
              <a:ext cx="2034712" cy="2034712"/>
            </a:xfrm>
            <a:prstGeom prst="diamond">
              <a:avLst/>
            </a:prstGeom>
            <a:blipFill>
              <a:blip r:embed="rId3" cstate="print"/>
              <a:srcRect/>
              <a:stretch>
                <a:fillRect r="3"/>
              </a:stretch>
            </a:blip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54890DEA-40CF-E94F-5017-03102B058C80}"/>
                </a:ext>
              </a:extLst>
            </p:cNvPr>
            <p:cNvSpPr/>
            <p:nvPr/>
          </p:nvSpPr>
          <p:spPr>
            <a:xfrm>
              <a:off x="-37588" y="4251984"/>
              <a:ext cx="2034712" cy="2034712"/>
            </a:xfrm>
            <a:prstGeom prst="diamond">
              <a:avLst/>
            </a:prstGeom>
            <a:solidFill>
              <a:schemeClr val="accent2"/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700C353E-B5FA-900D-4E4A-894221C634E2}"/>
                </a:ext>
              </a:extLst>
            </p:cNvPr>
            <p:cNvSpPr/>
            <p:nvPr/>
          </p:nvSpPr>
          <p:spPr>
            <a:xfrm>
              <a:off x="2070761" y="4251984"/>
              <a:ext cx="2034712" cy="203471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7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7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/>
          <p:cNvSpPr/>
          <p:nvPr/>
        </p:nvSpPr>
        <p:spPr>
          <a:xfrm>
            <a:off x="4210373" y="976425"/>
            <a:ext cx="720080" cy="72008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2-1-41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696505"/>
            <a:ext cx="0" cy="139776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33646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848068"/>
            <a:ext cx="2376263" cy="224619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33646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00855" y="1092381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2-1-41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摄影构图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4210373" y="3094264"/>
            <a:ext cx="720080" cy="720080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2-1-42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45430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1562957"/>
            <a:ext cx="2376263" cy="237599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45430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185398" y="3532894"/>
            <a:ext cx="1863748" cy="2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2-1-42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摄影构图</a:t>
            </a:r>
            <a:r>
              <a:rPr lang="en-US" altLang="zh-CN" sz="1100" dirty="0"/>
              <a:t>2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32" name="直接连接符 31"/>
          <p:cNvCxnSpPr>
            <a:stCxn id="23" idx="2"/>
          </p:cNvCxnSpPr>
          <p:nvPr/>
        </p:nvCxnSpPr>
        <p:spPr>
          <a:xfrm>
            <a:off x="4570412" y="3814345"/>
            <a:ext cx="0" cy="48480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6" idx="0"/>
          </p:cNvCxnSpPr>
          <p:nvPr/>
        </p:nvCxnSpPr>
        <p:spPr>
          <a:xfrm>
            <a:off x="4570412" y="5"/>
            <a:ext cx="0" cy="97642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85" y="1490956"/>
            <a:ext cx="2218432" cy="14776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4" y="1814597"/>
            <a:ext cx="2218432" cy="15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23" grpId="0" animBg="1"/>
      <p:bldP spid="2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809249" y="829630"/>
            <a:ext cx="398485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）利用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软件调整图片色调实操。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9248" y="1064234"/>
            <a:ext cx="752232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首先，在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环境下打开图片（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2-1-67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），进行简单的分析，这张照片颜色苍白，饱和度不够，影调也不够厚重。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02453" y="1647009"/>
            <a:ext cx="4536000" cy="3330168"/>
            <a:chOff x="1160247" y="1647009"/>
            <a:chExt cx="4536000" cy="3330168"/>
          </a:xfrm>
        </p:grpSpPr>
        <p:sp>
          <p:nvSpPr>
            <p:cNvPr id="3" name="矩形 2"/>
            <p:cNvSpPr/>
            <p:nvPr/>
          </p:nvSpPr>
          <p:spPr>
            <a:xfrm>
              <a:off x="2491068" y="4730956"/>
              <a:ext cx="187435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2-1-67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打开图片分析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247" y="1647009"/>
              <a:ext cx="4536000" cy="3040935"/>
            </a:xfrm>
            <a:prstGeom prst="rect">
              <a:avLst/>
            </a:prstGeom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24FABF62-B740-7BBD-EDB4-38D7B484F327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5F4C5E1-C0C1-F545-ED2D-2F96EF0486C6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92072A6-0641-23E7-93B9-C687535E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25477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2" grpId="0"/>
          <p:bldP spid="6" grpId="0" animBg="1"/>
          <p:bldP spid="6" grpId="1" animBg="1"/>
          <p:bldP spid="7" grpId="0" animBg="1"/>
          <p:bldP spid="7" grpId="1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2" grpId="0"/>
          <p:bldP spid="6" grpId="0" animBg="1"/>
          <p:bldP spid="6" grpId="1" animBg="1"/>
          <p:bldP spid="7" grpId="0" animBg="1"/>
          <p:bldP spid="7" grpId="1" animBg="1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412" y="825935"/>
            <a:ext cx="756000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在图层面板单击按钮，添加一个渐变映射调整层，根据画面颜色的特点，设置渐变颜色，上方是黄色的土地，下方是绿色的湖面。因此，渐变设置为上面偏棕黄色，下面偏蓝绿色，如图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2-1-68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2-1-69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59068" y="1922956"/>
            <a:ext cx="3611344" cy="2194442"/>
            <a:chOff x="239402" y="2031361"/>
            <a:chExt cx="3295114" cy="2022561"/>
          </a:xfrm>
        </p:grpSpPr>
        <p:sp>
          <p:nvSpPr>
            <p:cNvPr id="3" name="矩形 2"/>
            <p:cNvSpPr/>
            <p:nvPr/>
          </p:nvSpPr>
          <p:spPr>
            <a:xfrm>
              <a:off x="846551" y="3807701"/>
              <a:ext cx="20808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2-1-68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添加渐变映射调整层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02" y="2031361"/>
              <a:ext cx="3295114" cy="174714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81142" y="1922956"/>
            <a:ext cx="3288950" cy="2209179"/>
            <a:chOff x="3595255" y="2017777"/>
            <a:chExt cx="3000951" cy="20361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255" y="2017777"/>
              <a:ext cx="3000951" cy="176072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58551" y="3807700"/>
              <a:ext cx="187435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2-1-69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设置渐变颜</a:t>
              </a: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9C3BC30-D414-661B-4D5F-D88B7D0B932F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A8AC5C8-FE67-58A8-FCA8-E088A3ED3840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ACEB2E7-8D4C-DD58-7275-909D8D39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80474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  <p:bldP spid="8" grpId="1" animBg="1"/>
          <p:bldP spid="9" grpId="0" animBg="1"/>
          <p:bldP spid="9" grpId="1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 animBg="1"/>
          <p:bldP spid="8" grpId="1" animBg="1"/>
          <p:bldP spid="9" grpId="0" animBg="1"/>
          <p:bldP spid="9" grpId="1" animBg="1"/>
          <p:bldP spid="1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0412" y="842956"/>
            <a:ext cx="777600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最后，添加曲线（快捷键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Ctrl+M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）调整层，调整画面黑、白、灰关系，完成照片处理，如图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90412" y="1593478"/>
            <a:ext cx="5688000" cy="3160334"/>
            <a:chOff x="548206" y="1593478"/>
            <a:chExt cx="5688000" cy="3160334"/>
          </a:xfrm>
        </p:grpSpPr>
        <p:sp>
          <p:nvSpPr>
            <p:cNvPr id="11" name="矩形 10"/>
            <p:cNvSpPr/>
            <p:nvPr/>
          </p:nvSpPr>
          <p:spPr>
            <a:xfrm>
              <a:off x="1926593" y="4507591"/>
              <a:ext cx="29312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2-1-71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调整黑、白、灰关系并完成照片处理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206" y="1593478"/>
              <a:ext cx="5688000" cy="2803052"/>
            </a:xfrm>
            <a:prstGeom prst="rect">
              <a:avLst/>
            </a:prstGeom>
          </p:spPr>
        </p:pic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D24D0E0A-B592-0B70-51C9-BEA211FEDE41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AF667B0-DB39-70B0-9F4D-621CB68C9515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CB2D110C-BF7D-F784-C7C3-913E11D9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246556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4" grpId="1" animBg="1"/>
          <p:bldP spid="6" grpId="0" animBg="1"/>
          <p:bldP spid="6" grpId="1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4" grpId="1" animBg="1"/>
          <p:bldP spid="6" grpId="0" animBg="1"/>
          <p:bldP spid="6" grpId="1" animBg="1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674805" y="826983"/>
            <a:ext cx="3670596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）其他调色命令。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2412" y="1130956"/>
            <a:ext cx="5746164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常用的调色命令有对比度、色阶、曲线、曝光度、色相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饱和度、色彩平衡等。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48" y="1706956"/>
            <a:ext cx="5818164" cy="2792718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109876C3-8D32-0C34-DE7C-5462E812B1FA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C66CB2E-A4FD-C491-901A-194892BEF948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6EFB3C5-C05D-C14A-EA15-B07063B9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59566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2" grpId="0"/>
          <p:bldP spid="3" grpId="0" animBg="1"/>
          <p:bldP spid="3" grpId="1" animBg="1"/>
          <p:bldP spid="5" grpId="0" animBg="1"/>
          <p:bldP spid="5" grpId="1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2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8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2" grpId="0"/>
          <p:bldP spid="3" grpId="0" animBg="1"/>
          <p:bldP spid="3" grpId="1" animBg="1"/>
          <p:bldP spid="5" grpId="0" animBg="1"/>
          <p:bldP spid="5" grpId="1" animBg="1"/>
          <p:bldP spid="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970412" y="1093673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813066" y="2720929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269392" y="1120281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813066" y="2720929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217793" y="4137040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824450" y="1485245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031941" y="1698965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805180" y="1164058"/>
            <a:ext cx="3365233" cy="1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）选择像素。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数码相机一般选择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万像素，就足够满足印制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寸的照片了。如果是网上用，还可以设置更小的。如果是艺术创作，打算参赛或要打印大尺寸照片，就要尽可能使用最大像素的设置了。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603644" y="1590542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812983" y="1799366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143467" y="2372744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928020" y="2737293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367758" y="3155905"/>
            <a:ext cx="1451857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打印照片小技巧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280365" y="3576324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712598" y="2158829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805180" y="2804073"/>
            <a:ext cx="3365233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）打印机分辨率。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照片清晰度的标准度量单位是每英寸点数，即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300dpi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的输出分辨率进行打印，这是得到最高质量照片的可靠保证。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C666178D-24EF-4CC2-3085-1BBDA5C34686}"/>
              </a:ext>
            </a:extLst>
          </p:cNvPr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233FD34-CFA7-01A2-C92C-1CCBB01F4E5B}"/>
              </a:ext>
            </a:extLst>
          </p:cNvPr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6F18857-8E25-52AA-ABFB-923C87A2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91470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8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4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  <p:bldP spid="2" grpId="0" animBg="1"/>
          <p:bldP spid="2" grpId="1" animBg="1"/>
          <p:bldP spid="3" grpId="0" animBg="1"/>
          <p:bldP spid="3" grpId="1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8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4" dur="1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  <p:bldP spid="2" grpId="0" animBg="1"/>
          <p:bldP spid="2" grpId="1" animBg="1"/>
          <p:bldP spid="3" grpId="0" animBg="1"/>
          <p:bldP spid="3" grpId="1" animBg="1"/>
          <p:bldP spid="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006230" y="1058956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848884" y="2686212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305210" y="1085564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848884" y="2686212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253611" y="4102323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菱形 112"/>
          <p:cNvSpPr/>
          <p:nvPr/>
        </p:nvSpPr>
        <p:spPr>
          <a:xfrm>
            <a:off x="860268" y="1450528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067759" y="1664248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129853" y="1579311"/>
            <a:ext cx="2744442" cy="21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）对拍摄的风景照片进行颜色、比例调整。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① 修饰一组公园旅游照片。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② 修饰一组校园室内场景照片。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）挑选较好的照片打印输出。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① 打印一张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寸公园旅游照片。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② 打印一张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寸校园室内场景照片。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639462" y="1555825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848801" y="1764649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179285" y="2338027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922107" y="3174898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9"/>
          <p:cNvSpPr/>
          <p:nvPr/>
        </p:nvSpPr>
        <p:spPr bwMode="auto">
          <a:xfrm>
            <a:off x="1316183" y="3541607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748416" y="2124112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6823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24" grpId="0" animBg="1"/>
          <p:bldP spid="124" grpId="1" animBg="1"/>
          <p:bldP spid="125" grpId="0" animBg="1"/>
          <p:bldP spid="125" grpId="1" animBg="1"/>
          <p:bldP spid="2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98412" y="823664"/>
            <a:ext cx="407092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）风景照片欣赏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欣赏如图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所示的风景照片。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17" y="1922956"/>
            <a:ext cx="7136790" cy="208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39977" y="4195138"/>
            <a:ext cx="14608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2-1-72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风景照片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0594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179440" y="976424"/>
            <a:ext cx="720080" cy="720080"/>
          </a:xfrm>
          <a:prstGeom prst="diamond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2-1-73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39479" y="1696508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891408" y="1336463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75039" y="842956"/>
            <a:ext cx="2376263" cy="22977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560859" y="1331353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60858" y="1053845"/>
            <a:ext cx="2146528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2-1-73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风景照片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179440" y="3355962"/>
            <a:ext cx="720080" cy="720080"/>
          </a:xfrm>
          <a:prstGeom prst="diamond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2-1-74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930643" y="3716002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290413" y="2138956"/>
            <a:ext cx="2376263" cy="208108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376231" y="3719548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376231" y="3808904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2-1-74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风景照片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539479" y="4076043"/>
            <a:ext cx="0" cy="106587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39479" y="5"/>
            <a:ext cx="0" cy="97642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425" y="1431221"/>
            <a:ext cx="2251122" cy="1494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7" y="2370521"/>
            <a:ext cx="2190886" cy="12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5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179440" y="976424"/>
            <a:ext cx="720080" cy="72008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2-1-75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39479" y="1696508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891408" y="1336463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75039" y="852634"/>
            <a:ext cx="2376263" cy="22977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560859" y="1341031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60858" y="1063523"/>
            <a:ext cx="2146528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2-1-75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风景照片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179440" y="3355962"/>
            <a:ext cx="720080" cy="7200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2-1-64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930643" y="3716002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290413" y="1922956"/>
            <a:ext cx="2376263" cy="226105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376231" y="3683520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376231" y="3772876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2-1-76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风景照片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39479" y="5"/>
            <a:ext cx="0" cy="97642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58" y="1419896"/>
            <a:ext cx="2218433" cy="14758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31" y="2113396"/>
            <a:ext cx="2218432" cy="1478181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4533889" y="4076042"/>
            <a:ext cx="0" cy="48480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6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128796" y="2714956"/>
            <a:ext cx="2473051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商业摄影的工作流程分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拍摄人物”“拍摄风景”“拍摄静物”，本项目遵循了完整的工作过程，涵盖了全部课程目标和课程内容。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个部分分别依托“拍摄平面广告模特”“拍摄旅游杂志自然风景图片”“拍摄农业书籍配图”三个实际项目，使你亲历设计摄影的工作流程，熟悉企业的工作标准，掌握设计摄影的基本工作方法。</a:t>
            </a:r>
            <a:endParaRPr lang="zh-CN" altLang="en-US" sz="9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54412" y="2496717"/>
            <a:ext cx="4232252" cy="22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人物。以“拍摄平面广告模特”项目为载体。首先，根据客户需求和分析，制作拍摄进度表，规划拍摄进程。然后，调整模特的姿态、情绪，在与模特互动中进行拍摄，反复调整，捕捉最佳瞬间。最后，进行人物图片修饰，在此过程中，初步了解摄影行业，熟悉商业人像的拍摄设备，掌握商业人像的拍摄流程和方法，初步掌握摄影用光方法，进而理解摄影与设计的关系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：拍摄风景。以“拍摄旅游杂志自然风景图片”项目为载体。从客户需求分析到打印出片这一过程，让你熟悉风景摄影的拍摄设备，掌握风景摄影的拍摄流程以及摄影构图的基本方法。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：拍摄静物。以“农业书籍配图”项目为载体。掌握商业静物摄影设备，熟悉商业静物布光的基本方法以及流程。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通过以上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的学习，你能够理解什么是设计摄影，熟悉摄影设备以及基本摄影技术，掌握商业摄影的工作流程和方法；并在拍摄商业素材的过程中，感受通过摄影给人们带来的感官感受，经过学习，一定能帮助你在未来的职业生涯中顺利地扬帆起航。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795421" y="2507094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601848" y="4380094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AF7E22C-2425-9101-5BA8-C1C1769DEB3A}"/>
              </a:ext>
            </a:extLst>
          </p:cNvPr>
          <p:cNvGrpSpPr/>
          <p:nvPr/>
        </p:nvGrpSpPr>
        <p:grpSpPr>
          <a:xfrm>
            <a:off x="0" y="-69958"/>
            <a:ext cx="9140825" cy="2478724"/>
            <a:chOff x="0" y="-29359"/>
            <a:chExt cx="9140825" cy="24787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DFAFA80-42A4-9C18-F031-DDFFFD6BC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5" b="41892"/>
            <a:stretch/>
          </p:blipFill>
          <p:spPr>
            <a:xfrm>
              <a:off x="1142207" y="-1435"/>
              <a:ext cx="6856413" cy="2212391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E8A49-E46F-FC51-348A-2992E0E9732A}"/>
                </a:ext>
              </a:extLst>
            </p:cNvPr>
            <p:cNvSpPr/>
            <p:nvPr/>
          </p:nvSpPr>
          <p:spPr>
            <a:xfrm>
              <a:off x="1" y="0"/>
              <a:ext cx="9140824" cy="2210916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b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55FD246-C75A-8EB6-E732-D87C76ADF373}"/>
                </a:ext>
              </a:extLst>
            </p:cNvPr>
            <p:cNvSpPr/>
            <p:nvPr/>
          </p:nvSpPr>
          <p:spPr bwMode="auto">
            <a:xfrm>
              <a:off x="0" y="-29359"/>
              <a:ext cx="1191451" cy="2378740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75F1721-CD58-E63C-134B-022DF8332AF2}"/>
                </a:ext>
              </a:extLst>
            </p:cNvPr>
            <p:cNvSpPr/>
            <p:nvPr/>
          </p:nvSpPr>
          <p:spPr bwMode="auto">
            <a:xfrm>
              <a:off x="351931" y="1514461"/>
              <a:ext cx="466611" cy="934904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A363CC81-34F4-6C38-6C6C-2640AEED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453" y="975345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项目分析</a:t>
              </a:r>
              <a:endParaRPr lang="en-US" altLang="zh-CN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5157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9333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9333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46428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02798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921212" y="1903380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689782" y="2570956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16315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588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70761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1035" y="-1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8412" y="253641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59831" y="407524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80223" y="2314571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6" y="1277811"/>
            <a:ext cx="7273532" cy="27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9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r="9598"/>
          <a:stretch/>
        </p:blipFill>
        <p:spPr>
          <a:xfrm>
            <a:off x="1142206" y="-1"/>
            <a:ext cx="6884206" cy="51576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2207" y="0"/>
            <a:ext cx="6877443" cy="5162956"/>
          </a:xfrm>
          <a:prstGeom prst="rect">
            <a:avLst/>
          </a:prstGeom>
          <a:solidFill>
            <a:srgbClr val="1D9A7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90419" y="3722957"/>
            <a:ext cx="2383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 拍摄风景素材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688198" y="3817411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86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58412" y="1843965"/>
            <a:ext cx="2668309" cy="1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本任务主要通过“拍摄旅游杂志风景图片”初步了解摄影行业，熟悉拍摄风景的拍摄设备，掌握风景的拍摄流程和方法，初步掌握摄影构图方法，进一步掌握摄影知识和技巧，进一步理解摄影与设计的关系。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12" y="1507773"/>
            <a:ext cx="3780207" cy="21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2" y="194695"/>
            <a:ext cx="31338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2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修饰、打印</a:t>
            </a:r>
            <a:r>
              <a:rPr lang="zh-CN" altLang="en-US" sz="2000" b="1" dirty="0">
                <a:solidFill>
                  <a:srgbClr val="8BC1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风景图片</a:t>
            </a:r>
            <a:endParaRPr lang="en-US" altLang="zh-CN" sz="2000" b="1" dirty="0">
              <a:solidFill>
                <a:srgbClr val="8BC1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664881" y="2459991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968159" y="2419050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76335" y="32912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718182" y="3211168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295584" y="4093270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499631" y="4016325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9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367744" y="332213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37235" y="1567782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352212" y="1888026"/>
            <a:ext cx="2964657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通过修饰和打印风景图片，进一步熟悉图像后期处理软件及常见工具，使用图像后期处理软件修饰图片，进一步熟悉打印设备、纸张，进行打印前设置。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30"/>
            <a:ext cx="2218432" cy="1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教室、摄影棚、多媒体投影。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1301150"/>
            <a:ext cx="2376263" cy="32926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5"/>
            <a:ext cx="2218432" cy="3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数码专业相机、投影仪、专业摄影灯光、摄影棚。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85" y="1944181"/>
            <a:ext cx="2218433" cy="14774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313" b="3329"/>
          <a:stretch/>
        </p:blipFill>
        <p:spPr>
          <a:xfrm>
            <a:off x="5442664" y="1564716"/>
            <a:ext cx="2218432" cy="19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854085" y="1666573"/>
            <a:ext cx="3568695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）风景摄影后期处理。  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791473" y="2131432"/>
            <a:ext cx="3390254" cy="1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有些风景照片因为颜色平淡无奇，画面缺乏魅力，对于这样的照片不要轻易放弃，可以通过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图像处理软件，利用添加调整层的方法，达到让人耳目一新的震撼效果，利用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调整前后的图片效果对比如图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2-1-65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2-1-66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53437" y="1980693"/>
            <a:ext cx="271815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96898" y="3380898"/>
            <a:ext cx="1451857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修饰风景图片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3725</TotalTime>
  <Words>1038</Words>
  <Application>Microsoft Office PowerPoint</Application>
  <PresentationFormat>自定义</PresentationFormat>
  <Paragraphs>75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296</cp:revision>
  <dcterms:created xsi:type="dcterms:W3CDTF">2016-02-29T06:04:00Z</dcterms:created>
  <dcterms:modified xsi:type="dcterms:W3CDTF">2023-03-11T04:15:25Z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