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  <p:sldMasterId id="2147483698" r:id="rId5"/>
  </p:sldMasterIdLst>
  <p:notesMasterIdLst>
    <p:notesMasterId r:id="rId7"/>
  </p:notesMasterIdLst>
  <p:handoutMasterIdLst>
    <p:handoutMasterId r:id="rId15"/>
  </p:handoutMasterIdLst>
  <p:sldIdLst>
    <p:sldId id="259" r:id="rId6"/>
    <p:sldId id="272" r:id="rId8"/>
    <p:sldId id="273" r:id="rId9"/>
    <p:sldId id="276" r:id="rId10"/>
    <p:sldId id="277" r:id="rId11"/>
    <p:sldId id="278" r:id="rId12"/>
    <p:sldId id="279" r:id="rId13"/>
    <p:sldId id="266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68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13.xml"/><Relationship Id="rId3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2.png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 b="1" spc="204" dirty="0">
              <a:solidFill>
                <a:srgbClr val="FFFFFF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1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 b="1" spc="204" dirty="0">
              <a:solidFill>
                <a:srgbClr val="FFFFFF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1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tags" Target="../tags/tag36.xml"/><Relationship Id="rId3" Type="http://schemas.openxmlformats.org/officeDocument/2006/relationships/image" Target="../media/image6.jpe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image" Target="../media/image10.png"/><Relationship Id="rId6" Type="http://schemas.openxmlformats.org/officeDocument/2006/relationships/tags" Target="../tags/tag40.xml"/><Relationship Id="rId5" Type="http://schemas.openxmlformats.org/officeDocument/2006/relationships/image" Target="../media/image9.png"/><Relationship Id="rId4" Type="http://schemas.openxmlformats.org/officeDocument/2006/relationships/tags" Target="../tags/tag39.xml"/><Relationship Id="rId3" Type="http://schemas.openxmlformats.org/officeDocument/2006/relationships/image" Target="../media/image8.png"/><Relationship Id="rId2" Type="http://schemas.openxmlformats.org/officeDocument/2006/relationships/tags" Target="../tags/tag38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5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12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1.png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image" Target="../media/image13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51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0.xml"/><Relationship Id="rId5" Type="http://schemas.openxmlformats.org/officeDocument/2006/relationships/image" Target="../media/image14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4.xml"/><Relationship Id="rId1" Type="http://schemas.openxmlformats.org/officeDocument/2006/relationships/tags" Target="../tags/tag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新建工程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09825" y="937895"/>
            <a:ext cx="7479665" cy="2139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广联达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BIM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土建计量平台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GTJ2021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软件，主要用于建筑工程所有分部分项工程（含钢筋）的工程量计算。</a:t>
            </a: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利用</a:t>
            </a: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GTJ2021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软件可以计算建筑物的钢筋混凝土柱、梁、板、剪力墙等主体结构的混凝土工程量和钢筋工程量，还计算散水、台阶、压顶等零星构件的工程量，同时还能计算建筑工程的装饰装修工程量。</a:t>
            </a: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本项目以学校真实项目学校明德楼教学楼作为例，学习应用广联达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BIM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土建计量平台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GTJ2021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软件计算建筑工程的工程量。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zh-CN" altLang="zh-CN" sz="2400" b="1" dirty="0"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46605" y="3284220"/>
            <a:ext cx="3947795" cy="3175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44285" y="3284220"/>
            <a:ext cx="3947160" cy="3175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84810" y="937895"/>
            <a:ext cx="7479665" cy="156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在使用土建计量平台</a:t>
            </a:r>
            <a:r>
              <a:rPr lang="en-US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GTJ2021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软件算量时，首先要建立文件，文件的名称要和工程名称统一起来，以便于以后查找文件；</a:t>
            </a: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选择清单规则、定额规则、清单库和定额库时要协调统一，计算规则对算量结果影响很大，工程信息的内容要根据工程施工图样具体分析，认真填写。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zh-CN" altLang="zh-CN" sz="2400" b="1" dirty="0"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076575"/>
            <a:ext cx="2000250" cy="153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4345" y="3076575"/>
            <a:ext cx="2000250" cy="153352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7" b="617"/>
          <a:stretch>
            <a:fillRect/>
          </a:stretch>
        </p:blipFill>
        <p:spPr bwMode="auto">
          <a:xfrm>
            <a:off x="5803900" y="2362200"/>
            <a:ext cx="4762500" cy="41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6739890" y="2771775"/>
            <a:ext cx="2498090" cy="24320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/>
              <a:t>聊城高级工程职业学校明德楼</a:t>
            </a:r>
            <a:endParaRPr lang="zh-CN" altLang="en-US" sz="1200" b="1"/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5903595" y="3124200"/>
            <a:ext cx="4403090" cy="2951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985521"/>
            <a:ext cx="731329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241425" y="1427609"/>
            <a:ext cx="932815" cy="604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341143"/>
            <a:ext cx="7313295" cy="342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/>
          <p:nvPr>
            <p:custDataLst>
              <p:tags r:id="rId6"/>
            </p:custDataLst>
          </p:nvPr>
        </p:nvSpPr>
        <p:spPr>
          <a:xfrm>
            <a:off x="8554720" y="1900644"/>
            <a:ext cx="33731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（1）抗震等级：抗震等级未确定时由檐高、结构类型、设防烈度确定。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15"/>
          <p:cNvSpPr txBox="1"/>
          <p:nvPr>
            <p:custDataLst>
              <p:tags r:id="rId7"/>
            </p:custDataLst>
          </p:nvPr>
        </p:nvSpPr>
        <p:spPr>
          <a:xfrm>
            <a:off x="8554720" y="3640513"/>
            <a:ext cx="3373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（2）室外地坪：室外地坪单位是以M为单位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6"/>
          <p:cNvSpPr txBox="1"/>
          <p:nvPr>
            <p:custDataLst>
              <p:tags r:id="rId8"/>
            </p:custDataLst>
          </p:nvPr>
        </p:nvSpPr>
        <p:spPr>
          <a:xfrm>
            <a:off x="8554720" y="1136562"/>
            <a:ext cx="3373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工程信息注意：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79805"/>
            <a:ext cx="503301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00760" y="1327150"/>
            <a:ext cx="601345" cy="578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4" y="2157730"/>
            <a:ext cx="9777378" cy="45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10116766" y="865179"/>
            <a:ext cx="1686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插入楼层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7"/>
          <p:cNvSpPr txBox="1"/>
          <p:nvPr>
            <p:custDataLst>
              <p:tags r:id="rId7"/>
            </p:custDataLst>
          </p:nvPr>
        </p:nvSpPr>
        <p:spPr>
          <a:xfrm>
            <a:off x="10136222" y="1571866"/>
            <a:ext cx="1686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删除楼层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9"/>
          <p:cNvSpPr txBox="1"/>
          <p:nvPr>
            <p:custDataLst>
              <p:tags r:id="rId8"/>
            </p:custDataLst>
          </p:nvPr>
        </p:nvSpPr>
        <p:spPr>
          <a:xfrm>
            <a:off x="10136221" y="2499557"/>
            <a:ext cx="20557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混凝土强度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等级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0"/>
          <p:cNvSpPr txBox="1"/>
          <p:nvPr>
            <p:custDataLst>
              <p:tags r:id="rId9"/>
            </p:custDataLst>
          </p:nvPr>
        </p:nvSpPr>
        <p:spPr>
          <a:xfrm>
            <a:off x="10136222" y="3499231"/>
            <a:ext cx="20557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保护层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1"/>
          <p:cNvSpPr txBox="1"/>
          <p:nvPr>
            <p:custDataLst>
              <p:tags r:id="rId10"/>
            </p:custDataLst>
          </p:nvPr>
        </p:nvSpPr>
        <p:spPr>
          <a:xfrm>
            <a:off x="10116886" y="4099171"/>
            <a:ext cx="197125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砂浆标号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2"/>
          <p:cNvSpPr txBox="1"/>
          <p:nvPr>
            <p:custDataLst>
              <p:tags r:id="rId11"/>
            </p:custDataLst>
          </p:nvPr>
        </p:nvSpPr>
        <p:spPr>
          <a:xfrm>
            <a:off x="10093960" y="5065395"/>
            <a:ext cx="1729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复制到其他楼层</a:t>
            </a:r>
            <a:endParaRPr lang="zh-CN" alt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0136221" y="865179"/>
            <a:ext cx="1667105" cy="11683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>
            <a:off x="10116820" y="2331085"/>
            <a:ext cx="1819275" cy="229425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3" grpId="0"/>
      <p:bldP spid="12" grpId="0"/>
      <p:bldP spid="13" grpId="0"/>
      <p:bldP spid="14" grpId="0"/>
      <p:bldP spid="15" grpId="0"/>
      <p:bldP spid="16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139190" y="2096770"/>
            <a:ext cx="8935085" cy="2663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220000"/>
              </a:lnSpc>
              <a:buFontTx/>
            </a:pPr>
            <a:r>
              <a:rPr lang="zh-CN" altLang="en-US" sz="2800" b="1" dirty="0" smtClean="0">
                <a:solidFill>
                  <a:schemeClr val="tx1"/>
                </a:solidFill>
                <a:sym typeface="+mn-ea"/>
              </a:rPr>
              <a:t>练习：</a:t>
            </a:r>
            <a:endParaRPr lang="en-US" altLang="zh-CN" sz="2800" b="1" dirty="0" smtClean="0">
              <a:solidFill>
                <a:schemeClr val="tx1"/>
              </a:solidFill>
            </a:endParaRPr>
          </a:p>
          <a:p>
            <a:pPr>
              <a:lnSpc>
                <a:spcPct val="220000"/>
              </a:lnSpc>
              <a:buFontTx/>
            </a:pPr>
            <a:r>
              <a:rPr lang="zh-CN" altLang="en-US" sz="2400" b="1" dirty="0" smtClean="0">
                <a:solidFill>
                  <a:schemeClr val="tx1"/>
                </a:solidFill>
                <a:sym typeface="+mn-ea"/>
              </a:rPr>
              <a:t>        （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）完成聊城高级工程职业学校明德楼的新建工程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>
              <a:lnSpc>
                <a:spcPct val="220000"/>
              </a:lnSpc>
              <a:buFontTx/>
            </a:pPr>
            <a:r>
              <a:rPr lang="zh-CN" altLang="en-US" sz="2400" b="1" dirty="0" smtClean="0">
                <a:solidFill>
                  <a:schemeClr val="tx1"/>
                </a:solidFill>
                <a:sym typeface="+mn-ea"/>
              </a:rPr>
              <a:t>        （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2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）完成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聊城高级工程职业学校明德楼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工程设置信息完善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4686935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 lvl="0"/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如果工程完成后，发现计算规则（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11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16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）、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清单规则、定额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规则、清单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库、定额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库选择错了，应该怎么办？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/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导出工程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/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注意：所有的计算设置、节点设置、计算规则都会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恢复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默认；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/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并且清单库、定额库都会按照软件默认的导出原则导出。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67" y="1847839"/>
            <a:ext cx="49720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新建工程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PA" val="v3.2.0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PA" val="v3.2.0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commondata" val="eyJoZGlkIjoiZDg5YmZmOGEwYjgzNWMwMWIyMDZkZjFmZjYwYmQwNzE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WPS 演示</Application>
  <PresentationFormat>宽屏</PresentationFormat>
  <Paragraphs>59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8</vt:i4>
      </vt:variant>
    </vt:vector>
  </HeadingPairs>
  <TitlesOfParts>
    <vt:vector size="29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微软雅黑</vt:lpstr>
      <vt:lpstr>Times New Roman</vt:lpstr>
      <vt:lpstr>等线</vt:lpstr>
      <vt:lpstr>Arial Unicode MS</vt:lpstr>
      <vt:lpstr>等线 Light</vt:lpstr>
      <vt:lpstr>Calibri</vt:lpstr>
      <vt:lpstr>Calibri</vt:lpstr>
      <vt:lpstr>宋体</vt:lpstr>
      <vt:lpstr>Cambria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</cp:lastModifiedBy>
  <cp:revision>5</cp:revision>
  <dcterms:created xsi:type="dcterms:W3CDTF">2023-10-19T02:59:00Z</dcterms:created>
  <dcterms:modified xsi:type="dcterms:W3CDTF">2023-10-19T10:43:02Z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12422076231F401B986B73671A672B68_12</vt:lpwstr>
  </property>
  <property fmtid="{D5CDD505-2E9C-101B-9397-08002B2CF9AE}" pid="3" name="KSOProductBuildVer">
    <vt:lpwstr>2052-12.1.0.15712</vt:lpwstr>
  </property>
</Properties>
</file>