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462" r:id="rId2"/>
    <p:sldId id="1675" r:id="rId3"/>
    <p:sldId id="1756" r:id="rId4"/>
    <p:sldId id="1866" r:id="rId5"/>
    <p:sldId id="1867" r:id="rId6"/>
    <p:sldId id="1894" r:id="rId7"/>
    <p:sldId id="1875" r:id="rId8"/>
    <p:sldId id="1876" r:id="rId9"/>
    <p:sldId id="1890" r:id="rId10"/>
    <p:sldId id="1893" r:id="rId11"/>
    <p:sldId id="1891" r:id="rId12"/>
    <p:sldId id="1892" r:id="rId13"/>
    <p:sldId id="1887" r:id="rId14"/>
    <p:sldId id="1888" r:id="rId15"/>
    <p:sldId id="1874" r:id="rId16"/>
    <p:sldId id="1879" r:id="rId17"/>
    <p:sldId id="1880" r:id="rId18"/>
    <p:sldId id="1882" r:id="rId19"/>
    <p:sldId id="1885" r:id="rId20"/>
    <p:sldId id="191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00B050"/>
    <a:srgbClr val="7030A0"/>
    <a:srgbClr val="5DAD71"/>
    <a:srgbClr val="ACCBF9"/>
    <a:srgbClr val="EBE9EC"/>
    <a:srgbClr val="F7F7F7"/>
    <a:srgbClr val="FAD0BE"/>
    <a:srgbClr val="D8EBFB"/>
    <a:srgbClr val="CB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68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12192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0"/>
            <a:ext cx="12192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0"/>
            <a:ext cx="12192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12192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23748"/>
            <a:ext cx="835734" cy="732824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01709" y="332757"/>
            <a:ext cx="661240" cy="1200362"/>
            <a:chOff x="7314523" y="1440019"/>
            <a:chExt cx="2081664" cy="4955323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428390"/>
              <a:chOff x="2848130" y="1860030"/>
              <a:chExt cx="3807502" cy="444168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05" y="1948721"/>
                <a:ext cx="3630124" cy="4352998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494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/>
          <p:nvPr userDrawn="1"/>
        </p:nvGraphicFramePr>
        <p:xfrm>
          <a:off x="1337101" y="284081"/>
          <a:ext cx="10760075" cy="419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schemeClr val="bg2">
                      <a:lumMod val="5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130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课程简介</a:t>
                      </a:r>
                    </a:p>
                  </a:txBody>
                  <a:tcPr marL="90805" marR="90805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课改前情况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课改简要思路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课程实施过程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新课效果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新旧教法对比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个人体会</a:t>
                      </a:r>
                    </a:p>
                  </a:txBody>
                  <a:tcPr marL="90805" marR="90805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42505"/>
            <a:ext cx="835734" cy="678830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200" y="906495"/>
              <a:ext cx="3533713" cy="3533703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49384" y="271004"/>
            <a:ext cx="745350" cy="1200726"/>
            <a:chOff x="7314523" y="1440019"/>
            <a:chExt cx="2081664" cy="3978274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865454" cy="3972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2780" y="482600"/>
            <a:ext cx="913448" cy="91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254795"/>
            <a:ext cx="835734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691262" y="386164"/>
            <a:ext cx="661240" cy="1200171"/>
            <a:chOff x="7314523" y="1440019"/>
            <a:chExt cx="2081664" cy="5686620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5680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47232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8764195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424234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118254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8764195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1041013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3269264" y="704319"/>
            <a:ext cx="14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80882" y="16131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2" name="矩形 24"/>
          <p:cNvSpPr>
            <a:spLocks noChangeArrowheads="1"/>
          </p:cNvSpPr>
          <p:nvPr userDrawn="1"/>
        </p:nvSpPr>
        <p:spPr bwMode="auto">
          <a:xfrm>
            <a:off x="1080882" y="57660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课程简介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2280569" y="692254"/>
            <a:ext cx="316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63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  <a:p>
            <a:pPr algn="ctr"/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11518379" y="6265681"/>
            <a:ext cx="67362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11646102" y="6312404"/>
            <a:ext cx="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600">
                <a:solidFill>
                  <a:prstClr val="white"/>
                </a:solidFill>
              </a:rPr>
              <a:t>‹#›</a:t>
            </a:fld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6015" y="3145155"/>
            <a:ext cx="3926840" cy="4259580"/>
            <a:chOff x="13789" y="4953"/>
            <a:chExt cx="6184" cy="67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89" y="4953"/>
              <a:ext cx="6185" cy="67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/>
            <a:srcRect l="6428" t="22448"/>
            <a:stretch>
              <a:fillRect/>
            </a:stretch>
          </p:blipFill>
          <p:spPr>
            <a:xfrm rot="21360000">
              <a:off x="14968" y="5733"/>
              <a:ext cx="3788" cy="2804"/>
            </a:xfrm>
            <a:prstGeom prst="rect">
              <a:avLst/>
            </a:prstGeom>
          </p:spPr>
        </p:pic>
      </p:grp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73937" y="1248316"/>
            <a:ext cx="10782567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建设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endParaRPr lang="zh-CN" altLang="en-US" sz="7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project regulations</a:t>
            </a:r>
            <a:r>
              <a:rPr lang="zh-CN" altLang="en-US" sz="72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algn="l">
              <a:defRPr/>
            </a:pP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6000" b="1" spc="2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81250" y="1164020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1250" y="2499697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981710"/>
            <a:ext cx="8563610" cy="537781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1894" t="9053" r="2485" b="11946"/>
          <a:stretch>
            <a:fillRect/>
          </a:stretch>
        </p:blipFill>
        <p:spPr>
          <a:xfrm>
            <a:off x="2484755" y="981710"/>
            <a:ext cx="8225155" cy="2670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r="5085" b="54218"/>
          <a:stretch>
            <a:fillRect/>
          </a:stretch>
        </p:blipFill>
        <p:spPr>
          <a:xfrm>
            <a:off x="2484755" y="3652520"/>
            <a:ext cx="8225790" cy="248094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t="49930" r="8756"/>
          <a:stretch>
            <a:fillRect/>
          </a:stretch>
        </p:blipFill>
        <p:spPr>
          <a:xfrm>
            <a:off x="2172970" y="1323975"/>
            <a:ext cx="8152130" cy="31769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745" t="6245" r="2996" b="73056"/>
          <a:stretch>
            <a:fillRect/>
          </a:stretch>
        </p:blipFill>
        <p:spPr>
          <a:xfrm>
            <a:off x="2172970" y="4764405"/>
            <a:ext cx="8117840" cy="109156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422" r="4471" b="3850"/>
          <a:stretch>
            <a:fillRect/>
          </a:stretch>
        </p:blipFill>
        <p:spPr>
          <a:xfrm>
            <a:off x="2174875" y="3249295"/>
            <a:ext cx="7842250" cy="3413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45" t="27767" r="2996"/>
          <a:stretch>
            <a:fillRect/>
          </a:stretch>
        </p:blipFill>
        <p:spPr>
          <a:xfrm>
            <a:off x="2218055" y="236855"/>
            <a:ext cx="7813675" cy="312229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9005" b="1807"/>
          <a:stretch>
            <a:fillRect/>
          </a:stretch>
        </p:blipFill>
        <p:spPr>
          <a:xfrm>
            <a:off x="2059305" y="246380"/>
            <a:ext cx="7908925" cy="3438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4738"/>
          <a:stretch>
            <a:fillRect/>
          </a:stretch>
        </p:blipFill>
        <p:spPr>
          <a:xfrm>
            <a:off x="1966595" y="3636645"/>
            <a:ext cx="8001635" cy="32258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85" y="1506220"/>
            <a:ext cx="8114030" cy="448564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85" y="871220"/>
            <a:ext cx="9643745" cy="521017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921510" y="1005205"/>
            <a:ext cx="8603615" cy="5213985"/>
            <a:chOff x="3026" y="1583"/>
            <a:chExt cx="13068" cy="7634"/>
          </a:xfrm>
        </p:grpSpPr>
        <p:sp>
          <p:nvSpPr>
            <p:cNvPr id="64" name="文本框 78"/>
            <p:cNvSpPr txBox="1"/>
            <p:nvPr/>
          </p:nvSpPr>
          <p:spPr>
            <a:xfrm>
              <a:off x="3026" y="1628"/>
              <a:ext cx="12625" cy="1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>
                <a:defRPr sz="3200" b="1">
                  <a:solidFill>
                    <a:srgbClr val="F584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3.3  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工程建设项目招投标程序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——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rPr>
                <a:t>投标单位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endParaRPr lang="zh-CN" altLang="en-US" b="1" cap="all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6" y="1583"/>
              <a:ext cx="12988" cy="763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129" y="1881"/>
              <a:ext cx="2236" cy="8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0168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投标单位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90" y="667385"/>
            <a:ext cx="8765540" cy="573214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085"/>
          <a:stretch>
            <a:fillRect/>
          </a:stretch>
        </p:blipFill>
        <p:spPr>
          <a:xfrm>
            <a:off x="2075180" y="1755140"/>
            <a:ext cx="8380730" cy="27647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099" name="文本占位符 4098"/>
          <p:cNvSpPr>
            <a:spLocks noGrp="1" noRot="1"/>
          </p:cNvSpPr>
          <p:nvPr/>
        </p:nvSpPr>
        <p:spPr>
          <a:xfrm>
            <a:off x="2367915" y="1506220"/>
            <a:ext cx="8540750" cy="8820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第三章  工程建设招标投标法规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83460" y="2859405"/>
            <a:ext cx="6915785" cy="2844165"/>
            <a:chOff x="6909" y="2283"/>
            <a:chExt cx="10891" cy="4479"/>
          </a:xfrm>
        </p:grpSpPr>
        <p:sp>
          <p:nvSpPr>
            <p:cNvPr id="33" name="圆角矩形 32"/>
            <p:cNvSpPr/>
            <p:nvPr/>
          </p:nvSpPr>
          <p:spPr>
            <a:xfrm>
              <a:off x="6909" y="2399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92D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13" y="2283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工程建设招标投标立法现状</a:t>
              </a:r>
              <a:r>
                <a:rPr lang="en-US" altLang="zh-CN" sz="20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  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909" y="405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139" y="4081"/>
              <a:ext cx="9600" cy="8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工程建设项目招标范围和规模标准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909" y="571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F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00" y="5490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工程建设项目招投标程序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51370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832482" y="3935354"/>
            <a:ext cx="1766570" cy="73596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工程建设项目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EA6103"/>
                </a:solidFill>
                <a:sym typeface="微软雅黑" panose="020B0503020204020204" pitchFamily="34" charset="-122"/>
              </a:rPr>
              <a:t>招投标参与方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47335" y="2397760"/>
            <a:ext cx="4343400" cy="790575"/>
            <a:chOff x="8334" y="3776"/>
            <a:chExt cx="6840" cy="1245"/>
          </a:xfrm>
        </p:grpSpPr>
        <p:grpSp>
          <p:nvGrpSpPr>
            <p:cNvPr id="33" name="组合 32"/>
            <p:cNvGrpSpPr/>
            <p:nvPr/>
          </p:nvGrpSpPr>
          <p:grpSpPr>
            <a:xfrm>
              <a:off x="8334" y="377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文本框 37"/>
            <p:cNvSpPr>
              <a:spLocks noChangeArrowheads="1"/>
            </p:cNvSpPr>
            <p:nvPr/>
          </p:nvSpPr>
          <p:spPr bwMode="auto">
            <a:xfrm>
              <a:off x="9122" y="4086"/>
              <a:ext cx="367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1800" b="1" dirty="0">
                  <a:solidFill>
                    <a:srgbClr val="EA5E66"/>
                  </a:solidFill>
                  <a:sym typeface="微软雅黑" panose="020B0503020204020204" pitchFamily="34" charset="-122"/>
                </a:rPr>
                <a:t>工程项目建设方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47335" y="3422015"/>
            <a:ext cx="4343400" cy="790575"/>
            <a:chOff x="8335" y="5665"/>
            <a:chExt cx="6840" cy="1245"/>
          </a:xfrm>
        </p:grpSpPr>
        <p:grpSp>
          <p:nvGrpSpPr>
            <p:cNvPr id="58" name="组合 57"/>
            <p:cNvGrpSpPr/>
            <p:nvPr/>
          </p:nvGrpSpPr>
          <p:grpSpPr>
            <a:xfrm>
              <a:off x="8335" y="5665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5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文本框 37"/>
            <p:cNvSpPr>
              <a:spLocks noChangeArrowheads="1"/>
            </p:cNvSpPr>
            <p:nvPr/>
          </p:nvSpPr>
          <p:spPr bwMode="auto">
            <a:xfrm>
              <a:off x="9123" y="5975"/>
              <a:ext cx="326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099A9"/>
                  </a:solidFill>
                  <a:sym typeface="微软雅黑" panose="020B0503020204020204" pitchFamily="34" charset="-122"/>
                </a:rPr>
                <a:t>招标代理机构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47335" y="5470525"/>
            <a:ext cx="4343400" cy="790575"/>
            <a:chOff x="8334" y="8616"/>
            <a:chExt cx="6840" cy="1245"/>
          </a:xfrm>
        </p:grpSpPr>
        <p:grpSp>
          <p:nvGrpSpPr>
            <p:cNvPr id="62" name="组合 61"/>
            <p:cNvGrpSpPr/>
            <p:nvPr/>
          </p:nvGrpSpPr>
          <p:grpSpPr>
            <a:xfrm>
              <a:off x="8334" y="861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文本框 37"/>
            <p:cNvSpPr>
              <a:spLocks noChangeArrowheads="1"/>
            </p:cNvSpPr>
            <p:nvPr/>
          </p:nvSpPr>
          <p:spPr bwMode="auto">
            <a:xfrm>
              <a:off x="8762" y="8925"/>
              <a:ext cx="403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1800" b="1" dirty="0">
                  <a:solidFill>
                    <a:srgbClr val="F69F1E"/>
                  </a:solidFill>
                  <a:sym typeface="微软雅黑" panose="020B0503020204020204" pitchFamily="34" charset="-122"/>
                </a:rPr>
                <a:t>评标委员会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47335" y="4446270"/>
            <a:ext cx="4343400" cy="790575"/>
            <a:chOff x="8421" y="7378"/>
            <a:chExt cx="6840" cy="1245"/>
          </a:xfrm>
        </p:grpSpPr>
        <p:grpSp>
          <p:nvGrpSpPr>
            <p:cNvPr id="3" name="组合 2"/>
            <p:cNvGrpSpPr/>
            <p:nvPr/>
          </p:nvGrpSpPr>
          <p:grpSpPr>
            <a:xfrm>
              <a:off x="8421" y="7378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圆角矩形 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37"/>
            <p:cNvSpPr>
              <a:spLocks noChangeArrowheads="1"/>
            </p:cNvSpPr>
            <p:nvPr/>
          </p:nvSpPr>
          <p:spPr bwMode="auto">
            <a:xfrm>
              <a:off x="9209" y="7498"/>
              <a:ext cx="3261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sym typeface="微软雅黑" panose="020B0503020204020204" pitchFamily="34" charset="-122"/>
                </a:rPr>
                <a:t>建筑施工单位（投标单位）</a:t>
              </a:r>
            </a:p>
          </p:txBody>
        </p:sp>
      </p:grp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51370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717864" y="3935354"/>
            <a:ext cx="1995805" cy="73596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EA6103"/>
                </a:solidFill>
                <a:sym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工程建设项目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EA6103"/>
                </a:solidFill>
                <a:sym typeface="微软雅黑" panose="020B0503020204020204" pitchFamily="34" charset="-122"/>
              </a:rPr>
              <a:t>招投标参与方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47335" y="2397760"/>
            <a:ext cx="4343400" cy="790575"/>
            <a:chOff x="8334" y="3776"/>
            <a:chExt cx="6840" cy="1245"/>
          </a:xfrm>
        </p:grpSpPr>
        <p:grpSp>
          <p:nvGrpSpPr>
            <p:cNvPr id="33" name="组合 32"/>
            <p:cNvGrpSpPr/>
            <p:nvPr/>
          </p:nvGrpSpPr>
          <p:grpSpPr>
            <a:xfrm>
              <a:off x="8334" y="377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文本框 37"/>
            <p:cNvSpPr>
              <a:spLocks noChangeArrowheads="1"/>
            </p:cNvSpPr>
            <p:nvPr/>
          </p:nvSpPr>
          <p:spPr bwMode="auto">
            <a:xfrm>
              <a:off x="9122" y="4086"/>
              <a:ext cx="367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1800" b="1" dirty="0">
                  <a:solidFill>
                    <a:srgbClr val="EA5E66"/>
                  </a:solidFill>
                  <a:sym typeface="微软雅黑" panose="020B0503020204020204" pitchFamily="34" charset="-122"/>
                </a:rPr>
                <a:t>工程项目建设方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47335" y="3422015"/>
            <a:ext cx="4343400" cy="790575"/>
            <a:chOff x="8335" y="5665"/>
            <a:chExt cx="6840" cy="1245"/>
          </a:xfrm>
        </p:grpSpPr>
        <p:grpSp>
          <p:nvGrpSpPr>
            <p:cNvPr id="58" name="组合 57"/>
            <p:cNvGrpSpPr/>
            <p:nvPr/>
          </p:nvGrpSpPr>
          <p:grpSpPr>
            <a:xfrm>
              <a:off x="8335" y="5665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5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文本框 37"/>
            <p:cNvSpPr>
              <a:spLocks noChangeArrowheads="1"/>
            </p:cNvSpPr>
            <p:nvPr/>
          </p:nvSpPr>
          <p:spPr bwMode="auto">
            <a:xfrm>
              <a:off x="9123" y="5975"/>
              <a:ext cx="3262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099A9"/>
                  </a:solidFill>
                  <a:sym typeface="微软雅黑" panose="020B0503020204020204" pitchFamily="34" charset="-122"/>
                </a:rPr>
                <a:t>招标代理机构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47335" y="5470525"/>
            <a:ext cx="4343400" cy="790575"/>
            <a:chOff x="8334" y="8616"/>
            <a:chExt cx="6840" cy="1245"/>
          </a:xfrm>
        </p:grpSpPr>
        <p:grpSp>
          <p:nvGrpSpPr>
            <p:cNvPr id="62" name="组合 61"/>
            <p:cNvGrpSpPr/>
            <p:nvPr/>
          </p:nvGrpSpPr>
          <p:grpSpPr>
            <a:xfrm>
              <a:off x="8334" y="8616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文本框 37"/>
            <p:cNvSpPr>
              <a:spLocks noChangeArrowheads="1"/>
            </p:cNvSpPr>
            <p:nvPr/>
          </p:nvSpPr>
          <p:spPr bwMode="auto">
            <a:xfrm>
              <a:off x="8762" y="8925"/>
              <a:ext cx="403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sz="1800" b="1" dirty="0">
                  <a:solidFill>
                    <a:srgbClr val="F69F1E"/>
                  </a:solidFill>
                  <a:sym typeface="微软雅黑" panose="020B0503020204020204" pitchFamily="34" charset="-122"/>
                </a:rPr>
                <a:t>评标委员会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47335" y="4446270"/>
            <a:ext cx="4343400" cy="790575"/>
            <a:chOff x="8421" y="7378"/>
            <a:chExt cx="6840" cy="1245"/>
          </a:xfrm>
        </p:grpSpPr>
        <p:grpSp>
          <p:nvGrpSpPr>
            <p:cNvPr id="3" name="组合 2"/>
            <p:cNvGrpSpPr/>
            <p:nvPr/>
          </p:nvGrpSpPr>
          <p:grpSpPr>
            <a:xfrm>
              <a:off x="8421" y="7378"/>
              <a:ext cx="6840" cy="124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圆角矩形 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框 37"/>
            <p:cNvSpPr>
              <a:spLocks noChangeArrowheads="1"/>
            </p:cNvSpPr>
            <p:nvPr/>
          </p:nvSpPr>
          <p:spPr bwMode="auto">
            <a:xfrm>
              <a:off x="9209" y="7498"/>
              <a:ext cx="3261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90" tIns="60945" rIns="121890" bIns="6094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sym typeface="微软雅黑" panose="020B0503020204020204" pitchFamily="34" charset="-122"/>
                </a:rPr>
                <a:t>建筑施工单位（投标单位）</a:t>
              </a:r>
            </a:p>
          </p:txBody>
        </p:sp>
      </p:grp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40995" y="38417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09628" y="683992"/>
            <a:ext cx="964247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工程建设项目招投标程序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——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开标、评标、中标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09445" y="2063750"/>
            <a:ext cx="8477250" cy="4730750"/>
            <a:chOff x="3007" y="3250"/>
            <a:chExt cx="13350" cy="74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rcRect t="262"/>
            <a:stretch>
              <a:fillRect/>
            </a:stretch>
          </p:blipFill>
          <p:spPr>
            <a:xfrm>
              <a:off x="3007" y="3250"/>
              <a:ext cx="13351" cy="745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011" y="3469"/>
              <a:ext cx="2333" cy="822"/>
            </a:xfrm>
            <a:prstGeom prst="rect">
              <a:avLst/>
            </a:prstGeom>
            <a:solidFill>
              <a:srgbClr val="EBE9E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05" y="1102995"/>
            <a:ext cx="8975725" cy="481393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30" y="1755140"/>
            <a:ext cx="9399270" cy="458851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25" y="1102995"/>
            <a:ext cx="8552815" cy="549148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021840" y="1058545"/>
            <a:ext cx="8232775" cy="4907280"/>
            <a:chOff x="3604" y="1706"/>
            <a:chExt cx="12660" cy="73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rcRect l="1041" t="4728" b="3968"/>
            <a:stretch>
              <a:fillRect/>
            </a:stretch>
          </p:blipFill>
          <p:spPr>
            <a:xfrm>
              <a:off x="3604" y="1750"/>
              <a:ext cx="12660" cy="729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510" y="1706"/>
              <a:ext cx="2429" cy="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2943225"/>
            <a:ext cx="8561705" cy="3752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9443" r="1496" b="11238"/>
          <a:stretch>
            <a:fillRect/>
          </a:stretch>
        </p:blipFill>
        <p:spPr>
          <a:xfrm>
            <a:off x="2265680" y="871220"/>
            <a:ext cx="8148320" cy="207518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2">
              <a:lumMod val="75000"/>
            </a:schemeClr>
          </a:solidFill>
        </a:ln>
      </a:spPr>
      <a:bodyPr wrap="square" rtlCol="0">
        <a:spAutoFit/>
      </a:bodyPr>
      <a:lstStyle>
        <a:defPPr algn="ctr">
          <a:defRPr lang="zh-CN" altLang="en-US"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自定义</PresentationFormat>
  <Paragraphs>44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</dc:title>
  <dc:creator>hpp</dc:creator>
  <cp:lastModifiedBy>weihai</cp:lastModifiedBy>
  <cp:revision>850</cp:revision>
  <dcterms:created xsi:type="dcterms:W3CDTF">2015-10-15T01:42:00Z</dcterms:created>
  <dcterms:modified xsi:type="dcterms:W3CDTF">2019-12-08T14:33:53Z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