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10" r:id="rId3"/>
    <p:sldId id="411" r:id="rId4"/>
    <p:sldId id="412" r:id="rId5"/>
    <p:sldId id="413" r:id="rId6"/>
    <p:sldId id="414" r:id="rId7"/>
    <p:sldId id="415" r:id="rId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defRPr u="none" strike="noStrike" kern="1200" cap="none" spc="150" normalizeH="0" baseline="0">
                <a:uFillTx/>
              </a:defRPr>
            </a:lvl1pPr>
            <a:lvl2pPr marL="685800" indent="-228600" defTabSz="914400" eaLnBrk="1" fontAlgn="auto" latinLnBrk="0" hangingPunct="1">
              <a:lnSpc>
                <a:spcPct val="120000"/>
              </a:lnSpc>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defRPr u="none" strike="noStrike" kern="1200" cap="none" spc="150" normalizeH="0" baseline="0">
                <a:uFillTx/>
              </a:defRPr>
            </a:lvl3pPr>
            <a:lvl4pPr marL="1600200" indent="-228600" eaLnBrk="1" fontAlgn="auto" latinLnBrk="0" hangingPunct="1">
              <a:lnSpc>
                <a:spcPct val="120000"/>
              </a:lnSpc>
              <a:defRPr u="none" strike="noStrike" kern="1200" cap="none" spc="150" normalizeH="0" baseline="0">
                <a:uFillTx/>
              </a:defRPr>
            </a:lvl4pPr>
            <a:lvl5pPr marL="2057400" indent="-228600" eaLnBrk="1" fontAlgn="auto" latinLnBrk="0" hangingPunct="1">
              <a:lnSpc>
                <a:spcPct val="120000"/>
              </a:lnSpc>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defRPr kumimoji="0" lang="zh-CN" altLang="en-US" sz="18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vl6pPr marL="2286000" indent="0">
              <a:buNone/>
              <a:defRPr/>
            </a:lvl6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uFillTx/>
                <a:latin typeface="Arial" panose="020B0604020202020204" pitchFamily="34" charset="0"/>
                <a:ea typeface="微软雅黑" panose="020B0503020204020204" pitchFamily="34" charset="-122"/>
                <a:cs typeface="+mn-cs"/>
                <a:sym typeface="+mn-ea"/>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defRPr sz="1600" u="none" strike="noStrike" kern="1200" cap="none" spc="150" normalizeH="0" baseline="0">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tabLst>
                <a:tab pos="1609725" algn="l"/>
                <a:tab pos="1609725" algn="l"/>
                <a:tab pos="1609725" algn="l"/>
                <a:tab pos="1609725" algn="l"/>
              </a:tabLst>
              <a:defRPr sz="1600" u="none" strike="noStrike" kern="1200" cap="none" spc="150" normalizeH="0" baseline="0">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defRPr sz="1600" u="none" strike="noStrike" kern="1200" cap="none" spc="150" normalizeH="0" baseline="0">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defRPr sz="1400" u="none" strike="noStrike" kern="1200" cap="none" spc="150" normalizeH="0" baseline="0">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None/>
              <a:defRPr kumimoji="0" lang="zh-CN" altLang="en-US" sz="2000" b="1" i="0" u="none" strike="noStrike" kern="1200" cap="none" spc="200" normalizeH="0" baseline="0" noProof="1" dirty="0">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defRPr u="none" strike="noStrike" kern="1200" cap="none" spc="150" normalizeH="0" baseline="0">
                <a:uFillTx/>
              </a:defRPr>
            </a:lvl1pPr>
            <a:lvl2pPr marL="685800" indent="-228600" defTabSz="914400" eaLnBrk="1" fontAlgn="auto" latinLnBrk="0" hangingPunct="1">
              <a:lnSpc>
                <a:spcPct val="120000"/>
              </a:lnSpc>
              <a:spcAft>
                <a:spcPts val="600"/>
              </a:spcAft>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spcAft>
                <a:spcPts val="600"/>
              </a:spcAft>
              <a:defRPr u="none" strike="noStrike" kern="1200" cap="none" spc="150" normalizeH="0" baseline="0">
                <a:uFillTx/>
              </a:defRPr>
            </a:lvl3pPr>
            <a:lvl4pPr marL="1600200" indent="-228600" eaLnBrk="1" fontAlgn="auto" latinLnBrk="0" hangingPunct="1">
              <a:lnSpc>
                <a:spcPct val="120000"/>
              </a:lnSpc>
              <a:spcAft>
                <a:spcPts val="300"/>
              </a:spcAft>
              <a:defRPr u="none" strike="noStrike" kern="1200" cap="none" spc="150" normalizeH="0" baseline="0">
                <a:uFillTx/>
              </a:defRPr>
            </a:lvl4pPr>
            <a:lvl5pPr marL="2057400" indent="-228600" eaLnBrk="1" fontAlgn="auto" latinLnBrk="0" hangingPunct="1">
              <a:lnSpc>
                <a:spcPct val="120000"/>
              </a:lnSpc>
              <a:spcAft>
                <a:spcPts val="300"/>
              </a:spcAft>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slide" Target="slide3.xml"/><Relationship Id="rId2" Type="http://schemas.openxmlformats.org/officeDocument/2006/relationships/image" Target="../media/image2.jpeg"/><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3.xml"/><Relationship Id="rId2" Type="http://schemas.openxmlformats.org/officeDocument/2006/relationships/image" Target="../media/image2.jpeg"/><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3.xml"/><Relationship Id="rId2" Type="http://schemas.openxmlformats.org/officeDocument/2006/relationships/image" Target="../media/image2.jpeg"/><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slide" Target="slide3.xml"/><Relationship Id="rId2" Type="http://schemas.openxmlformats.org/officeDocument/2006/relationships/image" Target="../media/image2.jpeg"/><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3.xml"/><Relationship Id="rId2" Type="http://schemas.openxmlformats.org/officeDocument/2006/relationships/image" Target="../media/image2.jpeg"/><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31621" name="Rectangle 5"/>
          <p:cNvSpPr>
            <a:spLocks noChangeArrowheads="1"/>
          </p:cNvSpPr>
          <p:nvPr/>
        </p:nvSpPr>
        <p:spPr bwMode="blackWhite">
          <a:xfrm>
            <a:off x="1524000" y="2794000"/>
            <a:ext cx="9144000" cy="1558290"/>
          </a:xfrm>
          <a:prstGeom prst="rect">
            <a:avLst/>
          </a:prstGeom>
          <a:solidFill>
            <a:schemeClr val="accent1">
              <a:lumMod val="20000"/>
              <a:lumOff val="80000"/>
            </a:schemeClr>
          </a:solidFill>
          <a:ln w="12700">
            <a:solidFill>
              <a:schemeClr val="tx1">
                <a:lumMod val="85000"/>
                <a:lumOff val="15000"/>
              </a:schemeClr>
            </a:solidFill>
            <a:miter lim="800000"/>
          </a:ln>
          <a:effectLst/>
        </p:spPr>
        <p:txBody>
          <a:bodyPr wrap="square">
            <a:spAutoFit/>
          </a:bodyPr>
          <a:lstStyle>
            <a:lvl1pPr eaLnBrk="0" hangingPunct="0">
              <a:defRPr kumimoji="1" sz="36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36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36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36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36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9pPr>
          </a:lstStyle>
          <a:p>
            <a:pPr marL="0" marR="0" lvl="0" indent="0" algn="ctr" defTabSz="914400" rtl="0" eaLnBrk="1" fontAlgn="base" latinLnBrk="0" hangingPunct="1">
              <a:lnSpc>
                <a:spcPct val="75000"/>
              </a:lnSpc>
              <a:spcBef>
                <a:spcPct val="20000"/>
              </a:spcBef>
              <a:spcAft>
                <a:spcPct val="0"/>
              </a:spcAft>
              <a:buClrTx/>
              <a:buSzTx/>
              <a:buFontTx/>
              <a:buNone/>
              <a:defRPr/>
            </a:pPr>
            <a:endParaRPr kumimoji="1" lang="zh-CN" altLang="en-US" sz="3600" b="1" i="0" u="none" strike="noStrike" kern="1200" cap="none" spc="0" normalizeH="0" baseline="0" noProof="0" smtClean="0">
              <a:ln>
                <a:noFill/>
              </a:ln>
              <a:solidFill>
                <a:schemeClr val="tx1"/>
              </a:solidFill>
              <a:effectLst/>
              <a:uLnTx/>
              <a:uFillTx/>
              <a:latin typeface="Times New Roman" panose="02020603050405020304" pitchFamily="18" charset="0"/>
              <a:ea typeface="黑体" panose="02010609060101010101" pitchFamily="49" charset="-122"/>
              <a:cs typeface="+mn-cs"/>
            </a:endParaRPr>
          </a:p>
          <a:p>
            <a:pPr marL="0" marR="0" lvl="0" indent="0" algn="ctr" defTabSz="914400" rtl="0" eaLnBrk="1" fontAlgn="base" latinLnBrk="0" hangingPunct="1">
              <a:lnSpc>
                <a:spcPct val="75000"/>
              </a:lnSpc>
              <a:spcBef>
                <a:spcPct val="20000"/>
              </a:spcBef>
              <a:spcAft>
                <a:spcPct val="0"/>
              </a:spcAft>
              <a:buClrTx/>
              <a:buSzTx/>
              <a:buFontTx/>
              <a:buNone/>
              <a:defRPr/>
            </a:pPr>
            <a:r>
              <a:rPr lang="zh-CN" altLang="en-US" b="1" strike="noStrike" noProof="0" smtClean="0">
                <a:ln>
                  <a:noFill/>
                </a:ln>
                <a:effectLst/>
                <a:uLnTx/>
                <a:uFillTx/>
                <a:latin typeface="Times New Roman" panose="02020603050405020304" pitchFamily="18" charset="0"/>
                <a:ea typeface="黑体" panose="02010609060101010101" pitchFamily="49" charset="-122"/>
                <a:cs typeface="+mn-cs"/>
                <a:sym typeface="+mn-ea"/>
              </a:rPr>
              <a:t>第</a:t>
            </a:r>
            <a:r>
              <a:rPr lang="en-US" altLang="zh-CN" b="1" strike="noStrike" noProof="0" smtClean="0">
                <a:ln>
                  <a:noFill/>
                </a:ln>
                <a:effectLst/>
                <a:uLnTx/>
                <a:uFillTx/>
                <a:latin typeface="Times New Roman" panose="02020603050405020304" pitchFamily="18" charset="0"/>
                <a:ea typeface="黑体" panose="02010609060101010101" pitchFamily="49" charset="-122"/>
                <a:cs typeface="+mn-cs"/>
                <a:sym typeface="+mn-ea"/>
              </a:rPr>
              <a:t>8</a:t>
            </a:r>
            <a:r>
              <a:rPr lang="zh-CN" altLang="en-US" b="1" strike="noStrike" noProof="0" smtClean="0">
                <a:ln>
                  <a:noFill/>
                </a:ln>
                <a:effectLst/>
                <a:uLnTx/>
                <a:uFillTx/>
                <a:latin typeface="Times New Roman" panose="02020603050405020304" pitchFamily="18" charset="0"/>
                <a:ea typeface="黑体" panose="02010609060101010101" pitchFamily="49" charset="-122"/>
                <a:cs typeface="+mn-cs"/>
                <a:sym typeface="+mn-ea"/>
              </a:rPr>
              <a:t>单元    库存与核算业务</a:t>
            </a:r>
            <a:endParaRPr kumimoji="1" lang="zh-CN" altLang="en-US" b="1" i="0" u="none" strike="noStrike" kern="1200" cap="none" spc="0" normalizeH="0" baseline="0" noProof="0" smtClean="0">
              <a:ln>
                <a:noFill/>
              </a:ln>
              <a:solidFill>
                <a:schemeClr val="tx1"/>
              </a:solidFill>
              <a:effectLst/>
              <a:uLnTx/>
              <a:uFillTx/>
              <a:latin typeface="Times New Roman" panose="02020603050405020304" pitchFamily="18" charset="0"/>
              <a:ea typeface="黑体" panose="02010609060101010101" pitchFamily="49" charset="-122"/>
              <a:cs typeface="+mn-cs"/>
            </a:endParaRPr>
          </a:p>
          <a:p>
            <a:pPr marL="0" marR="0" lvl="0" indent="0" algn="ctr" defTabSz="914400" rtl="0" eaLnBrk="1" fontAlgn="base" latinLnBrk="0" hangingPunct="1">
              <a:lnSpc>
                <a:spcPct val="75000"/>
              </a:lnSpc>
              <a:spcBef>
                <a:spcPct val="20000"/>
              </a:spcBef>
              <a:spcAft>
                <a:spcPct val="0"/>
              </a:spcAft>
              <a:buClrTx/>
              <a:buSzTx/>
              <a:buFontTx/>
              <a:buNone/>
              <a:defRPr/>
            </a:pPr>
            <a:endParaRPr kumimoji="1" lang="zh-CN" altLang="zh-CN" sz="3600" b="0" i="0" u="none" strike="noStrike" kern="1200" cap="none" spc="0" normalizeH="0" baseline="0" noProof="0" smtClean="0">
              <a:ln>
                <a:noFill/>
              </a:ln>
              <a:solidFill>
                <a:schemeClr val="tx1"/>
              </a:solidFill>
              <a:effectLst>
                <a:outerShdw blurRad="38100" dist="38100" dir="2700000" algn="tl">
                  <a:srgbClr val="C0C0C0"/>
                </a:outerShdw>
              </a:effectLst>
              <a:uLnTx/>
              <a:uFillTx/>
              <a:latin typeface="Times New Roman" panose="02020603050405020304" pitchFamily="18" charset="0"/>
              <a:ea typeface="黑体" panose="02010609060101010101" pitchFamily="49" charset="-122"/>
              <a:cs typeface="+mn-cs"/>
            </a:endParaRPr>
          </a:p>
        </p:txBody>
      </p:sp>
      <p:sp>
        <p:nvSpPr>
          <p:cNvPr id="2" name="Rectangle 5"/>
          <p:cNvSpPr>
            <a:spLocks noChangeArrowheads="1"/>
          </p:cNvSpPr>
          <p:nvPr/>
        </p:nvSpPr>
        <p:spPr bwMode="blackWhite">
          <a:xfrm>
            <a:off x="1524000" y="1225550"/>
            <a:ext cx="9144000" cy="1568450"/>
          </a:xfrm>
          <a:prstGeom prst="rect">
            <a:avLst/>
          </a:prstGeom>
          <a:solidFill>
            <a:schemeClr val="accent1">
              <a:lumMod val="20000"/>
              <a:lumOff val="80000"/>
            </a:schemeClr>
          </a:solidFill>
          <a:ln w="12700">
            <a:solidFill>
              <a:schemeClr val="tx1"/>
            </a:solidFill>
            <a:miter lim="800000"/>
          </a:ln>
          <a:effectLst/>
        </p:spPr>
        <p:txBody>
          <a:bodyPr>
            <a:spAutoFit/>
          </a:bodyPr>
          <a:lstStyle>
            <a:lvl1pPr eaLnBrk="0" hangingPunct="0">
              <a:defRPr kumimoji="1" sz="36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36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36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36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36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会计电算化技能</a:t>
            </a:r>
            <a:endPar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实训教程</a:t>
            </a:r>
            <a:endPar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endParaRPr>
          </a:p>
        </p:txBody>
      </p:sp>
    </p:spTree>
    <p:custDataLst>
      <p:tags r:id="rId1"/>
    </p:custData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7171" name="Text Box 3"/>
          <p:cNvSpPr txBox="1"/>
          <p:nvPr/>
        </p:nvSpPr>
        <p:spPr>
          <a:xfrm>
            <a:off x="1882775" y="1016000"/>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8.1  </a:t>
            </a:r>
            <a:r>
              <a:rPr lang="zh-CN" altLang="en-US" sz="3200" dirty="0"/>
              <a:t>初始化</a:t>
            </a:r>
            <a:endParaRPr lang="zh-CN" altLang="en-US" sz="3200" b="0" dirty="0">
              <a:latin typeface="黑体" panose="02010609060101010101" pitchFamily="49" charset="-122"/>
            </a:endParaRPr>
          </a:p>
        </p:txBody>
      </p:sp>
      <p:sp>
        <p:nvSpPr>
          <p:cNvPr id="7172" name="Rectangle 12"/>
          <p:cNvSpPr/>
          <p:nvPr/>
        </p:nvSpPr>
        <p:spPr>
          <a:xfrm>
            <a:off x="2603500" y="2257108"/>
            <a:ext cx="7200900" cy="2553335"/>
          </a:xfrm>
          <a:prstGeom prst="rect">
            <a:avLst/>
          </a:prstGeom>
          <a:noFill/>
          <a:ln w="12700">
            <a:noFill/>
          </a:ln>
        </p:spPr>
        <p:txBody>
          <a:bodyPr anchor="ctr">
            <a:spAutoFit/>
          </a:bodyPr>
          <a:p>
            <a:r>
              <a:rPr lang="zh-CN" altLang="en-US" sz="2000" b="1" dirty="0">
                <a:latin typeface="宋体" panose="02010600030101010101" pitchFamily="2" charset="-122"/>
                <a:ea typeface="宋体" panose="02010600030101010101" pitchFamily="2" charset="-122"/>
              </a:rPr>
              <a:t>任务导入：</a:t>
            </a:r>
            <a:endParaRPr lang="zh-CN" altLang="en-US"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    宏信公司自</a:t>
            </a:r>
            <a:r>
              <a:rPr lang="en-US" altLang="zh-CN" sz="2000" dirty="0">
                <a:latin typeface="宋体" panose="02010600030101010101" pitchFamily="2" charset="-122"/>
                <a:ea typeface="宋体" panose="02010600030101010101" pitchFamily="2" charset="-122"/>
              </a:rPr>
              <a:t>2016</a:t>
            </a:r>
            <a:r>
              <a:rPr lang="zh-CN" altLang="en-US" sz="2000" dirty="0">
                <a:latin typeface="宋体" panose="02010600030101010101" pitchFamily="2" charset="-122"/>
                <a:ea typeface="宋体" panose="02010600030101010101" pitchFamily="2" charset="-122"/>
              </a:rPr>
              <a:t>年</a:t>
            </a:r>
            <a:r>
              <a:rPr lang="en-US" altLang="zh-CN" sz="2000" dirty="0">
                <a:latin typeface="宋体" panose="02010600030101010101" pitchFamily="2" charset="-122"/>
                <a:ea typeface="宋体" panose="02010600030101010101" pitchFamily="2" charset="-122"/>
              </a:rPr>
              <a:t>1</a:t>
            </a:r>
            <a:r>
              <a:rPr lang="zh-CN" altLang="en-US" sz="2000" dirty="0">
                <a:latin typeface="宋体" panose="02010600030101010101" pitchFamily="2" charset="-122"/>
                <a:ea typeface="宋体" panose="02010600030101010101" pitchFamily="2" charset="-122"/>
              </a:rPr>
              <a:t>月启用畅捷通</a:t>
            </a:r>
            <a:r>
              <a:rPr lang="en-US" altLang="zh-CN" sz="2000" dirty="0">
                <a:latin typeface="宋体" panose="02010600030101010101" pitchFamily="2" charset="-122"/>
                <a:ea typeface="宋体" panose="02010600030101010101" pitchFamily="2" charset="-122"/>
              </a:rPr>
              <a:t>T3</a:t>
            </a:r>
            <a:r>
              <a:rPr lang="zh-CN" altLang="en-US" sz="2000" dirty="0">
                <a:latin typeface="宋体" panose="02010600030101010101" pitchFamily="2" charset="-122"/>
                <a:ea typeface="宋体" panose="02010600030101010101" pitchFamily="2" charset="-122"/>
              </a:rPr>
              <a:t>管理软件中的“购销存管理”系统和“核算”系统。现在已经完成了“购销存管理”系统和“核算”系统的所有的初始设置的工作。现在首先需要了解购销存系统中“库存管理”业务在进行日常业务处理之前还需要做好哪些准备工作？在操作中需要注意哪些问题？具体了解库存管理系统期初余额与总账系统期初余额的关系；了解库存管理系统期初记账的作用。</a:t>
            </a:r>
            <a:endParaRPr lang="zh-CN" altLang="en-US" sz="2000" dirty="0">
              <a:latin typeface="宋体" panose="02010600030101010101" pitchFamily="2" charset="-122"/>
              <a:ea typeface="宋体" panose="02010600030101010101" pitchFamily="2" charset="-122"/>
            </a:endParaRPr>
          </a:p>
        </p:txBody>
      </p:sp>
      <p:sp>
        <p:nvSpPr>
          <p:cNvPr id="7173" name="AutoShape 4">
            <a:hlinkClick r:id="rId3" action="ppaction://hlinksldjump"/>
          </p:cNvPr>
          <p:cNvSpPr/>
          <p:nvPr/>
        </p:nvSpPr>
        <p:spPr>
          <a:xfrm>
            <a:off x="9480550" y="5876925"/>
            <a:ext cx="828675" cy="361950"/>
          </a:xfrm>
          <a:prstGeom prst="actionButtonBackPrevious">
            <a:avLst/>
          </a:prstGeom>
          <a:gradFill rotWithShape="1">
            <a:gsLst>
              <a:gs pos="0">
                <a:srgbClr val="FFC89B"/>
              </a:gs>
              <a:gs pos="100000">
                <a:srgbClr val="C8C8FF"/>
              </a:gs>
            </a:gsLst>
            <a:path path="rect">
              <a:fillToRect r="100000" b="10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8195" name="AutoShape 4">
            <a:hlinkClick r:id="rId3" action="ppaction://hlinksldjump"/>
          </p:cNvPr>
          <p:cNvSpPr/>
          <p:nvPr/>
        </p:nvSpPr>
        <p:spPr>
          <a:xfrm>
            <a:off x="9480550" y="5876925"/>
            <a:ext cx="828675" cy="361950"/>
          </a:xfrm>
          <a:prstGeom prst="actionButtonBackPrevious">
            <a:avLst/>
          </a:prstGeom>
          <a:gradFill rotWithShape="1">
            <a:gsLst>
              <a:gs pos="0">
                <a:srgbClr val="FFC89B"/>
              </a:gs>
              <a:gs pos="100000">
                <a:srgbClr val="C8C8FF"/>
              </a:gs>
            </a:gsLst>
            <a:path path="rect">
              <a:fillToRect r="100000" b="10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8196" name="AutoShape 9"/>
          <p:cNvSpPr/>
          <p:nvPr/>
        </p:nvSpPr>
        <p:spPr>
          <a:xfrm>
            <a:off x="2640013" y="2349500"/>
            <a:ext cx="7164387" cy="1728788"/>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8197" name="Rectangle 6"/>
          <p:cNvSpPr/>
          <p:nvPr/>
        </p:nvSpPr>
        <p:spPr>
          <a:xfrm>
            <a:off x="2243138" y="1556385"/>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8198" name="Rectangle 7"/>
          <p:cNvSpPr/>
          <p:nvPr/>
        </p:nvSpPr>
        <p:spPr>
          <a:xfrm>
            <a:off x="2855913" y="2386013"/>
            <a:ext cx="6805612" cy="1630045"/>
          </a:xfrm>
          <a:prstGeom prst="rect">
            <a:avLst/>
          </a:prstGeom>
          <a:noFill/>
          <a:ln w="12700">
            <a:noFill/>
          </a:ln>
        </p:spPr>
        <p:txBody>
          <a:bodyPr>
            <a:spAutoFit/>
          </a:bodyPr>
          <a:p>
            <a:r>
              <a:rPr lang="zh-CN" altLang="en-US" sz="2000" b="1" dirty="0">
                <a:latin typeface="楷体_GB2312" pitchFamily="49" charset="-122"/>
                <a:ea typeface="楷体_GB2312" pitchFamily="49" charset="-122"/>
              </a:rPr>
              <a:t>任务</a:t>
            </a:r>
            <a:r>
              <a:rPr lang="en-US" altLang="zh-CN" sz="2000" b="1" dirty="0">
                <a:latin typeface="楷体_GB2312" pitchFamily="49" charset="-122"/>
                <a:ea typeface="楷体_GB2312" pitchFamily="49" charset="-122"/>
              </a:rPr>
              <a:t>1</a:t>
            </a:r>
            <a:r>
              <a:rPr lang="zh-CN" altLang="en-US" sz="2000" b="1" dirty="0">
                <a:latin typeface="楷体_GB2312" pitchFamily="49" charset="-122"/>
                <a:ea typeface="楷体_GB2312" pitchFamily="49" charset="-122"/>
              </a:rPr>
              <a:t>：设置库存系统控制参数</a:t>
            </a:r>
            <a:endParaRPr lang="zh-CN" altLang="en-US" sz="2000" b="1" dirty="0">
              <a:latin typeface="楷体_GB2312" pitchFamily="49" charset="-122"/>
              <a:ea typeface="楷体_GB2312" pitchFamily="49" charset="-122"/>
            </a:endParaRPr>
          </a:p>
          <a:p>
            <a:r>
              <a:rPr lang="zh-CN" altLang="en-US" sz="2000" b="1" dirty="0">
                <a:latin typeface="楷体_GB2312" pitchFamily="49" charset="-122"/>
                <a:ea typeface="楷体_GB2312" pitchFamily="49" charset="-122"/>
              </a:rPr>
              <a:t>    由业务主管</a:t>
            </a:r>
            <a:r>
              <a:rPr lang="zh-CN" altLang="en-US" sz="2000" b="1" dirty="0">
                <a:latin typeface="Times New Roman" panose="02020603050405020304" pitchFamily="18" charset="0"/>
                <a:ea typeface="楷体_GB2312" pitchFamily="49" charset="-122"/>
              </a:rPr>
              <a:t>“</a:t>
            </a:r>
            <a:r>
              <a:rPr lang="en-US" altLang="zh-CN" sz="2000" b="1" dirty="0">
                <a:latin typeface="楷体_GB2312" pitchFamily="49" charset="-122"/>
                <a:ea typeface="楷体_GB2312" pitchFamily="49" charset="-122"/>
              </a:rPr>
              <a:t>YWZG </a:t>
            </a:r>
            <a:r>
              <a:rPr lang="zh-CN" altLang="en-US" sz="2000" b="1" dirty="0">
                <a:latin typeface="楷体_GB2312" pitchFamily="49" charset="-122"/>
                <a:ea typeface="楷体_GB2312" pitchFamily="49" charset="-122"/>
              </a:rPr>
              <a:t>高放</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在</a:t>
            </a:r>
            <a:r>
              <a:rPr lang="en-US" altLang="zh-CN" sz="2000" b="1" dirty="0">
                <a:latin typeface="楷体_GB2312" pitchFamily="49" charset="-122"/>
                <a:ea typeface="楷体_GB2312" pitchFamily="49" charset="-122"/>
              </a:rPr>
              <a:t>2016</a:t>
            </a:r>
            <a:r>
              <a:rPr lang="zh-CN" altLang="en-US" sz="2000" b="1" dirty="0">
                <a:latin typeface="楷体_GB2312" pitchFamily="49" charset="-122"/>
                <a:ea typeface="楷体_GB2312" pitchFamily="49" charset="-122"/>
              </a:rPr>
              <a:t>年</a:t>
            </a:r>
            <a:r>
              <a:rPr lang="en-US" altLang="zh-CN" sz="2000" b="1" dirty="0">
                <a:latin typeface="楷体_GB2312" pitchFamily="49" charset="-122"/>
                <a:ea typeface="楷体_GB2312" pitchFamily="49" charset="-122"/>
              </a:rPr>
              <a:t>1</a:t>
            </a:r>
            <a:r>
              <a:rPr lang="zh-CN" altLang="en-US" sz="2000" b="1" dirty="0">
                <a:latin typeface="楷体_GB2312" pitchFamily="49" charset="-122"/>
                <a:ea typeface="楷体_GB2312" pitchFamily="49" charset="-122"/>
              </a:rPr>
              <a:t>月</a:t>
            </a:r>
            <a:r>
              <a:rPr lang="en-US" altLang="zh-CN" sz="2000" b="1" dirty="0">
                <a:latin typeface="楷体_GB2312" pitchFamily="49" charset="-122"/>
                <a:ea typeface="楷体_GB2312" pitchFamily="49" charset="-122"/>
              </a:rPr>
              <a:t>6</a:t>
            </a:r>
            <a:r>
              <a:rPr lang="zh-CN" altLang="en-US" sz="2000" b="1" dirty="0">
                <a:latin typeface="楷体_GB2312" pitchFamily="49" charset="-122"/>
                <a:ea typeface="楷体_GB2312" pitchFamily="49" charset="-122"/>
              </a:rPr>
              <a:t>日，启动</a:t>
            </a:r>
            <a:r>
              <a:rPr lang="en-US" altLang="zh-CN" sz="2000" b="1" dirty="0">
                <a:latin typeface="楷体_GB2312" pitchFamily="49" charset="-122"/>
                <a:ea typeface="楷体_GB2312" pitchFamily="49" charset="-122"/>
              </a:rPr>
              <a:t>010</a:t>
            </a:r>
            <a:r>
              <a:rPr lang="zh-CN" altLang="en-US" sz="2000" b="1" dirty="0">
                <a:latin typeface="楷体_GB2312" pitchFamily="49" charset="-122"/>
                <a:ea typeface="楷体_GB2312" pitchFamily="49" charset="-122"/>
              </a:rPr>
              <a:t>账套</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畅捷通</a:t>
            </a:r>
            <a:r>
              <a:rPr lang="en-US" altLang="zh-CN" sz="2000" b="1" dirty="0">
                <a:latin typeface="楷体_GB2312" pitchFamily="49" charset="-122"/>
                <a:ea typeface="楷体_GB2312" pitchFamily="49" charset="-122"/>
              </a:rPr>
              <a:t>T3</a:t>
            </a:r>
            <a:r>
              <a:rPr lang="zh-CN" altLang="en-US" sz="2000" b="1" dirty="0">
                <a:latin typeface="楷体_GB2312" pitchFamily="49" charset="-122"/>
                <a:ea typeface="楷体_GB2312" pitchFamily="49" charset="-122"/>
              </a:rPr>
              <a:t>企业管理信息化教学专版</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系统。设置库存系统控制参数：</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允许零出库</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及</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本人填制的单据允许其他人修改</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。其他参数默认系统设置。</a:t>
            </a:r>
            <a:endParaRPr lang="zh-CN" altLang="en-US" sz="2000" b="1" dirty="0">
              <a:latin typeface="楷体_GB2312" pitchFamily="49" charset="-122"/>
              <a:ea typeface="楷体_GB2312" pitchFamily="49" charset="-122"/>
            </a:endParaRPr>
          </a:p>
        </p:txBody>
      </p:sp>
      <p:sp>
        <p:nvSpPr>
          <p:cNvPr id="8199"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8.1  </a:t>
            </a:r>
            <a:r>
              <a:rPr lang="zh-CN" altLang="en-US" sz="3200" dirty="0"/>
              <a:t>初始化</a:t>
            </a:r>
            <a:endParaRPr lang="zh-CN" altLang="en-US" sz="3200" b="0" dirty="0">
              <a:latin typeface="黑体" panose="02010609060101010101" pitchFamily="49" charset="-122"/>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9219" name="AutoShape 4">
            <a:hlinkClick r:id="rId3" action="ppaction://hlinksldjump"/>
          </p:cNvPr>
          <p:cNvSpPr/>
          <p:nvPr/>
        </p:nvSpPr>
        <p:spPr>
          <a:xfrm>
            <a:off x="9480550" y="5876925"/>
            <a:ext cx="828675" cy="361950"/>
          </a:xfrm>
          <a:prstGeom prst="actionButtonBackPrevious">
            <a:avLst/>
          </a:prstGeom>
          <a:gradFill rotWithShape="1">
            <a:gsLst>
              <a:gs pos="0">
                <a:srgbClr val="FFC89B"/>
              </a:gs>
              <a:gs pos="100000">
                <a:srgbClr val="C8C8FF"/>
              </a:gs>
            </a:gsLst>
            <a:path path="rect">
              <a:fillToRect r="100000" b="10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9220" name="AutoShape 9"/>
          <p:cNvSpPr/>
          <p:nvPr/>
        </p:nvSpPr>
        <p:spPr>
          <a:xfrm>
            <a:off x="2640013" y="2349500"/>
            <a:ext cx="7164387" cy="792163"/>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9221" name="Rectangle 5"/>
          <p:cNvSpPr/>
          <p:nvPr/>
        </p:nvSpPr>
        <p:spPr>
          <a:xfrm>
            <a:off x="2243138" y="1556385"/>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9222" name="Rectangle 6"/>
          <p:cNvSpPr/>
          <p:nvPr/>
        </p:nvSpPr>
        <p:spPr>
          <a:xfrm>
            <a:off x="2855913" y="2386013"/>
            <a:ext cx="6805612" cy="706755"/>
          </a:xfrm>
          <a:prstGeom prst="rect">
            <a:avLst/>
          </a:prstGeom>
          <a:noFill/>
          <a:ln w="12700">
            <a:noFill/>
          </a:ln>
        </p:spPr>
        <p:txBody>
          <a:bodyPr>
            <a:spAutoFit/>
          </a:bodyPr>
          <a:p>
            <a:r>
              <a:rPr lang="zh-CN" altLang="en-US" sz="2000" b="1" dirty="0">
                <a:latin typeface="楷体_GB2312" pitchFamily="49" charset="-122"/>
                <a:ea typeface="楷体_GB2312" pitchFamily="49" charset="-122"/>
              </a:rPr>
              <a:t>任务</a:t>
            </a:r>
            <a:r>
              <a:rPr lang="en-US" altLang="zh-CN" sz="2000" b="1" dirty="0">
                <a:latin typeface="楷体_GB2312" pitchFamily="49" charset="-122"/>
                <a:ea typeface="楷体_GB2312" pitchFamily="49" charset="-122"/>
              </a:rPr>
              <a:t>2</a:t>
            </a:r>
            <a:r>
              <a:rPr lang="zh-CN" altLang="en-US" sz="2000" b="1" dirty="0">
                <a:latin typeface="楷体_GB2312" pitchFamily="49" charset="-122"/>
                <a:ea typeface="楷体_GB2312" pitchFamily="49" charset="-122"/>
              </a:rPr>
              <a:t>：查看库存系统期初余额</a:t>
            </a:r>
            <a:endParaRPr lang="zh-CN" altLang="en-US" sz="2000" b="1" dirty="0">
              <a:latin typeface="楷体_GB2312" pitchFamily="49" charset="-122"/>
              <a:ea typeface="楷体_GB2312" pitchFamily="49" charset="-122"/>
            </a:endParaRPr>
          </a:p>
          <a:p>
            <a:r>
              <a:rPr lang="zh-CN" altLang="en-US" sz="2000" b="1" dirty="0">
                <a:latin typeface="楷体_GB2312" pitchFamily="49" charset="-122"/>
                <a:ea typeface="楷体_GB2312" pitchFamily="49" charset="-122"/>
              </a:rPr>
              <a:t>       查看库存系统期初余额。</a:t>
            </a:r>
            <a:endParaRPr lang="zh-CN" altLang="en-US" sz="2000" b="1" dirty="0">
              <a:latin typeface="楷体_GB2312" pitchFamily="49" charset="-122"/>
              <a:ea typeface="楷体_GB2312" pitchFamily="49" charset="-122"/>
            </a:endParaRPr>
          </a:p>
        </p:txBody>
      </p:sp>
      <p:sp>
        <p:nvSpPr>
          <p:cNvPr id="9223"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8.1  </a:t>
            </a:r>
            <a:r>
              <a:rPr lang="zh-CN" altLang="en-US" sz="3200" dirty="0"/>
              <a:t>初始化</a:t>
            </a:r>
            <a:endParaRPr lang="zh-CN" altLang="en-US" sz="3200" b="0" dirty="0">
              <a:latin typeface="黑体" panose="02010609060101010101" pitchFamily="49" charset="-122"/>
            </a:endParaRPr>
          </a:p>
        </p:txBody>
      </p:sp>
      <p:sp>
        <p:nvSpPr>
          <p:cNvPr id="9224" name="Rectangle 9"/>
          <p:cNvSpPr/>
          <p:nvPr/>
        </p:nvSpPr>
        <p:spPr>
          <a:xfrm>
            <a:off x="2747963" y="3564573"/>
            <a:ext cx="6877050" cy="181483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228600" defTabSz="914400" eaLnBrk="1" hangingPunct="1">
              <a:spcAft>
                <a:spcPct val="0"/>
              </a:spcAft>
              <a:buFontTx/>
              <a:buNone/>
              <a:tabLst>
                <a:tab pos="539750" algn="l"/>
              </a:tabLst>
            </a:pPr>
            <a:r>
              <a:rPr lang="zh-CN" altLang="en-US" sz="1600" dirty="0"/>
              <a:t>知识要点：</a:t>
            </a:r>
            <a:endParaRPr lang="zh-CN" altLang="en-US" sz="1600" dirty="0"/>
          </a:p>
          <a:p>
            <a:pPr marL="0" lvl="0" indent="228600" defTabSz="914400" eaLnBrk="1" hangingPunct="1">
              <a:spcAft>
                <a:spcPct val="0"/>
              </a:spcAft>
              <a:buFontTx/>
              <a:buNone/>
              <a:tabLst>
                <a:tab pos="539750" algn="l"/>
              </a:tabLst>
            </a:pPr>
            <a:r>
              <a:rPr lang="zh-CN" altLang="en-US" sz="1600" dirty="0">
                <a:latin typeface="楷体_GB2312" pitchFamily="49" charset="-122"/>
                <a:ea typeface="楷体_GB2312" pitchFamily="49" charset="-122"/>
              </a:rPr>
              <a:t>  期初数据记账是针对所有仓库的期初数据进行记账操作。因此，在进行期初数据记账前，必须确认各仓库的所有期初数据全部录入完毕并且正确无误时，再进行期初记账。</a:t>
            </a:r>
            <a:endParaRPr lang="zh-CN" altLang="en-US" sz="1600" dirty="0">
              <a:latin typeface="楷体_GB2312" pitchFamily="49" charset="-122"/>
              <a:ea typeface="楷体_GB2312" pitchFamily="49" charset="-122"/>
            </a:endParaRPr>
          </a:p>
          <a:p>
            <a:pPr marL="0" lvl="0" indent="228600" defTabSz="914400" eaLnBrk="1" hangingPunct="1">
              <a:spcAft>
                <a:spcPct val="0"/>
              </a:spcAft>
              <a:buFontTx/>
              <a:buNone/>
              <a:tabLst>
                <a:tab pos="539750" algn="l"/>
              </a:tabLst>
            </a:pPr>
            <a:r>
              <a:rPr lang="zh-CN" altLang="en-US" sz="1600" dirty="0">
                <a:latin typeface="楷体_GB2312" pitchFamily="49" charset="-122"/>
                <a:ea typeface="楷体_GB2312" pitchFamily="49" charset="-122"/>
              </a:rPr>
              <a:t>  通常库存管理系统与存货核算系统的初始数据完全一致，既可以在库存管理系统中设置，也可以在存货核算系统中设置。存货核算系统全部共享库存管理系统的数据，不需重新设置。</a:t>
            </a:r>
            <a:endParaRPr lang="zh-CN" altLang="en-US" sz="1600" dirty="0">
              <a:latin typeface="楷体_GB2312" pitchFamily="49" charset="-122"/>
              <a:ea typeface="楷体_GB2312" pitchFamily="49" charset="-122"/>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7171" name="Text Box 3"/>
          <p:cNvSpPr txBox="1"/>
          <p:nvPr/>
        </p:nvSpPr>
        <p:spPr>
          <a:xfrm>
            <a:off x="1882775" y="1016000"/>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8.1  </a:t>
            </a:r>
            <a:r>
              <a:rPr lang="zh-CN" altLang="en-US" sz="3200" dirty="0"/>
              <a:t>初始化</a:t>
            </a:r>
            <a:endParaRPr lang="zh-CN" altLang="en-US" sz="3200" b="0" dirty="0">
              <a:latin typeface="黑体" panose="02010609060101010101" pitchFamily="49" charset="-122"/>
            </a:endParaRPr>
          </a:p>
        </p:txBody>
      </p:sp>
      <p:sp>
        <p:nvSpPr>
          <p:cNvPr id="7172" name="Rectangle 12"/>
          <p:cNvSpPr/>
          <p:nvPr/>
        </p:nvSpPr>
        <p:spPr>
          <a:xfrm>
            <a:off x="2603500" y="2257108"/>
            <a:ext cx="7200900" cy="2553335"/>
          </a:xfrm>
          <a:prstGeom prst="rect">
            <a:avLst/>
          </a:prstGeom>
          <a:noFill/>
          <a:ln w="12700">
            <a:noFill/>
          </a:ln>
        </p:spPr>
        <p:txBody>
          <a:bodyPr anchor="ctr">
            <a:spAutoFit/>
          </a:bodyPr>
          <a:p>
            <a:r>
              <a:rPr lang="zh-CN" altLang="en-US" sz="2000" b="1" dirty="0">
                <a:latin typeface="宋体" panose="02010600030101010101" pitchFamily="2" charset="-122"/>
                <a:ea typeface="宋体" panose="02010600030101010101" pitchFamily="2" charset="-122"/>
              </a:rPr>
              <a:t>任务导入：</a:t>
            </a:r>
            <a:endParaRPr lang="zh-CN" altLang="en-US"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    宏信公司自</a:t>
            </a:r>
            <a:r>
              <a:rPr lang="en-US" altLang="zh-CN" sz="2000" dirty="0">
                <a:latin typeface="宋体" panose="02010600030101010101" pitchFamily="2" charset="-122"/>
                <a:ea typeface="宋体" panose="02010600030101010101" pitchFamily="2" charset="-122"/>
              </a:rPr>
              <a:t>2016</a:t>
            </a:r>
            <a:r>
              <a:rPr lang="zh-CN" altLang="en-US" sz="2000" dirty="0">
                <a:latin typeface="宋体" panose="02010600030101010101" pitchFamily="2" charset="-122"/>
                <a:ea typeface="宋体" panose="02010600030101010101" pitchFamily="2" charset="-122"/>
              </a:rPr>
              <a:t>年</a:t>
            </a:r>
            <a:r>
              <a:rPr lang="en-US" altLang="zh-CN" sz="2000" dirty="0">
                <a:latin typeface="宋体" panose="02010600030101010101" pitchFamily="2" charset="-122"/>
                <a:ea typeface="宋体" panose="02010600030101010101" pitchFamily="2" charset="-122"/>
              </a:rPr>
              <a:t>1</a:t>
            </a:r>
            <a:r>
              <a:rPr lang="zh-CN" altLang="en-US" sz="2000" dirty="0">
                <a:latin typeface="宋体" panose="02010600030101010101" pitchFamily="2" charset="-122"/>
                <a:ea typeface="宋体" panose="02010600030101010101" pitchFamily="2" charset="-122"/>
              </a:rPr>
              <a:t>月启用畅捷通</a:t>
            </a:r>
            <a:r>
              <a:rPr lang="en-US" altLang="zh-CN" sz="2000" dirty="0">
                <a:latin typeface="宋体" panose="02010600030101010101" pitchFamily="2" charset="-122"/>
                <a:ea typeface="宋体" panose="02010600030101010101" pitchFamily="2" charset="-122"/>
              </a:rPr>
              <a:t>T3</a:t>
            </a:r>
            <a:r>
              <a:rPr lang="zh-CN" altLang="en-US" sz="2000" dirty="0">
                <a:latin typeface="宋体" panose="02010600030101010101" pitchFamily="2" charset="-122"/>
                <a:ea typeface="宋体" panose="02010600030101010101" pitchFamily="2" charset="-122"/>
              </a:rPr>
              <a:t>管理软件中的“购销存管理”系统和“核算”系统。现在已经完成了“购销存管理”系统和“核算”系统的所有的初始设置的工作。现在首先需要了解购销存系统中“存货核算”业务在进行日常业务处理之前还需要做好哪些准备工作？在操作中需要注意哪些问题？具体了解存货核算系统期初余额与库存管理系统及总账系统期初余额的关系；了解存货核算系统期初记账的作用。</a:t>
            </a:r>
            <a:endParaRPr lang="zh-CN" altLang="en-US" sz="2000" dirty="0">
              <a:latin typeface="宋体" panose="02010600030101010101" pitchFamily="2" charset="-122"/>
              <a:ea typeface="宋体" panose="02010600030101010101" pitchFamily="2" charset="-122"/>
            </a:endParaRPr>
          </a:p>
        </p:txBody>
      </p:sp>
      <p:sp>
        <p:nvSpPr>
          <p:cNvPr id="7173" name="AutoShape 2">
            <a:hlinkClick r:id="rId3" action="ppaction://hlinksldjump"/>
          </p:cNvPr>
          <p:cNvSpPr/>
          <p:nvPr/>
        </p:nvSpPr>
        <p:spPr>
          <a:xfrm>
            <a:off x="9480550" y="5876925"/>
            <a:ext cx="828675" cy="361950"/>
          </a:xfrm>
          <a:prstGeom prst="actionButtonBackPrevious">
            <a:avLst/>
          </a:prstGeom>
          <a:gradFill rotWithShape="1">
            <a:gsLst>
              <a:gs pos="0">
                <a:srgbClr val="99CC00"/>
              </a:gs>
              <a:gs pos="100000">
                <a:srgbClr val="FFFFCC"/>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8195" name="AutoShape 9"/>
          <p:cNvSpPr/>
          <p:nvPr/>
        </p:nvSpPr>
        <p:spPr>
          <a:xfrm>
            <a:off x="2640013" y="2349500"/>
            <a:ext cx="7164387" cy="1116013"/>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8196" name="Rectangle 6"/>
          <p:cNvSpPr/>
          <p:nvPr/>
        </p:nvSpPr>
        <p:spPr>
          <a:xfrm>
            <a:off x="2243138" y="1556385"/>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8197" name="Rectangle 7"/>
          <p:cNvSpPr/>
          <p:nvPr/>
        </p:nvSpPr>
        <p:spPr>
          <a:xfrm>
            <a:off x="2855913" y="2386013"/>
            <a:ext cx="6805612" cy="1014730"/>
          </a:xfrm>
          <a:prstGeom prst="rect">
            <a:avLst/>
          </a:prstGeom>
          <a:noFill/>
          <a:ln w="12700">
            <a:noFill/>
          </a:ln>
        </p:spPr>
        <p:txBody>
          <a:bodyPr>
            <a:spAutoFit/>
          </a:bodyPr>
          <a:p>
            <a:r>
              <a:rPr lang="zh-CN" altLang="en-US" sz="2000" b="1" dirty="0">
                <a:latin typeface="楷体_GB2312" pitchFamily="49" charset="-122"/>
                <a:ea typeface="楷体_GB2312" pitchFamily="49" charset="-122"/>
              </a:rPr>
              <a:t>任务</a:t>
            </a:r>
            <a:r>
              <a:rPr lang="en-US" altLang="zh-CN" sz="2000" b="1" dirty="0">
                <a:latin typeface="楷体_GB2312" pitchFamily="49" charset="-122"/>
                <a:ea typeface="楷体_GB2312" pitchFamily="49" charset="-122"/>
              </a:rPr>
              <a:t>1</a:t>
            </a:r>
            <a:r>
              <a:rPr lang="zh-CN" altLang="en-US" sz="2000" b="1" dirty="0">
                <a:latin typeface="楷体_GB2312" pitchFamily="49" charset="-122"/>
                <a:ea typeface="楷体_GB2312" pitchFamily="49" charset="-122"/>
              </a:rPr>
              <a:t>：查看初始设置中的相关科目设置</a:t>
            </a:r>
            <a:endParaRPr lang="zh-CN" altLang="en-US" sz="2000" b="1" dirty="0">
              <a:latin typeface="楷体_GB2312" pitchFamily="49" charset="-122"/>
              <a:ea typeface="楷体_GB2312" pitchFamily="49" charset="-122"/>
            </a:endParaRPr>
          </a:p>
          <a:p>
            <a:r>
              <a:rPr lang="zh-CN" altLang="en-US" sz="2000" b="1" dirty="0">
                <a:latin typeface="楷体_GB2312" pitchFamily="49" charset="-122"/>
                <a:ea typeface="楷体_GB2312" pitchFamily="49" charset="-122"/>
              </a:rPr>
              <a:t>    分别查看该公司存货科目、存货对方科目以及客户往来的核算科目。</a:t>
            </a:r>
            <a:endParaRPr lang="zh-CN" altLang="en-US" sz="2000" b="1" dirty="0">
              <a:latin typeface="楷体_GB2312" pitchFamily="49" charset="-122"/>
              <a:ea typeface="楷体_GB2312" pitchFamily="49" charset="-122"/>
            </a:endParaRPr>
          </a:p>
        </p:txBody>
      </p:sp>
      <p:sp>
        <p:nvSpPr>
          <p:cNvPr id="8198"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8.1  </a:t>
            </a:r>
            <a:r>
              <a:rPr lang="zh-CN" altLang="en-US" sz="3200" dirty="0"/>
              <a:t>初始化</a:t>
            </a:r>
            <a:endParaRPr lang="zh-CN" altLang="en-US" sz="3200" b="0" dirty="0">
              <a:latin typeface="黑体" panose="02010609060101010101" pitchFamily="49" charset="-122"/>
            </a:endParaRPr>
          </a:p>
        </p:txBody>
      </p:sp>
      <p:sp>
        <p:nvSpPr>
          <p:cNvPr id="8199" name="Rectangle 78"/>
          <p:cNvSpPr/>
          <p:nvPr/>
        </p:nvSpPr>
        <p:spPr>
          <a:xfrm>
            <a:off x="2927350" y="3931920"/>
            <a:ext cx="4093210" cy="645160"/>
          </a:xfrm>
          <a:prstGeom prst="rect">
            <a:avLst/>
          </a:prstGeom>
          <a:noFill/>
          <a:ln w="12700">
            <a:noFill/>
          </a:ln>
        </p:spPr>
        <p:txBody>
          <a:bodyPr wrap="none" anchor="ctr">
            <a:spAutoFit/>
          </a:bodyPr>
          <a:p>
            <a:r>
              <a:rPr lang="zh-CN" altLang="en-US" sz="1800" b="1" dirty="0">
                <a:latin typeface="黑体" panose="02010609060101010101" pitchFamily="49" charset="-122"/>
              </a:rPr>
              <a:t>知识要点： </a:t>
            </a:r>
            <a:endParaRPr lang="zh-CN" altLang="en-US" sz="1800" b="1" dirty="0">
              <a:latin typeface="黑体" panose="02010609060101010101" pitchFamily="49" charset="-122"/>
            </a:endParaRPr>
          </a:p>
          <a:p>
            <a:r>
              <a:rPr lang="zh-CN" altLang="en-US" sz="1800" b="1" dirty="0">
                <a:latin typeface="楷体_GB2312" pitchFamily="49" charset="-122"/>
                <a:ea typeface="楷体_GB2312" pitchFamily="49" charset="-122"/>
              </a:rPr>
              <a:t>    仓库和存货分类不可以同时为空。</a:t>
            </a:r>
            <a:endParaRPr lang="zh-CN" altLang="en-US" sz="1800" b="1" dirty="0">
              <a:latin typeface="楷体_GB2312" pitchFamily="49" charset="-122"/>
              <a:ea typeface="楷体_GB2312" pitchFamily="49" charset="-122"/>
            </a:endParaRPr>
          </a:p>
        </p:txBody>
      </p:sp>
      <p:sp>
        <p:nvSpPr>
          <p:cNvPr id="8200" name="AutoShape 2">
            <a:hlinkClick r:id="rId3" action="ppaction://hlinksldjump"/>
          </p:cNvPr>
          <p:cNvSpPr/>
          <p:nvPr/>
        </p:nvSpPr>
        <p:spPr>
          <a:xfrm>
            <a:off x="9480550" y="5876925"/>
            <a:ext cx="828675" cy="361950"/>
          </a:xfrm>
          <a:prstGeom prst="actionButtonBackPrevious">
            <a:avLst/>
          </a:prstGeom>
          <a:gradFill rotWithShape="1">
            <a:gsLst>
              <a:gs pos="0">
                <a:srgbClr val="99CC00"/>
              </a:gs>
              <a:gs pos="100000">
                <a:srgbClr val="FFFFCC"/>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TEMPLATE_CATEGORY" val="custom"/>
  <p:tag name="KSO_WM_TEMPLATE_INDEX" val="2020442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859</Words>
  <Application>WPS 演示</Application>
  <PresentationFormat>宽屏</PresentationFormat>
  <Paragraphs>54</Paragraphs>
  <Slides>6</Slides>
  <Notes>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vt:i4>
      </vt:variant>
    </vt:vector>
  </HeadingPairs>
  <TitlesOfParts>
    <vt:vector size="18" baseType="lpstr">
      <vt:lpstr>Arial</vt:lpstr>
      <vt:lpstr>宋体</vt:lpstr>
      <vt:lpstr>Wingdings</vt:lpstr>
      <vt:lpstr>微软雅黑</vt:lpstr>
      <vt:lpstr>Wingdings</vt:lpstr>
      <vt:lpstr>Arial Unicode MS</vt:lpstr>
      <vt:lpstr>Calibri</vt:lpstr>
      <vt:lpstr>Times New Roman</vt:lpstr>
      <vt:lpstr>黑体</vt:lpstr>
      <vt:lpstr>楷体_GB2312</vt:lpstr>
      <vt:lpstr>新宋体</vt:lpstr>
      <vt:lpstr>Office 主题​​</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海英</cp:lastModifiedBy>
  <cp:revision>152</cp:revision>
  <dcterms:created xsi:type="dcterms:W3CDTF">2019-06-19T02:08:00Z</dcterms:created>
  <dcterms:modified xsi:type="dcterms:W3CDTF">2021-01-10T07:36:35Z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2052-11.1.0.10228</vt:lpwstr>
  </property>
</Properties>
</file>